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145706527" r:id="rId2"/>
    <p:sldId id="2145706512" r:id="rId3"/>
    <p:sldId id="2145706528" r:id="rId4"/>
    <p:sldId id="2145706554" r:id="rId5"/>
    <p:sldId id="2145706560" r:id="rId6"/>
    <p:sldId id="2145706561" r:id="rId7"/>
    <p:sldId id="2145706563" r:id="rId8"/>
    <p:sldId id="2145706536" r:id="rId9"/>
    <p:sldId id="2145706565" r:id="rId10"/>
    <p:sldId id="2145706564" r:id="rId11"/>
    <p:sldId id="2145706539" r:id="rId12"/>
    <p:sldId id="262" r:id="rId13"/>
  </p:sldIdLst>
  <p:sldSz cx="12192000" cy="6858000"/>
  <p:notesSz cx="6858000" cy="9926638"/>
  <p:defaultTextStyle>
    <a:defPPr>
      <a:defRPr lang="es-P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58" autoAdjust="0"/>
    <p:restoredTop sz="75661" autoAdjust="0"/>
  </p:normalViewPr>
  <p:slideViewPr>
    <p:cSldViewPr snapToGrid="0">
      <p:cViewPr varScale="1">
        <p:scale>
          <a:sx n="84" d="100"/>
          <a:sy n="84" d="100"/>
        </p:scale>
        <p:origin x="12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A4E1FE-9F5B-4C61-A5C3-50E2BF8A9B76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PE"/>
        </a:p>
      </dgm:t>
    </dgm:pt>
    <dgm:pt modelId="{D4C7EC62-031E-4AA0-AA87-218CEBF0D7A6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xfrm>
          <a:off x="150595" y="0"/>
          <a:ext cx="8948826" cy="1303396"/>
        </a:xfrm>
        <a:solidFill>
          <a:schemeClr val="accent1">
            <a:lumMod val="50000"/>
          </a:schemeClr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s-PE" sz="1500" b="1" dirty="0" smtClean="0">
              <a:latin typeface="Calibri"/>
              <a:ea typeface="+mn-ea"/>
              <a:cs typeface="+mn-cs"/>
            </a:rPr>
            <a:t>Directiva Nº 002-2021- EF/50.01 “Directiva para la Ejecución Presupuestaria”, así´ como sus Anexos, Modelos y Ficha y otras disposiciones. Artículo 37</a:t>
          </a:r>
          <a:endParaRPr lang="es-PE" sz="1500" b="1" dirty="0">
            <a:latin typeface="Calibri"/>
            <a:ea typeface="+mn-ea"/>
            <a:cs typeface="+mn-cs"/>
          </a:endParaRPr>
        </a:p>
      </dgm:t>
    </dgm:pt>
    <dgm:pt modelId="{7FC32C16-8900-4AFD-8E8F-3188629382E1}" type="parTrans" cxnId="{AD2A716D-4C97-4AE6-AB84-3FED80F79443}">
      <dgm:prSet/>
      <dgm:spPr/>
      <dgm:t>
        <a:bodyPr/>
        <a:lstStyle/>
        <a:p>
          <a:endParaRPr lang="es-PE" sz="3600"/>
        </a:p>
      </dgm:t>
    </dgm:pt>
    <dgm:pt modelId="{466B2022-E195-4A6E-97AF-C0ECC7F8FFA9}" type="sibTrans" cxnId="{AD2A716D-4C97-4AE6-AB84-3FED80F79443}">
      <dgm:prSet/>
      <dgm:spPr/>
      <dgm:t>
        <a:bodyPr/>
        <a:lstStyle/>
        <a:p>
          <a:endParaRPr lang="es-PE" sz="3600"/>
        </a:p>
      </dgm:t>
    </dgm:pt>
    <dgm:pt modelId="{2F9A1979-1DF4-4CF1-8141-DE7F0F8A7D03}">
      <dgm:prSet phldrT="[Texto]" custT="1"/>
      <dgm:spPr>
        <a:xfrm>
          <a:off x="150595" y="1008336"/>
          <a:ext cx="4134357" cy="2909249"/>
        </a:xfrm>
      </dgm:spPr>
      <dgm:t>
        <a:bodyPr/>
        <a:lstStyle/>
        <a:p>
          <a:r>
            <a:rPr lang="es-PE" sz="1400" smtClean="0">
              <a:latin typeface="Calibri"/>
              <a:ea typeface="+mn-ea"/>
              <a:cs typeface="+mn-cs"/>
            </a:rPr>
            <a:t>* Informe de la Oficina de Presupuesto del pliego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EC6D7C5E-0BAD-460D-902D-D49A8AE02CEE}" type="parTrans" cxnId="{61435748-4BE9-4B11-A4AC-5F8BEB2F368A}">
      <dgm:prSet/>
      <dgm:spPr/>
      <dgm:t>
        <a:bodyPr/>
        <a:lstStyle/>
        <a:p>
          <a:endParaRPr lang="es-PE" sz="3600"/>
        </a:p>
      </dgm:t>
    </dgm:pt>
    <dgm:pt modelId="{8ACF7B1F-87BB-4E61-AC41-8EB4B4C7DA55}" type="sibTrans" cxnId="{61435748-4BE9-4B11-A4AC-5F8BEB2F368A}">
      <dgm:prSet/>
      <dgm:spPr/>
      <dgm:t>
        <a:bodyPr/>
        <a:lstStyle/>
        <a:p>
          <a:endParaRPr lang="es-PE" sz="3600"/>
        </a:p>
      </dgm:t>
    </dgm:pt>
    <dgm:pt modelId="{0F813822-DC0E-4311-8256-D07F2FEA0A8C}">
      <dgm:prSet phldrT="[Texto]" custT="1"/>
      <dgm:spPr>
        <a:xfrm>
          <a:off x="150595" y="1008336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*Sustento de no disponibilidad de recursos en el Pliego para atender progresivamente la demanda de gasto con cargo a su presupuesto institucional aprobado por toda fuente de financiamiento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206BA087-814E-492A-8937-7C59F374D4D7}" type="parTrans" cxnId="{DC9B9F49-A50B-4D21-9ACD-75224AEC81F5}">
      <dgm:prSet/>
      <dgm:spPr/>
      <dgm:t>
        <a:bodyPr/>
        <a:lstStyle/>
        <a:p>
          <a:endParaRPr lang="es-PE" sz="3600"/>
        </a:p>
      </dgm:t>
    </dgm:pt>
    <dgm:pt modelId="{A935A479-8572-42F3-886E-8EECB92FD702}" type="sibTrans" cxnId="{DC9B9F49-A50B-4D21-9ACD-75224AEC81F5}">
      <dgm:prSet/>
      <dgm:spPr/>
      <dgm:t>
        <a:bodyPr/>
        <a:lstStyle/>
        <a:p>
          <a:endParaRPr lang="es-PE" sz="3600"/>
        </a:p>
      </dgm:t>
    </dgm:pt>
    <dgm:pt modelId="{85F2EE2E-62EF-4FF6-9135-453EDA671F71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xfrm>
          <a:off x="4284953" y="434320"/>
          <a:ext cx="4814468" cy="1303396"/>
        </a:xfrm>
        <a:solidFill>
          <a:schemeClr val="accent1">
            <a:lumMod val="75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s-PE" sz="1500" b="1" smtClean="0">
              <a:latin typeface="Calibri"/>
              <a:ea typeface="+mn-ea"/>
              <a:cs typeface="+mn-cs"/>
            </a:rPr>
            <a:t>inversiones del Sistema Nacional de Programación Multianual y Gestión de Inversiones</a:t>
          </a:r>
          <a:endParaRPr lang="es-PE" sz="1500" b="1" dirty="0">
            <a:latin typeface="Calibri"/>
            <a:ea typeface="+mn-ea"/>
            <a:cs typeface="+mn-cs"/>
          </a:endParaRPr>
        </a:p>
      </dgm:t>
    </dgm:pt>
    <dgm:pt modelId="{80162D28-E690-4D6D-80A7-1603F66F42D3}" type="parTrans" cxnId="{D1E3D640-B9E6-4BE7-847E-13CC56BC8079}">
      <dgm:prSet/>
      <dgm:spPr/>
      <dgm:t>
        <a:bodyPr/>
        <a:lstStyle/>
        <a:p>
          <a:endParaRPr lang="es-PE" sz="3600"/>
        </a:p>
      </dgm:t>
    </dgm:pt>
    <dgm:pt modelId="{EE2DB353-5111-46A7-AB05-544A1392F005}" type="sibTrans" cxnId="{D1E3D640-B9E6-4BE7-847E-13CC56BC8079}">
      <dgm:prSet/>
      <dgm:spPr/>
      <dgm:t>
        <a:bodyPr/>
        <a:lstStyle/>
        <a:p>
          <a:endParaRPr lang="es-PE" sz="3600"/>
        </a:p>
      </dgm:t>
    </dgm:pt>
    <dgm:pt modelId="{417D6CE3-28D6-4826-B6C4-66A95607F0D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xfrm>
          <a:off x="4284953" y="1442657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 Sustentar que las inversiones contribuyen al cierre de brechas de infraestructura y al acceso de servicios públicos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458B8C50-CFB4-44B1-86A8-53C04873AEC7}" type="parTrans" cxnId="{1154AFCA-D4C9-47D1-81D3-268301941EB2}">
      <dgm:prSet/>
      <dgm:spPr/>
      <dgm:t>
        <a:bodyPr/>
        <a:lstStyle/>
        <a:p>
          <a:endParaRPr lang="es-PE" sz="3600"/>
        </a:p>
      </dgm:t>
    </dgm:pt>
    <dgm:pt modelId="{403065FA-5F42-4492-BF1A-256F773AD718}" type="sibTrans" cxnId="{1154AFCA-D4C9-47D1-81D3-268301941EB2}">
      <dgm:prSet/>
      <dgm:spPr/>
      <dgm:t>
        <a:bodyPr/>
        <a:lstStyle/>
        <a:p>
          <a:endParaRPr lang="es-PE" sz="3600"/>
        </a:p>
      </dgm:t>
    </dgm:pt>
    <dgm:pt modelId="{AE71FC92-1CB7-427F-A7AC-1851A9A0D275}">
      <dgm:prSet custT="1"/>
      <dgm:spPr>
        <a:xfrm>
          <a:off x="150595" y="1008336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*Cronograma mensualizado de certificación del crédito presupuestario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24C64ECB-1D90-421C-B8C5-7F7E6D40CD82}" type="parTrans" cxnId="{15108F54-4C6B-47DF-879F-95D74F67214A}">
      <dgm:prSet/>
      <dgm:spPr/>
      <dgm:t>
        <a:bodyPr/>
        <a:lstStyle/>
        <a:p>
          <a:endParaRPr lang="es-PE" sz="3600"/>
        </a:p>
      </dgm:t>
    </dgm:pt>
    <dgm:pt modelId="{D947FB93-2572-4151-A8D3-8DA00AE228D3}" type="sibTrans" cxnId="{15108F54-4C6B-47DF-879F-95D74F67214A}">
      <dgm:prSet/>
      <dgm:spPr/>
      <dgm:t>
        <a:bodyPr/>
        <a:lstStyle/>
        <a:p>
          <a:endParaRPr lang="es-PE" sz="3600"/>
        </a:p>
      </dgm:t>
    </dgm:pt>
    <dgm:pt modelId="{345CA19F-0ABD-4B9D-B515-F0B8DADBDB60}">
      <dgm:prSet custT="1"/>
      <dgm:spPr>
        <a:xfrm>
          <a:off x="150595" y="1008336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 Compromiso y devengado de los recursos sin comprometer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E9D21BE9-12DC-4056-B1EB-5F1EE8CC6F82}" type="parTrans" cxnId="{1415CBFC-E226-41D3-A217-4BAD23EDB303}">
      <dgm:prSet/>
      <dgm:spPr/>
      <dgm:t>
        <a:bodyPr/>
        <a:lstStyle/>
        <a:p>
          <a:endParaRPr lang="es-PE" sz="3600"/>
        </a:p>
      </dgm:t>
    </dgm:pt>
    <dgm:pt modelId="{17512772-87BA-44A0-A1DC-1AE9FEF203D9}" type="sibTrans" cxnId="{1415CBFC-E226-41D3-A217-4BAD23EDB303}">
      <dgm:prSet/>
      <dgm:spPr/>
      <dgm:t>
        <a:bodyPr/>
        <a:lstStyle/>
        <a:p>
          <a:endParaRPr lang="es-PE" sz="3600"/>
        </a:p>
      </dgm:t>
    </dgm:pt>
    <dgm:pt modelId="{0408FF4A-BE16-4AA7-8D8A-6C48A6768456}">
      <dgm:prSet custT="1"/>
      <dgm:spPr>
        <a:xfrm>
          <a:off x="150595" y="1008336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 Para los proyectos en fase de ejecución se utiliza el formato 12-B para la revisión de sus cronogramas de ejecución.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D0B3C548-F73B-4671-B826-5BC05F3530EA}" type="parTrans" cxnId="{84C29654-FFD7-4377-957C-C3F3B78F0BA0}">
      <dgm:prSet/>
      <dgm:spPr/>
      <dgm:t>
        <a:bodyPr/>
        <a:lstStyle/>
        <a:p>
          <a:endParaRPr lang="es-PE" sz="3600"/>
        </a:p>
      </dgm:t>
    </dgm:pt>
    <dgm:pt modelId="{2BEA5E6F-CABD-4A2F-ABE8-59D10E2C5A0F}" type="sibTrans" cxnId="{84C29654-FFD7-4377-957C-C3F3B78F0BA0}">
      <dgm:prSet/>
      <dgm:spPr/>
      <dgm:t>
        <a:bodyPr/>
        <a:lstStyle/>
        <a:p>
          <a:endParaRPr lang="es-PE" sz="3600"/>
        </a:p>
      </dgm:t>
    </dgm:pt>
    <dgm:pt modelId="{F79A63FC-5D19-4B5E-97D6-8D1044ABB04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xfrm>
          <a:off x="4284953" y="1442657"/>
          <a:ext cx="4134357" cy="2909249"/>
        </a:xfrm>
      </dgm:spPr>
      <dgm:t>
        <a:bodyPr/>
        <a:lstStyle/>
        <a:p>
          <a:pPr marL="92075" indent="-92075"/>
          <a:r>
            <a:rPr lang="es-PE" sz="1400" smtClean="0">
              <a:latin typeface="Calibri"/>
              <a:ea typeface="+mn-ea"/>
              <a:cs typeface="+mn-cs"/>
            </a:rPr>
            <a:t>* Cumplen con los criterios de priorización del sector correspondiente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86210B7E-133B-463C-B6AD-527B9DDA4299}" type="parTrans" cxnId="{7187D41C-7EEC-4411-B6F2-7EC4BB8F1F5C}">
      <dgm:prSet/>
      <dgm:spPr/>
      <dgm:t>
        <a:bodyPr/>
        <a:lstStyle/>
        <a:p>
          <a:endParaRPr lang="es-PE" sz="3600"/>
        </a:p>
      </dgm:t>
    </dgm:pt>
    <dgm:pt modelId="{F88EFB1D-2165-4237-999A-20DE73797E8F}" type="sibTrans" cxnId="{7187D41C-7EEC-4411-B6F2-7EC4BB8F1F5C}">
      <dgm:prSet/>
      <dgm:spPr/>
      <dgm:t>
        <a:bodyPr/>
        <a:lstStyle/>
        <a:p>
          <a:endParaRPr lang="es-PE" sz="3600"/>
        </a:p>
      </dgm:t>
    </dgm:pt>
    <dgm:pt modelId="{17D4ED1D-5C44-490B-AC26-2909BDB1C19F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xfrm>
          <a:off x="4284953" y="1442657"/>
          <a:ext cx="4134357" cy="2909249"/>
        </a:xfrm>
      </dgm:spPr>
      <dgm:t>
        <a:bodyPr/>
        <a:lstStyle/>
        <a:p>
          <a:r>
            <a:rPr lang="es-PE" sz="1400" smtClean="0">
              <a:latin typeface="Calibri"/>
              <a:ea typeface="+mn-ea"/>
              <a:cs typeface="+mn-cs"/>
            </a:rPr>
            <a:t>* Se encuentran el PMI. </a:t>
          </a:r>
          <a:endParaRPr lang="es-PE" sz="1400" dirty="0">
            <a:latin typeface="Calibri"/>
            <a:ea typeface="+mn-ea"/>
            <a:cs typeface="+mn-cs"/>
          </a:endParaRPr>
        </a:p>
      </dgm:t>
    </dgm:pt>
    <dgm:pt modelId="{472FC9C0-2F31-40C8-A06A-1B0BCB7B83C6}" type="parTrans" cxnId="{ADF6CD11-68ED-4620-AD6C-BD3AC057683B}">
      <dgm:prSet/>
      <dgm:spPr/>
      <dgm:t>
        <a:bodyPr/>
        <a:lstStyle/>
        <a:p>
          <a:endParaRPr lang="es-PE" sz="3600"/>
        </a:p>
      </dgm:t>
    </dgm:pt>
    <dgm:pt modelId="{3B299825-8F37-4ED0-831B-8E4D7CE8E661}" type="sibTrans" cxnId="{ADF6CD11-68ED-4620-AD6C-BD3AC057683B}">
      <dgm:prSet/>
      <dgm:spPr/>
      <dgm:t>
        <a:bodyPr/>
        <a:lstStyle/>
        <a:p>
          <a:endParaRPr lang="es-PE" sz="3600"/>
        </a:p>
      </dgm:t>
    </dgm:pt>
    <dgm:pt modelId="{737F4125-3D76-4AF5-8F62-171958577C10}" type="pres">
      <dgm:prSet presAssocID="{4EA4E1FE-9F5B-4C61-A5C3-50E2BF8A9B76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PE"/>
        </a:p>
      </dgm:t>
    </dgm:pt>
    <dgm:pt modelId="{4F6A048B-C22C-48D7-9509-40A8DFD5F34E}" type="pres">
      <dgm:prSet presAssocID="{D4C7EC62-031E-4AA0-AA87-218CEBF0D7A6}" presName="parentText1" presStyleLbl="node1" presStyleIdx="0" presStyleCnt="2">
        <dgm:presLayoutVars>
          <dgm:chMax/>
          <dgm:chPref val="3"/>
          <dgm:bulletEnabled val="1"/>
        </dgm:presLayoutVars>
      </dgm:prSet>
      <dgm:spPr>
        <a:prstGeom prst="rightArrow">
          <a:avLst>
            <a:gd name="adj1" fmla="val 50000"/>
            <a:gd name="adj2" fmla="val 50000"/>
          </a:avLst>
        </a:prstGeom>
      </dgm:spPr>
      <dgm:t>
        <a:bodyPr/>
        <a:lstStyle/>
        <a:p>
          <a:endParaRPr lang="es-PE"/>
        </a:p>
      </dgm:t>
    </dgm:pt>
    <dgm:pt modelId="{4A876A93-38B4-408D-BB1C-B6E8C907F6C8}" type="pres">
      <dgm:prSet presAssocID="{D4C7EC62-031E-4AA0-AA87-218CEBF0D7A6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PE"/>
        </a:p>
      </dgm:t>
    </dgm:pt>
    <dgm:pt modelId="{24544157-5352-4426-ABB7-EC16998ACCBB}" type="pres">
      <dgm:prSet presAssocID="{85F2EE2E-62EF-4FF6-9135-453EDA671F71}" presName="parentText2" presStyleLbl="node1" presStyleIdx="1" presStyleCnt="2">
        <dgm:presLayoutVars>
          <dgm:chMax/>
          <dgm:chPref val="3"/>
          <dgm:bulletEnabled val="1"/>
        </dgm:presLayoutVars>
      </dgm:prSet>
      <dgm:spPr>
        <a:prstGeom prst="rightArrow">
          <a:avLst>
            <a:gd name="adj1" fmla="val 50000"/>
            <a:gd name="adj2" fmla="val 50000"/>
          </a:avLst>
        </a:prstGeom>
      </dgm:spPr>
      <dgm:t>
        <a:bodyPr/>
        <a:lstStyle/>
        <a:p>
          <a:endParaRPr lang="es-PE"/>
        </a:p>
      </dgm:t>
    </dgm:pt>
    <dgm:pt modelId="{6E813BA9-6872-41F3-B70E-B680A8324901}" type="pres">
      <dgm:prSet presAssocID="{85F2EE2E-62EF-4FF6-9135-453EDA671F71}" presName="childText2" presStyleLbl="solidAlignAcc1" presStyleIdx="1" presStyleCnt="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PE"/>
        </a:p>
      </dgm:t>
    </dgm:pt>
  </dgm:ptLst>
  <dgm:cxnLst>
    <dgm:cxn modelId="{AD2A716D-4C97-4AE6-AB84-3FED80F79443}" srcId="{4EA4E1FE-9F5B-4C61-A5C3-50E2BF8A9B76}" destId="{D4C7EC62-031E-4AA0-AA87-218CEBF0D7A6}" srcOrd="0" destOrd="0" parTransId="{7FC32C16-8900-4AFD-8E8F-3188629382E1}" sibTransId="{466B2022-E195-4A6E-97AF-C0ECC7F8FFA9}"/>
    <dgm:cxn modelId="{5D04BF24-266D-44B6-BCD3-B1BE4936657B}" type="presOf" srcId="{AE71FC92-1CB7-427F-A7AC-1851A9A0D275}" destId="{4A876A93-38B4-408D-BB1C-B6E8C907F6C8}" srcOrd="0" destOrd="2" presId="urn:microsoft.com/office/officeart/2009/3/layout/IncreasingArrowsProcess"/>
    <dgm:cxn modelId="{3315D139-6D0C-416A-9991-EEA63100E48C}" type="presOf" srcId="{0F813822-DC0E-4311-8256-D07F2FEA0A8C}" destId="{4A876A93-38B4-408D-BB1C-B6E8C907F6C8}" srcOrd="0" destOrd="1" presId="urn:microsoft.com/office/officeart/2009/3/layout/IncreasingArrowsProcess"/>
    <dgm:cxn modelId="{0A426CFF-B6A8-40D0-A567-CF32E7E3F42E}" type="presOf" srcId="{345CA19F-0ABD-4B9D-B515-F0B8DADBDB60}" destId="{4A876A93-38B4-408D-BB1C-B6E8C907F6C8}" srcOrd="0" destOrd="3" presId="urn:microsoft.com/office/officeart/2009/3/layout/IncreasingArrowsProcess"/>
    <dgm:cxn modelId="{1154AFCA-D4C9-47D1-81D3-268301941EB2}" srcId="{85F2EE2E-62EF-4FF6-9135-453EDA671F71}" destId="{417D6CE3-28D6-4826-B6C4-66A95607F0DB}" srcOrd="0" destOrd="0" parTransId="{458B8C50-CFB4-44B1-86A8-53C04873AEC7}" sibTransId="{403065FA-5F42-4492-BF1A-256F773AD718}"/>
    <dgm:cxn modelId="{4C87CD67-7941-4843-97FA-DB7099F639D6}" type="presOf" srcId="{F79A63FC-5D19-4B5E-97D6-8D1044ABB045}" destId="{6E813BA9-6872-41F3-B70E-B680A8324901}" srcOrd="0" destOrd="1" presId="urn:microsoft.com/office/officeart/2009/3/layout/IncreasingArrowsProcess"/>
    <dgm:cxn modelId="{7187D41C-7EEC-4411-B6F2-7EC4BB8F1F5C}" srcId="{85F2EE2E-62EF-4FF6-9135-453EDA671F71}" destId="{F79A63FC-5D19-4B5E-97D6-8D1044ABB045}" srcOrd="1" destOrd="0" parTransId="{86210B7E-133B-463C-B6AD-527B9DDA4299}" sibTransId="{F88EFB1D-2165-4237-999A-20DE73797E8F}"/>
    <dgm:cxn modelId="{84C29654-FFD7-4377-957C-C3F3B78F0BA0}" srcId="{D4C7EC62-031E-4AA0-AA87-218CEBF0D7A6}" destId="{0408FF4A-BE16-4AA7-8D8A-6C48A6768456}" srcOrd="4" destOrd="0" parTransId="{D0B3C548-F73B-4671-B826-5BC05F3530EA}" sibTransId="{2BEA5E6F-CABD-4A2F-ABE8-59D10E2C5A0F}"/>
    <dgm:cxn modelId="{3F760CA2-3BBE-4493-80DC-54A9C91C2792}" type="presOf" srcId="{17D4ED1D-5C44-490B-AC26-2909BDB1C19F}" destId="{6E813BA9-6872-41F3-B70E-B680A8324901}" srcOrd="0" destOrd="2" presId="urn:microsoft.com/office/officeart/2009/3/layout/IncreasingArrowsProcess"/>
    <dgm:cxn modelId="{EF607468-F3ED-48E7-85FB-2FF04298518E}" type="presOf" srcId="{0408FF4A-BE16-4AA7-8D8A-6C48A6768456}" destId="{4A876A93-38B4-408D-BB1C-B6E8C907F6C8}" srcOrd="0" destOrd="4" presId="urn:microsoft.com/office/officeart/2009/3/layout/IncreasingArrowsProcess"/>
    <dgm:cxn modelId="{ADF6CD11-68ED-4620-AD6C-BD3AC057683B}" srcId="{85F2EE2E-62EF-4FF6-9135-453EDA671F71}" destId="{17D4ED1D-5C44-490B-AC26-2909BDB1C19F}" srcOrd="2" destOrd="0" parTransId="{472FC9C0-2F31-40C8-A06A-1B0BCB7B83C6}" sibTransId="{3B299825-8F37-4ED0-831B-8E4D7CE8E661}"/>
    <dgm:cxn modelId="{1415CBFC-E226-41D3-A217-4BAD23EDB303}" srcId="{D4C7EC62-031E-4AA0-AA87-218CEBF0D7A6}" destId="{345CA19F-0ABD-4B9D-B515-F0B8DADBDB60}" srcOrd="3" destOrd="0" parTransId="{E9D21BE9-12DC-4056-B1EB-5F1EE8CC6F82}" sibTransId="{17512772-87BA-44A0-A1DC-1AE9FEF203D9}"/>
    <dgm:cxn modelId="{D1E3D640-B9E6-4BE7-847E-13CC56BC8079}" srcId="{4EA4E1FE-9F5B-4C61-A5C3-50E2BF8A9B76}" destId="{85F2EE2E-62EF-4FF6-9135-453EDA671F71}" srcOrd="1" destOrd="0" parTransId="{80162D28-E690-4D6D-80A7-1603F66F42D3}" sibTransId="{EE2DB353-5111-46A7-AB05-544A1392F005}"/>
    <dgm:cxn modelId="{DC9B9F49-A50B-4D21-9ACD-75224AEC81F5}" srcId="{D4C7EC62-031E-4AA0-AA87-218CEBF0D7A6}" destId="{0F813822-DC0E-4311-8256-D07F2FEA0A8C}" srcOrd="1" destOrd="0" parTransId="{206BA087-814E-492A-8937-7C59F374D4D7}" sibTransId="{A935A479-8572-42F3-886E-8EECB92FD702}"/>
    <dgm:cxn modelId="{462D06A8-0CD2-4CDB-A5E6-7A47A667F2FC}" type="presOf" srcId="{2F9A1979-1DF4-4CF1-8141-DE7F0F8A7D03}" destId="{4A876A93-38B4-408D-BB1C-B6E8C907F6C8}" srcOrd="0" destOrd="0" presId="urn:microsoft.com/office/officeart/2009/3/layout/IncreasingArrowsProcess"/>
    <dgm:cxn modelId="{61435748-4BE9-4B11-A4AC-5F8BEB2F368A}" srcId="{D4C7EC62-031E-4AA0-AA87-218CEBF0D7A6}" destId="{2F9A1979-1DF4-4CF1-8141-DE7F0F8A7D03}" srcOrd="0" destOrd="0" parTransId="{EC6D7C5E-0BAD-460D-902D-D49A8AE02CEE}" sibTransId="{8ACF7B1F-87BB-4E61-AC41-8EB4B4C7DA55}"/>
    <dgm:cxn modelId="{15108F54-4C6B-47DF-879F-95D74F67214A}" srcId="{D4C7EC62-031E-4AA0-AA87-218CEBF0D7A6}" destId="{AE71FC92-1CB7-427F-A7AC-1851A9A0D275}" srcOrd="2" destOrd="0" parTransId="{24C64ECB-1D90-421C-B8C5-7F7E6D40CD82}" sibTransId="{D947FB93-2572-4151-A8D3-8DA00AE228D3}"/>
    <dgm:cxn modelId="{FF78590E-E7C1-4076-9618-98CB38E464A2}" type="presOf" srcId="{4EA4E1FE-9F5B-4C61-A5C3-50E2BF8A9B76}" destId="{737F4125-3D76-4AF5-8F62-171958577C10}" srcOrd="0" destOrd="0" presId="urn:microsoft.com/office/officeart/2009/3/layout/IncreasingArrowsProcess"/>
    <dgm:cxn modelId="{431DAD4A-0FCD-4F98-917F-1A842CCB3ADA}" type="presOf" srcId="{85F2EE2E-62EF-4FF6-9135-453EDA671F71}" destId="{24544157-5352-4426-ABB7-EC16998ACCBB}" srcOrd="0" destOrd="0" presId="urn:microsoft.com/office/officeart/2009/3/layout/IncreasingArrowsProcess"/>
    <dgm:cxn modelId="{282EDCE6-55B7-430C-88D5-F4A8EC46BC8F}" type="presOf" srcId="{D4C7EC62-031E-4AA0-AA87-218CEBF0D7A6}" destId="{4F6A048B-C22C-48D7-9509-40A8DFD5F34E}" srcOrd="0" destOrd="0" presId="urn:microsoft.com/office/officeart/2009/3/layout/IncreasingArrowsProcess"/>
    <dgm:cxn modelId="{FF05B209-7633-4F05-8287-D84F3590977F}" type="presOf" srcId="{417D6CE3-28D6-4826-B6C4-66A95607F0DB}" destId="{6E813BA9-6872-41F3-B70E-B680A8324901}" srcOrd="0" destOrd="0" presId="urn:microsoft.com/office/officeart/2009/3/layout/IncreasingArrowsProcess"/>
    <dgm:cxn modelId="{3F9229A5-F220-49E4-8897-279AD6A58569}" type="presParOf" srcId="{737F4125-3D76-4AF5-8F62-171958577C10}" destId="{4F6A048B-C22C-48D7-9509-40A8DFD5F34E}" srcOrd="0" destOrd="0" presId="urn:microsoft.com/office/officeart/2009/3/layout/IncreasingArrowsProcess"/>
    <dgm:cxn modelId="{F4AF3FB9-F3EF-44AA-BEFE-1ABF56F623E8}" type="presParOf" srcId="{737F4125-3D76-4AF5-8F62-171958577C10}" destId="{4A876A93-38B4-408D-BB1C-B6E8C907F6C8}" srcOrd="1" destOrd="0" presId="urn:microsoft.com/office/officeart/2009/3/layout/IncreasingArrowsProcess"/>
    <dgm:cxn modelId="{69623E70-0011-4AFC-B945-5ACAE866B39D}" type="presParOf" srcId="{737F4125-3D76-4AF5-8F62-171958577C10}" destId="{24544157-5352-4426-ABB7-EC16998ACCBB}" srcOrd="2" destOrd="0" presId="urn:microsoft.com/office/officeart/2009/3/layout/IncreasingArrowsProcess"/>
    <dgm:cxn modelId="{B2F9509A-CCF8-4D3C-8D43-A0B28EBAEC54}" type="presParOf" srcId="{737F4125-3D76-4AF5-8F62-171958577C10}" destId="{6E813BA9-6872-41F3-B70E-B680A8324901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A2B10D-AD6E-45E0-A9B2-0B4974CBEDAA}" type="doc">
      <dgm:prSet loTypeId="urn:microsoft.com/office/officeart/2005/8/layout/bProcess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PE"/>
        </a:p>
      </dgm:t>
    </dgm:pt>
    <dgm:pt modelId="{529110A7-BC8C-45F9-9E1F-3FC6EB54259C}">
      <dgm:prSet custT="1"/>
      <dgm:spPr>
        <a:xfrm>
          <a:off x="0" y="3566291"/>
          <a:ext cx="9787467" cy="1010880"/>
        </a:xfrm>
      </dgm:spPr>
      <dgm:t>
        <a:bodyPr/>
        <a:lstStyle/>
        <a:p>
          <a:r>
            <a:rPr lang="es-PE" sz="1800" b="1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ORDENAR PMI ENFOCADO EN RIS</a:t>
          </a:r>
          <a:endParaRPr lang="es-PE" sz="1800" b="1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56802B02-40C4-4875-A31F-64B7590A4E62}" type="parTrans" cxnId="{5A1B26D3-7164-487C-9C1D-7C231E49E9C4}">
      <dgm:prSet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B94F6B5C-C42A-4D31-807C-B73BA0FCD372}" type="sibTrans" cxnId="{5A1B26D3-7164-487C-9C1D-7C231E49E9C4}">
      <dgm:prSet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C6422D6F-EE1D-430E-9DE5-0E0B79C240C1}">
      <dgm:prSet custT="1"/>
      <dgm:spPr>
        <a:xfrm>
          <a:off x="0" y="2461142"/>
          <a:ext cx="9787467" cy="1010880"/>
        </a:xfrm>
      </dgm:spPr>
      <dgm:t>
        <a:bodyPr/>
        <a:lstStyle/>
        <a:p>
          <a:r>
            <a:rPr lang="es-PE" sz="1800" b="1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CERTIFICAR QUE LAS INVERSIONES CUMPLAN CON LA NORMATIVIDAD PARA QUE GORE/GL GESTIONE SU FINANCIAMIENTO</a:t>
          </a:r>
          <a:endParaRPr lang="es-PE" sz="18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1199AC47-5704-447C-8D25-5743BAC2AB22}" type="parTrans" cxnId="{B75362EA-5F39-466B-90DD-021D45243D00}">
      <dgm:prSet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BD92256E-A64D-4EAB-A9A4-26209A242B9A}" type="sibTrans" cxnId="{B75362EA-5F39-466B-90DD-021D45243D00}">
      <dgm:prSet custT="1"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B4370DDC-34EE-4857-92E5-F836393B8483}">
      <dgm:prSet custT="1"/>
      <dgm:spPr>
        <a:xfrm>
          <a:off x="0" y="153742"/>
          <a:ext cx="9787467" cy="1010880"/>
        </a:xfrm>
      </dgm:spPr>
      <dgm:t>
        <a:bodyPr/>
        <a:lstStyle/>
        <a:p>
          <a:r>
            <a:rPr lang="es-PE" sz="1800" b="1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CONCERTAR LA PRIORIZACIÓN DE LAS INVERSIONES ENTRE LOS TRES NIVELES DE GOBIERNO</a:t>
          </a:r>
          <a:endParaRPr lang="es-PE" sz="18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C8A46519-18F4-4840-B9BF-F4C32EA8D950}" type="parTrans" cxnId="{7991AEA4-660C-4F79-8CE9-268859CC12BE}">
      <dgm:prSet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D777C839-E4EF-4AA0-B31A-791898AFC3AC}" type="sibTrans" cxnId="{7991AEA4-660C-4F79-8CE9-268859CC12BE}">
      <dgm:prSet custT="1"/>
      <dgm:spPr/>
      <dgm:t>
        <a:bodyPr/>
        <a:lstStyle/>
        <a:p>
          <a:endParaRPr lang="es-PE" sz="1400">
            <a:solidFill>
              <a:schemeClr val="bg1"/>
            </a:solidFill>
            <a:latin typeface="+mn-lt"/>
          </a:endParaRPr>
        </a:p>
      </dgm:t>
    </dgm:pt>
    <dgm:pt modelId="{C1489EBD-DA61-4298-960F-D4EDEB459ECF}">
      <dgm:prSet custT="1"/>
      <dgm:spPr>
        <a:xfrm>
          <a:off x="0" y="2461142"/>
          <a:ext cx="9787467" cy="1010880"/>
        </a:xfrm>
      </dgm:spPr>
      <dgm:t>
        <a:bodyPr/>
        <a:lstStyle/>
        <a:p>
          <a:r>
            <a:rPr lang="es-PE" sz="1800" b="1" smtClean="0">
              <a:solidFill>
                <a:schemeClr val="bg1"/>
              </a:solidFill>
              <a:latin typeface="+mn-lt"/>
              <a:ea typeface="+mn-ea"/>
              <a:cs typeface="+mn-cs"/>
            </a:rPr>
            <a:t>TOMAR ACCIONES DE VIGILANCIA Y CONTROL DE RIESGOS</a:t>
          </a:r>
          <a:endParaRPr lang="es-PE" sz="18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D6FEAA4-7799-48A8-8266-1B2AF4ED5993}" type="parTrans" cxnId="{35A1CB39-2A2A-4BEE-A223-08E5A73546D5}">
      <dgm:prSet/>
      <dgm:spPr/>
      <dgm:t>
        <a:bodyPr/>
        <a:lstStyle/>
        <a:p>
          <a:endParaRPr lang="es-PE" sz="1600"/>
        </a:p>
      </dgm:t>
    </dgm:pt>
    <dgm:pt modelId="{9AFDF00F-2F63-4D6F-AF07-C0FBEC019DEE}" type="sibTrans" cxnId="{35A1CB39-2A2A-4BEE-A223-08E5A73546D5}">
      <dgm:prSet custT="1"/>
      <dgm:spPr/>
      <dgm:t>
        <a:bodyPr/>
        <a:lstStyle/>
        <a:p>
          <a:endParaRPr lang="es-PE" sz="400"/>
        </a:p>
      </dgm:t>
    </dgm:pt>
    <dgm:pt modelId="{A0E3982C-430A-4C71-90B8-69E106125312}">
      <dgm:prSet custT="1"/>
      <dgm:spPr>
        <a:xfrm>
          <a:off x="0" y="1294742"/>
          <a:ext cx="9787467" cy="1010880"/>
        </a:xfrm>
      </dgm:spPr>
      <dgm:t>
        <a:bodyPr/>
        <a:lstStyle/>
        <a:p>
          <a:r>
            <a:rPr lang="es-PE" sz="1800" b="1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MODULAR EL ORDENAMIENTO TERRITORIAL DE LAS INVERSIONES </a:t>
          </a:r>
          <a:endParaRPr lang="es-PE" sz="18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B6CB688-6875-4DEB-97D3-A8E7FDCC351B}" type="parTrans" cxnId="{261D505E-A6BD-4B3C-9ADB-7E0FF28BB72D}">
      <dgm:prSet/>
      <dgm:spPr/>
      <dgm:t>
        <a:bodyPr/>
        <a:lstStyle/>
        <a:p>
          <a:endParaRPr lang="es-PE" sz="1600"/>
        </a:p>
      </dgm:t>
    </dgm:pt>
    <dgm:pt modelId="{2BD97048-F54B-449F-93E8-7D0C6780643D}" type="sibTrans" cxnId="{261D505E-A6BD-4B3C-9ADB-7E0FF28BB72D}">
      <dgm:prSet custT="1"/>
      <dgm:spPr/>
      <dgm:t>
        <a:bodyPr/>
        <a:lstStyle/>
        <a:p>
          <a:endParaRPr lang="es-PE" sz="400"/>
        </a:p>
      </dgm:t>
    </dgm:pt>
    <dgm:pt modelId="{9CAE4285-3547-4A8E-A840-725289332F9B}" type="pres">
      <dgm:prSet presAssocID="{D9A2B10D-AD6E-45E0-A9B2-0B4974CBED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607187B0-8919-4AA4-89A1-3D2149A6DF82}" type="pres">
      <dgm:prSet presAssocID="{A0E3982C-430A-4C71-90B8-69E10612531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0FA04120-F39E-41ED-A885-CEEEADA5BC71}" type="pres">
      <dgm:prSet presAssocID="{2BD97048-F54B-449F-93E8-7D0C6780643D}" presName="sibTrans" presStyleLbl="sibTrans1D1" presStyleIdx="0" presStyleCnt="4"/>
      <dgm:spPr/>
      <dgm:t>
        <a:bodyPr/>
        <a:lstStyle/>
        <a:p>
          <a:endParaRPr lang="es-PE"/>
        </a:p>
      </dgm:t>
    </dgm:pt>
    <dgm:pt modelId="{AF2FA2A3-E2EC-4E9B-8028-A0A5C853DA1A}" type="pres">
      <dgm:prSet presAssocID="{2BD97048-F54B-449F-93E8-7D0C6780643D}" presName="connectorText" presStyleLbl="sibTrans1D1" presStyleIdx="0" presStyleCnt="4"/>
      <dgm:spPr/>
      <dgm:t>
        <a:bodyPr/>
        <a:lstStyle/>
        <a:p>
          <a:endParaRPr lang="es-PE"/>
        </a:p>
      </dgm:t>
    </dgm:pt>
    <dgm:pt modelId="{994D5063-8803-43A6-B8DF-2C93B9A1BE5F}" type="pres">
      <dgm:prSet presAssocID="{B4370DDC-34EE-4857-92E5-F836393B848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25597A0C-C950-4692-8C90-283A60927A56}" type="pres">
      <dgm:prSet presAssocID="{D777C839-E4EF-4AA0-B31A-791898AFC3AC}" presName="sibTrans" presStyleLbl="sibTrans1D1" presStyleIdx="1" presStyleCnt="4"/>
      <dgm:spPr/>
      <dgm:t>
        <a:bodyPr/>
        <a:lstStyle/>
        <a:p>
          <a:endParaRPr lang="es-PE"/>
        </a:p>
      </dgm:t>
    </dgm:pt>
    <dgm:pt modelId="{C8D802F1-B945-4AB1-A105-5B1DA19C168E}" type="pres">
      <dgm:prSet presAssocID="{D777C839-E4EF-4AA0-B31A-791898AFC3AC}" presName="connectorText" presStyleLbl="sibTrans1D1" presStyleIdx="1" presStyleCnt="4"/>
      <dgm:spPr/>
      <dgm:t>
        <a:bodyPr/>
        <a:lstStyle/>
        <a:p>
          <a:endParaRPr lang="es-PE"/>
        </a:p>
      </dgm:t>
    </dgm:pt>
    <dgm:pt modelId="{97FA33ED-373D-41A7-893D-889126D662FF}" type="pres">
      <dgm:prSet presAssocID="{C6422D6F-EE1D-430E-9DE5-0E0B79C240C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7AA73DAF-E09E-4F16-B2D2-A81952B3239A}" type="pres">
      <dgm:prSet presAssocID="{BD92256E-A64D-4EAB-A9A4-26209A242B9A}" presName="sibTrans" presStyleLbl="sibTrans1D1" presStyleIdx="2" presStyleCnt="4"/>
      <dgm:spPr/>
      <dgm:t>
        <a:bodyPr/>
        <a:lstStyle/>
        <a:p>
          <a:endParaRPr lang="es-PE"/>
        </a:p>
      </dgm:t>
    </dgm:pt>
    <dgm:pt modelId="{1AC8EF1E-4A20-43AB-8933-31EA72ECECFE}" type="pres">
      <dgm:prSet presAssocID="{BD92256E-A64D-4EAB-A9A4-26209A242B9A}" presName="connectorText" presStyleLbl="sibTrans1D1" presStyleIdx="2" presStyleCnt="4"/>
      <dgm:spPr/>
      <dgm:t>
        <a:bodyPr/>
        <a:lstStyle/>
        <a:p>
          <a:endParaRPr lang="es-PE"/>
        </a:p>
      </dgm:t>
    </dgm:pt>
    <dgm:pt modelId="{3CCFDE55-7082-4846-B730-8D3C86EB6558}" type="pres">
      <dgm:prSet presAssocID="{C1489EBD-DA61-4298-960F-D4EDEB459EC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1F5DFE6D-4572-4C58-92BA-EB6C811C01C0}" type="pres">
      <dgm:prSet presAssocID="{9AFDF00F-2F63-4D6F-AF07-C0FBEC019DEE}" presName="sibTrans" presStyleLbl="sibTrans1D1" presStyleIdx="3" presStyleCnt="4"/>
      <dgm:spPr/>
      <dgm:t>
        <a:bodyPr/>
        <a:lstStyle/>
        <a:p>
          <a:endParaRPr lang="es-PE"/>
        </a:p>
      </dgm:t>
    </dgm:pt>
    <dgm:pt modelId="{3C227D51-7409-4C7F-9496-DEE18EC13852}" type="pres">
      <dgm:prSet presAssocID="{9AFDF00F-2F63-4D6F-AF07-C0FBEC019DEE}" presName="connectorText" presStyleLbl="sibTrans1D1" presStyleIdx="3" presStyleCnt="4"/>
      <dgm:spPr/>
      <dgm:t>
        <a:bodyPr/>
        <a:lstStyle/>
        <a:p>
          <a:endParaRPr lang="es-PE"/>
        </a:p>
      </dgm:t>
    </dgm:pt>
    <dgm:pt modelId="{C2035295-426F-468C-BB10-0902F0B8F114}" type="pres">
      <dgm:prSet presAssocID="{529110A7-BC8C-45F9-9E1F-3FC6EB5425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35A1CB39-2A2A-4BEE-A223-08E5A73546D5}" srcId="{D9A2B10D-AD6E-45E0-A9B2-0B4974CBEDAA}" destId="{C1489EBD-DA61-4298-960F-D4EDEB459ECF}" srcOrd="3" destOrd="0" parTransId="{BD6FEAA4-7799-48A8-8266-1B2AF4ED5993}" sibTransId="{9AFDF00F-2F63-4D6F-AF07-C0FBEC019DEE}"/>
    <dgm:cxn modelId="{5BD087D2-2AF8-4A42-9F72-0224A3E32FC3}" type="presOf" srcId="{C1489EBD-DA61-4298-960F-D4EDEB459ECF}" destId="{3CCFDE55-7082-4846-B730-8D3C86EB6558}" srcOrd="0" destOrd="0" presId="urn:microsoft.com/office/officeart/2005/8/layout/bProcess3"/>
    <dgm:cxn modelId="{465D948E-93CB-49C4-879D-954DE8E46189}" type="presOf" srcId="{C6422D6F-EE1D-430E-9DE5-0E0B79C240C1}" destId="{97FA33ED-373D-41A7-893D-889126D662FF}" srcOrd="0" destOrd="0" presId="urn:microsoft.com/office/officeart/2005/8/layout/bProcess3"/>
    <dgm:cxn modelId="{261D505E-A6BD-4B3C-9ADB-7E0FF28BB72D}" srcId="{D9A2B10D-AD6E-45E0-A9B2-0B4974CBEDAA}" destId="{A0E3982C-430A-4C71-90B8-69E106125312}" srcOrd="0" destOrd="0" parTransId="{BB6CB688-6875-4DEB-97D3-A8E7FDCC351B}" sibTransId="{2BD97048-F54B-449F-93E8-7D0C6780643D}"/>
    <dgm:cxn modelId="{3C48E437-76F3-4382-B4F0-0C44B275BD75}" type="presOf" srcId="{A0E3982C-430A-4C71-90B8-69E106125312}" destId="{607187B0-8919-4AA4-89A1-3D2149A6DF82}" srcOrd="0" destOrd="0" presId="urn:microsoft.com/office/officeart/2005/8/layout/bProcess3"/>
    <dgm:cxn modelId="{AD71DB5D-DA8E-4166-ACAF-BF131DF54B46}" type="presOf" srcId="{D9A2B10D-AD6E-45E0-A9B2-0B4974CBEDAA}" destId="{9CAE4285-3547-4A8E-A840-725289332F9B}" srcOrd="0" destOrd="0" presId="urn:microsoft.com/office/officeart/2005/8/layout/bProcess3"/>
    <dgm:cxn modelId="{AFDEE4CF-1132-441A-A832-FB52BE2FE921}" type="presOf" srcId="{D777C839-E4EF-4AA0-B31A-791898AFC3AC}" destId="{25597A0C-C950-4692-8C90-283A60927A56}" srcOrd="0" destOrd="0" presId="urn:microsoft.com/office/officeart/2005/8/layout/bProcess3"/>
    <dgm:cxn modelId="{AA6B9426-4F8E-488A-85CC-1CA3E842837D}" type="presOf" srcId="{529110A7-BC8C-45F9-9E1F-3FC6EB54259C}" destId="{C2035295-426F-468C-BB10-0902F0B8F114}" srcOrd="0" destOrd="0" presId="urn:microsoft.com/office/officeart/2005/8/layout/bProcess3"/>
    <dgm:cxn modelId="{6D444599-E780-42AF-84F5-BD4BEFE90C93}" type="presOf" srcId="{9AFDF00F-2F63-4D6F-AF07-C0FBEC019DEE}" destId="{3C227D51-7409-4C7F-9496-DEE18EC13852}" srcOrd="1" destOrd="0" presId="urn:microsoft.com/office/officeart/2005/8/layout/bProcess3"/>
    <dgm:cxn modelId="{B75362EA-5F39-466B-90DD-021D45243D00}" srcId="{D9A2B10D-AD6E-45E0-A9B2-0B4974CBEDAA}" destId="{C6422D6F-EE1D-430E-9DE5-0E0B79C240C1}" srcOrd="2" destOrd="0" parTransId="{1199AC47-5704-447C-8D25-5743BAC2AB22}" sibTransId="{BD92256E-A64D-4EAB-A9A4-26209A242B9A}"/>
    <dgm:cxn modelId="{FB913103-D293-4789-982C-768F4F25A398}" type="presOf" srcId="{B4370DDC-34EE-4857-92E5-F836393B8483}" destId="{994D5063-8803-43A6-B8DF-2C93B9A1BE5F}" srcOrd="0" destOrd="0" presId="urn:microsoft.com/office/officeart/2005/8/layout/bProcess3"/>
    <dgm:cxn modelId="{04CFD14F-116C-4913-A41D-E3321C8F3B61}" type="presOf" srcId="{2BD97048-F54B-449F-93E8-7D0C6780643D}" destId="{AF2FA2A3-E2EC-4E9B-8028-A0A5C853DA1A}" srcOrd="1" destOrd="0" presId="urn:microsoft.com/office/officeart/2005/8/layout/bProcess3"/>
    <dgm:cxn modelId="{B4D20F8E-4211-4505-9561-F73301330461}" type="presOf" srcId="{D777C839-E4EF-4AA0-B31A-791898AFC3AC}" destId="{C8D802F1-B945-4AB1-A105-5B1DA19C168E}" srcOrd="1" destOrd="0" presId="urn:microsoft.com/office/officeart/2005/8/layout/bProcess3"/>
    <dgm:cxn modelId="{7991AEA4-660C-4F79-8CE9-268859CC12BE}" srcId="{D9A2B10D-AD6E-45E0-A9B2-0B4974CBEDAA}" destId="{B4370DDC-34EE-4857-92E5-F836393B8483}" srcOrd="1" destOrd="0" parTransId="{C8A46519-18F4-4840-B9BF-F4C32EA8D950}" sibTransId="{D777C839-E4EF-4AA0-B31A-791898AFC3AC}"/>
    <dgm:cxn modelId="{9F4ADA99-D6C4-4CD3-97B1-4014FAA5B22B}" type="presOf" srcId="{BD92256E-A64D-4EAB-A9A4-26209A242B9A}" destId="{1AC8EF1E-4A20-43AB-8933-31EA72ECECFE}" srcOrd="1" destOrd="0" presId="urn:microsoft.com/office/officeart/2005/8/layout/bProcess3"/>
    <dgm:cxn modelId="{4E14E685-3B24-4B82-A5B8-7F49C8C15AF9}" type="presOf" srcId="{9AFDF00F-2F63-4D6F-AF07-C0FBEC019DEE}" destId="{1F5DFE6D-4572-4C58-92BA-EB6C811C01C0}" srcOrd="0" destOrd="0" presId="urn:microsoft.com/office/officeart/2005/8/layout/bProcess3"/>
    <dgm:cxn modelId="{5A1B26D3-7164-487C-9C1D-7C231E49E9C4}" srcId="{D9A2B10D-AD6E-45E0-A9B2-0B4974CBEDAA}" destId="{529110A7-BC8C-45F9-9E1F-3FC6EB54259C}" srcOrd="4" destOrd="0" parTransId="{56802B02-40C4-4875-A31F-64B7590A4E62}" sibTransId="{B94F6B5C-C42A-4D31-807C-B73BA0FCD372}"/>
    <dgm:cxn modelId="{F11FD119-0445-42DD-B18C-2C64355DA894}" type="presOf" srcId="{BD92256E-A64D-4EAB-A9A4-26209A242B9A}" destId="{7AA73DAF-E09E-4F16-B2D2-A81952B3239A}" srcOrd="0" destOrd="0" presId="urn:microsoft.com/office/officeart/2005/8/layout/bProcess3"/>
    <dgm:cxn modelId="{4210BB6A-1D72-4CD8-BB5B-4A13C3A6B205}" type="presOf" srcId="{2BD97048-F54B-449F-93E8-7D0C6780643D}" destId="{0FA04120-F39E-41ED-A885-CEEEADA5BC71}" srcOrd="0" destOrd="0" presId="urn:microsoft.com/office/officeart/2005/8/layout/bProcess3"/>
    <dgm:cxn modelId="{A00B88FE-6AA7-4059-93C1-0689E80816D6}" type="presParOf" srcId="{9CAE4285-3547-4A8E-A840-725289332F9B}" destId="{607187B0-8919-4AA4-89A1-3D2149A6DF82}" srcOrd="0" destOrd="0" presId="urn:microsoft.com/office/officeart/2005/8/layout/bProcess3"/>
    <dgm:cxn modelId="{5AADE36F-5251-4284-AE96-168D1B505D8E}" type="presParOf" srcId="{9CAE4285-3547-4A8E-A840-725289332F9B}" destId="{0FA04120-F39E-41ED-A885-CEEEADA5BC71}" srcOrd="1" destOrd="0" presId="urn:microsoft.com/office/officeart/2005/8/layout/bProcess3"/>
    <dgm:cxn modelId="{E545A8C3-E327-41CD-9017-CBCA0F1AA819}" type="presParOf" srcId="{0FA04120-F39E-41ED-A885-CEEEADA5BC71}" destId="{AF2FA2A3-E2EC-4E9B-8028-A0A5C853DA1A}" srcOrd="0" destOrd="0" presId="urn:microsoft.com/office/officeart/2005/8/layout/bProcess3"/>
    <dgm:cxn modelId="{D3D9F30F-CF30-4466-8EE3-8AB722E8C074}" type="presParOf" srcId="{9CAE4285-3547-4A8E-A840-725289332F9B}" destId="{994D5063-8803-43A6-B8DF-2C93B9A1BE5F}" srcOrd="2" destOrd="0" presId="urn:microsoft.com/office/officeart/2005/8/layout/bProcess3"/>
    <dgm:cxn modelId="{7EA409E4-19D2-4DB4-BF72-8C87ACD6FB71}" type="presParOf" srcId="{9CAE4285-3547-4A8E-A840-725289332F9B}" destId="{25597A0C-C950-4692-8C90-283A60927A56}" srcOrd="3" destOrd="0" presId="urn:microsoft.com/office/officeart/2005/8/layout/bProcess3"/>
    <dgm:cxn modelId="{85BF5A9E-AFDF-478E-BFF3-C8F09A865445}" type="presParOf" srcId="{25597A0C-C950-4692-8C90-283A60927A56}" destId="{C8D802F1-B945-4AB1-A105-5B1DA19C168E}" srcOrd="0" destOrd="0" presId="urn:microsoft.com/office/officeart/2005/8/layout/bProcess3"/>
    <dgm:cxn modelId="{CA02818D-137E-4673-AADB-E8D118C32918}" type="presParOf" srcId="{9CAE4285-3547-4A8E-A840-725289332F9B}" destId="{97FA33ED-373D-41A7-893D-889126D662FF}" srcOrd="4" destOrd="0" presId="urn:microsoft.com/office/officeart/2005/8/layout/bProcess3"/>
    <dgm:cxn modelId="{7188141A-7AD0-4A74-B72D-0598074B651E}" type="presParOf" srcId="{9CAE4285-3547-4A8E-A840-725289332F9B}" destId="{7AA73DAF-E09E-4F16-B2D2-A81952B3239A}" srcOrd="5" destOrd="0" presId="urn:microsoft.com/office/officeart/2005/8/layout/bProcess3"/>
    <dgm:cxn modelId="{39F02A56-7D86-4584-9256-F31EFEDC8F3B}" type="presParOf" srcId="{7AA73DAF-E09E-4F16-B2D2-A81952B3239A}" destId="{1AC8EF1E-4A20-43AB-8933-31EA72ECECFE}" srcOrd="0" destOrd="0" presId="urn:microsoft.com/office/officeart/2005/8/layout/bProcess3"/>
    <dgm:cxn modelId="{D5E8435B-3713-4EFF-BEC4-CA3B52687063}" type="presParOf" srcId="{9CAE4285-3547-4A8E-A840-725289332F9B}" destId="{3CCFDE55-7082-4846-B730-8D3C86EB6558}" srcOrd="6" destOrd="0" presId="urn:microsoft.com/office/officeart/2005/8/layout/bProcess3"/>
    <dgm:cxn modelId="{658B3389-4E4F-4C12-B37B-6F3400DE5B7D}" type="presParOf" srcId="{9CAE4285-3547-4A8E-A840-725289332F9B}" destId="{1F5DFE6D-4572-4C58-92BA-EB6C811C01C0}" srcOrd="7" destOrd="0" presId="urn:microsoft.com/office/officeart/2005/8/layout/bProcess3"/>
    <dgm:cxn modelId="{7094ECB6-F870-4D91-A6A8-40E43EE637AD}" type="presParOf" srcId="{1F5DFE6D-4572-4C58-92BA-EB6C811C01C0}" destId="{3C227D51-7409-4C7F-9496-DEE18EC13852}" srcOrd="0" destOrd="0" presId="urn:microsoft.com/office/officeart/2005/8/layout/bProcess3"/>
    <dgm:cxn modelId="{E9BD4C40-0F1E-46A8-9431-89CD0073EAE9}" type="presParOf" srcId="{9CAE4285-3547-4A8E-A840-725289332F9B}" destId="{C2035295-426F-468C-BB10-0902F0B8F114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A048B-C22C-48D7-9509-40A8DFD5F34E}">
      <dsp:nvSpPr>
        <dsp:cNvPr id="0" name=""/>
        <dsp:cNvSpPr/>
      </dsp:nvSpPr>
      <dsp:spPr>
        <a:xfrm>
          <a:off x="0" y="1219"/>
          <a:ext cx="9250017" cy="134726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0" tIns="57150" rIns="254000" bIns="213878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500" b="1" kern="1200" dirty="0" smtClean="0">
              <a:latin typeface="Calibri"/>
              <a:ea typeface="+mn-ea"/>
              <a:cs typeface="+mn-cs"/>
            </a:rPr>
            <a:t>Directiva Nº 002-2021- EF/50.01 “Directiva para la Ejecución Presupuestaria”, así´ como sus Anexos, Modelos y Ficha y otras disposiciones. Artículo 37</a:t>
          </a:r>
          <a:endParaRPr lang="es-PE" sz="1500" b="1" kern="1200" dirty="0">
            <a:latin typeface="Calibri"/>
            <a:ea typeface="+mn-ea"/>
            <a:cs typeface="+mn-cs"/>
          </a:endParaRPr>
        </a:p>
      </dsp:txBody>
      <dsp:txXfrm>
        <a:off x="0" y="338035"/>
        <a:ext cx="8913201" cy="673632"/>
      </dsp:txXfrm>
    </dsp:sp>
    <dsp:sp modelId="{4A876A93-38B4-408D-BB1C-B6E8C907F6C8}">
      <dsp:nvSpPr>
        <dsp:cNvPr id="0" name=""/>
        <dsp:cNvSpPr/>
      </dsp:nvSpPr>
      <dsp:spPr>
        <a:xfrm>
          <a:off x="0" y="1043494"/>
          <a:ext cx="4273508" cy="30071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Informe de la Oficina de Presupuesto del pliego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*Sustento de no disponibilidad de recursos en el Pliego para atender progresivamente la demanda de gasto con cargo a su presupuesto institucional aprobado por toda fuente de financiamiento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*Cronograma mensualizado de certificación del crédito presupuestario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Compromiso y devengado de los recursos sin comprometer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Para los proyectos en fase de ejecución se utiliza el formato 12-B para la revisión de sus cronogramas de ejecución.</a:t>
          </a:r>
          <a:endParaRPr lang="es-PE" sz="1400" kern="1200" dirty="0">
            <a:latin typeface="Calibri"/>
            <a:ea typeface="+mn-ea"/>
            <a:cs typeface="+mn-cs"/>
          </a:endParaRPr>
        </a:p>
      </dsp:txBody>
      <dsp:txXfrm>
        <a:off x="0" y="1043494"/>
        <a:ext cx="4273508" cy="3007166"/>
      </dsp:txXfrm>
    </dsp:sp>
    <dsp:sp modelId="{24544157-5352-4426-ABB7-EC16998ACCBB}">
      <dsp:nvSpPr>
        <dsp:cNvPr id="0" name=""/>
        <dsp:cNvSpPr/>
      </dsp:nvSpPr>
      <dsp:spPr>
        <a:xfrm>
          <a:off x="4273508" y="450157"/>
          <a:ext cx="4976509" cy="134726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75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7150" tIns="57150" rIns="254000" bIns="213878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500" b="1" kern="1200" smtClean="0">
              <a:latin typeface="Calibri"/>
              <a:ea typeface="+mn-ea"/>
              <a:cs typeface="+mn-cs"/>
            </a:rPr>
            <a:t>inversiones del Sistema Nacional de Programación Multianual y Gestión de Inversiones</a:t>
          </a:r>
          <a:endParaRPr lang="es-PE" sz="1500" b="1" kern="1200" dirty="0">
            <a:latin typeface="Calibri"/>
            <a:ea typeface="+mn-ea"/>
            <a:cs typeface="+mn-cs"/>
          </a:endParaRPr>
        </a:p>
      </dsp:txBody>
      <dsp:txXfrm>
        <a:off x="4273508" y="786973"/>
        <a:ext cx="4639693" cy="673632"/>
      </dsp:txXfrm>
    </dsp:sp>
    <dsp:sp modelId="{6E813BA9-6872-41F3-B70E-B680A8324901}">
      <dsp:nvSpPr>
        <dsp:cNvPr id="0" name=""/>
        <dsp:cNvSpPr/>
      </dsp:nvSpPr>
      <dsp:spPr>
        <a:xfrm>
          <a:off x="4273508" y="1492432"/>
          <a:ext cx="4273508" cy="300716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Sustentar que las inversiones contribuyen al cierre de brechas de infraestructura y al acceso de servicios públicos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marL="92075" lvl="0" indent="-920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Cumplen con los criterios de priorización del sector correspondiente</a:t>
          </a:r>
          <a:endParaRPr lang="es-PE" sz="1400" kern="1200" dirty="0">
            <a:latin typeface="Calibri"/>
            <a:ea typeface="+mn-ea"/>
            <a:cs typeface="+mn-cs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smtClean="0">
              <a:latin typeface="Calibri"/>
              <a:ea typeface="+mn-ea"/>
              <a:cs typeface="+mn-cs"/>
            </a:rPr>
            <a:t>* Se encuentran el PMI. </a:t>
          </a:r>
          <a:endParaRPr lang="es-PE" sz="1400" kern="1200" dirty="0">
            <a:latin typeface="Calibri"/>
            <a:ea typeface="+mn-ea"/>
            <a:cs typeface="+mn-cs"/>
          </a:endParaRPr>
        </a:p>
      </dsp:txBody>
      <dsp:txXfrm>
        <a:off x="4273508" y="1492432"/>
        <a:ext cx="4273508" cy="30071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A04120-F39E-41ED-A885-CEEEADA5BC71}">
      <dsp:nvSpPr>
        <dsp:cNvPr id="0" name=""/>
        <dsp:cNvSpPr/>
      </dsp:nvSpPr>
      <dsp:spPr>
        <a:xfrm>
          <a:off x="3040180" y="983788"/>
          <a:ext cx="6672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201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400" kern="1200"/>
        </a:p>
      </dsp:txBody>
      <dsp:txXfrm>
        <a:off x="3356336" y="1026019"/>
        <a:ext cx="34890" cy="6978"/>
      </dsp:txXfrm>
    </dsp:sp>
    <dsp:sp modelId="{607187B0-8919-4AA4-89A1-3D2149A6DF82}">
      <dsp:nvSpPr>
        <dsp:cNvPr id="0" name=""/>
        <dsp:cNvSpPr/>
      </dsp:nvSpPr>
      <dsp:spPr>
        <a:xfrm>
          <a:off x="8059" y="119332"/>
          <a:ext cx="3033920" cy="182035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1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MODULAR EL ORDENAMIENTO TERRITORIAL DE LAS INVERSIONES </a:t>
          </a:r>
          <a:endParaRPr lang="es-PE" sz="18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8059" y="119332"/>
        <a:ext cx="3033920" cy="1820352"/>
      </dsp:txXfrm>
    </dsp:sp>
    <dsp:sp modelId="{25597A0C-C950-4692-8C90-283A60927A56}">
      <dsp:nvSpPr>
        <dsp:cNvPr id="0" name=""/>
        <dsp:cNvSpPr/>
      </dsp:nvSpPr>
      <dsp:spPr>
        <a:xfrm>
          <a:off x="6771902" y="983788"/>
          <a:ext cx="6672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201" y="45720"/>
              </a:lnTo>
            </a:path>
          </a:pathLst>
        </a:custGeom>
        <a:noFill/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400" kern="1200">
            <a:solidFill>
              <a:schemeClr val="bg1"/>
            </a:solidFill>
            <a:latin typeface="+mn-lt"/>
          </a:endParaRPr>
        </a:p>
      </dsp:txBody>
      <dsp:txXfrm>
        <a:off x="7088058" y="1026019"/>
        <a:ext cx="34890" cy="6978"/>
      </dsp:txXfrm>
    </dsp:sp>
    <dsp:sp modelId="{994D5063-8803-43A6-B8DF-2C93B9A1BE5F}">
      <dsp:nvSpPr>
        <dsp:cNvPr id="0" name=""/>
        <dsp:cNvSpPr/>
      </dsp:nvSpPr>
      <dsp:spPr>
        <a:xfrm>
          <a:off x="3739782" y="119332"/>
          <a:ext cx="3033920" cy="1820352"/>
        </a:xfrm>
        <a:prstGeom prst="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1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CONCERTAR LA PRIORIZACIÓN DE LAS INVERSIONES ENTRE LOS TRES NIVELES DE GOBIERNO</a:t>
          </a:r>
          <a:endParaRPr lang="es-PE" sz="18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3739782" y="119332"/>
        <a:ext cx="3033920" cy="1820352"/>
      </dsp:txXfrm>
    </dsp:sp>
    <dsp:sp modelId="{7AA73DAF-E09E-4F16-B2D2-A81952B3239A}">
      <dsp:nvSpPr>
        <dsp:cNvPr id="0" name=""/>
        <dsp:cNvSpPr/>
      </dsp:nvSpPr>
      <dsp:spPr>
        <a:xfrm>
          <a:off x="1525020" y="1937884"/>
          <a:ext cx="7463444" cy="667201"/>
        </a:xfrm>
        <a:custGeom>
          <a:avLst/>
          <a:gdLst/>
          <a:ahLst/>
          <a:cxnLst/>
          <a:rect l="0" t="0" r="0" b="0"/>
          <a:pathLst>
            <a:path>
              <a:moveTo>
                <a:pt x="7463444" y="0"/>
              </a:moveTo>
              <a:lnTo>
                <a:pt x="7463444" y="350700"/>
              </a:lnTo>
              <a:lnTo>
                <a:pt x="0" y="350700"/>
              </a:lnTo>
              <a:lnTo>
                <a:pt x="0" y="667201"/>
              </a:lnTo>
            </a:path>
          </a:pathLst>
        </a:custGeom>
        <a:noFill/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400" kern="1200">
            <a:solidFill>
              <a:schemeClr val="bg1"/>
            </a:solidFill>
            <a:latin typeface="+mn-lt"/>
          </a:endParaRPr>
        </a:p>
      </dsp:txBody>
      <dsp:txXfrm>
        <a:off x="5069342" y="2267996"/>
        <a:ext cx="374799" cy="6978"/>
      </dsp:txXfrm>
    </dsp:sp>
    <dsp:sp modelId="{97FA33ED-373D-41A7-893D-889126D662FF}">
      <dsp:nvSpPr>
        <dsp:cNvPr id="0" name=""/>
        <dsp:cNvSpPr/>
      </dsp:nvSpPr>
      <dsp:spPr>
        <a:xfrm>
          <a:off x="7471504" y="119332"/>
          <a:ext cx="3033920" cy="1820352"/>
        </a:xfrm>
        <a:prstGeom prst="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1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CERTIFICAR QUE LAS INVERSIONES CUMPLAN CON LA NORMATIVIDAD PARA QUE GORE/GL GESTIONE SU FINANCIAMIENTO</a:t>
          </a:r>
          <a:endParaRPr lang="es-PE" sz="18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7471504" y="119332"/>
        <a:ext cx="3033920" cy="1820352"/>
      </dsp:txXfrm>
    </dsp:sp>
    <dsp:sp modelId="{1F5DFE6D-4572-4C58-92BA-EB6C811C01C0}">
      <dsp:nvSpPr>
        <dsp:cNvPr id="0" name=""/>
        <dsp:cNvSpPr/>
      </dsp:nvSpPr>
      <dsp:spPr>
        <a:xfrm>
          <a:off x="3040180" y="3501942"/>
          <a:ext cx="6672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201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400" kern="1200"/>
        </a:p>
      </dsp:txBody>
      <dsp:txXfrm>
        <a:off x="3356336" y="3544173"/>
        <a:ext cx="34890" cy="6978"/>
      </dsp:txXfrm>
    </dsp:sp>
    <dsp:sp modelId="{3CCFDE55-7082-4846-B730-8D3C86EB6558}">
      <dsp:nvSpPr>
        <dsp:cNvPr id="0" name=""/>
        <dsp:cNvSpPr/>
      </dsp:nvSpPr>
      <dsp:spPr>
        <a:xfrm>
          <a:off x="8059" y="2637486"/>
          <a:ext cx="3033920" cy="1820352"/>
        </a:xfrm>
        <a:prstGeom prst="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1" kern="1200" smtClean="0">
              <a:solidFill>
                <a:schemeClr val="bg1"/>
              </a:solidFill>
              <a:latin typeface="+mn-lt"/>
              <a:ea typeface="+mn-ea"/>
              <a:cs typeface="+mn-cs"/>
            </a:rPr>
            <a:t>TOMAR ACCIONES DE VIGILANCIA Y CONTROL DE RIESGOS</a:t>
          </a:r>
          <a:endParaRPr lang="es-PE" sz="18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8059" y="2637486"/>
        <a:ext cx="3033920" cy="1820352"/>
      </dsp:txXfrm>
    </dsp:sp>
    <dsp:sp modelId="{C2035295-426F-468C-BB10-0902F0B8F114}">
      <dsp:nvSpPr>
        <dsp:cNvPr id="0" name=""/>
        <dsp:cNvSpPr/>
      </dsp:nvSpPr>
      <dsp:spPr>
        <a:xfrm>
          <a:off x="3739782" y="2637486"/>
          <a:ext cx="3033920" cy="182035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1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ORDENAR PMI ENFOCADO EN RIS</a:t>
          </a:r>
          <a:endParaRPr lang="es-PE" sz="1800" b="1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3739782" y="2637486"/>
        <a:ext cx="3033920" cy="1820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6AC11B-B604-4B5F-96E1-8CAC6A8C5FFC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F2C3BBB-88C0-4E03-8C4B-ECBEFEFDA885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3043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1EDCE2-3141-4793-A7F2-99AA91FBB146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P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6788"/>
            <a:ext cx="5486400" cy="3908425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s-P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71800" cy="49847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163"/>
            <a:ext cx="2971800" cy="498475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5370F8-E708-4927-8866-DDF18764D100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724952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E" altLang="es-PE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25BF0F4-6D00-42D0-9B90-3A12463FEEF5}" type="slidenum">
              <a:rPr lang="es-PE" altLang="es-PE" smtClean="0">
                <a:solidFill>
                  <a:srgbClr val="000000"/>
                </a:solidFill>
              </a:rPr>
              <a:pPr/>
              <a:t>1</a:t>
            </a:fld>
            <a:endParaRPr lang="es-PE" altLang="es-P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84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717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AC71D3F-F2E6-4557-A416-2B4F60D315B8}" type="slidenum">
              <a:rPr lang="es-PE" altLang="es-PE" smtClean="0"/>
              <a:pPr/>
              <a:t>2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125813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dirty="0" smtClean="0"/>
          </a:p>
        </p:txBody>
      </p:sp>
      <p:sp>
        <p:nvSpPr>
          <p:cNvPr id="922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7BD6731-0BC6-48B2-9C34-8F40E4345701}" type="slidenum">
              <a:rPr lang="es-PE" altLang="es-PE" smtClean="0"/>
              <a:pPr/>
              <a:t>3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2098801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1041" y="4473894"/>
            <a:ext cx="5608320" cy="366045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738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AD96DFB-60CA-4F8B-AB48-53E85BADDACB}" type="slidenum">
              <a:rPr lang="es-PE" altLang="es-PE" smtClean="0"/>
              <a:pPr/>
              <a:t>5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687483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dirty="0" smtClean="0"/>
          </a:p>
        </p:txBody>
      </p:sp>
      <p:sp>
        <p:nvSpPr>
          <p:cNvPr id="1946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3E697F2-780B-4D12-952D-C6711A60C378}" type="slidenum">
              <a:rPr lang="es-PE" altLang="es-PE" smtClean="0"/>
              <a:pPr/>
              <a:t>6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207161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2150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613933C-CBD4-46A5-979B-FABC5559F960}" type="slidenum">
              <a:rPr lang="es-PE" altLang="es-PE" smtClean="0"/>
              <a:pPr/>
              <a:t>7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1959745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2355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60A47D9-F0E1-48B2-9E27-B3C38EF0F7C7}" type="slidenum">
              <a:rPr lang="es-PE" altLang="es-PE" smtClean="0"/>
              <a:pPr/>
              <a:t>8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3715469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2560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C9C8F87-A9BC-4F75-8DA3-BC84C81E61DF}" type="slidenum">
              <a:rPr lang="es-PE" altLang="es-PE" smtClean="0"/>
              <a:pPr/>
              <a:t>9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193715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276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3EADDCC-3DBD-4B7F-A98D-A5EC49A29F8C}" type="slidenum">
              <a:rPr lang="es-PE" altLang="es-PE" smtClean="0"/>
              <a:pPr/>
              <a:t>10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2638634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US" altLang="es-US" smtClean="0"/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085855E-4874-4BF9-8C90-DE321D754030}" type="slidenum">
              <a:rPr lang="es-PE" altLang="es-PE" smtClean="0"/>
              <a:pPr/>
              <a:t>11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3758446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E" altLang="es-PE" dirty="0" smtClean="0"/>
          </a:p>
        </p:txBody>
      </p:sp>
      <p:sp>
        <p:nvSpPr>
          <p:cNvPr id="3174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49940E5-0962-485A-B087-9EBA3977C900}" type="slidenum">
              <a:rPr lang="es-PE" altLang="es-PE" smtClean="0"/>
              <a:pPr/>
              <a:t>12</a:t>
            </a:fld>
            <a:endParaRPr lang="es-PE" altLang="es-PE" smtClean="0"/>
          </a:p>
        </p:txBody>
      </p:sp>
    </p:spTree>
    <p:extLst>
      <p:ext uri="{BB962C8B-B14F-4D97-AF65-F5344CB8AC3E}">
        <p14:creationId xmlns:p14="http://schemas.microsoft.com/office/powerpoint/2010/main" val="321781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1EDAF-A783-4C45-9D1D-AA83B9A558E2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EC219-7967-468B-B2A1-AEECD290AC18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46707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8F602-211E-4B8B-9F60-5FE9B9905E55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74F09-7C51-4701-8416-6D9B5C157A04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04076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D3E6F-7C2F-48FA-B4F2-17584C1600DB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25396-0106-430E-94D6-E56C7568AECF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91377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4BBF4-467D-4119-AC88-FD958A9C085A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35FB-6FF5-4688-82C1-5E397495B049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10290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80C09-2A76-46B9-8F0E-7DA1C4CA366F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BE792-B28F-4346-AD55-30D7556BAB01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5472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27D2-CD6C-4BC8-9A9B-100F2220A73F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4E0AF-C6AA-415C-8887-47AFDF444BAC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37815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BA642-34DA-4AC8-A572-98E41C198C9A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ECEC6-FD96-41E9-A084-9BA494CC5F0A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017408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2871-0F6D-45B5-AADE-5483542A00DA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AB261-5FF8-4B38-8DE2-D85D4A318720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415590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99E08-4E4C-46A8-B1EF-A50A575DA9D0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863B3-6BF0-4B60-A5C7-FBC8B6833979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63671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D22A3-6B40-42D7-A867-C76F1E8D19C9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7A64E-0654-4371-9CA8-F04C427A93E5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91581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97A1C-8257-44DD-8AE6-144DCD57622D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8F74A-15CB-4441-8462-A42F3AAAB5E2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112567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título del patrón</a:t>
            </a:r>
            <a:endParaRPr lang="es-PE" altLang="es-PE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  <a:endParaRPr lang="es-PE" altLang="es-PE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259591-483C-46F4-9872-F4D09CFB3D21}" type="datetimeFigureOut">
              <a:rPr lang="es-PE"/>
              <a:pPr>
                <a:defRPr/>
              </a:pPr>
              <a:t>21/03/2023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F3DDBB2-FA6A-46C3-9C8B-862BE11404DD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1.png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.png"/><Relationship Id="rId10" Type="http://schemas.microsoft.com/office/2007/relationships/diagramDrawing" Target="../diagrams/drawing1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.png"/><Relationship Id="rId10" Type="http://schemas.microsoft.com/office/2007/relationships/diagramDrawing" Target="../diagrams/drawing2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lzamudio@minsa.gob.pe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hyperlink" Target="mailto:etonato@minsa.gob.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07963"/>
            <a:ext cx="177641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0" y="6662738"/>
            <a:ext cx="5397500" cy="195262"/>
          </a:xfrm>
          <a:prstGeom prst="rect">
            <a:avLst/>
          </a:prstGeom>
          <a:solidFill>
            <a:srgbClr val="1060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>
              <a:solidFill>
                <a:prstClr val="white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790113" y="5513388"/>
            <a:ext cx="2401887" cy="461962"/>
          </a:xfrm>
          <a:prstGeom prst="rect">
            <a:avLst/>
          </a:prstGeom>
          <a:solidFill>
            <a:srgbClr val="1060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>
              <a:solidFill>
                <a:prstClr val="white"/>
              </a:solidFill>
            </a:endParaRPr>
          </a:p>
        </p:txBody>
      </p:sp>
      <p:pic>
        <p:nvPicPr>
          <p:cNvPr id="4102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" t="33031" r="7881" b="29462"/>
          <a:stretch>
            <a:fillRect/>
          </a:stretch>
        </p:blipFill>
        <p:spPr bwMode="auto">
          <a:xfrm>
            <a:off x="10320338" y="6042025"/>
            <a:ext cx="162877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45553" y="2087562"/>
            <a:ext cx="9156700" cy="1754326"/>
          </a:xfrm>
          <a:prstGeom prst="rect">
            <a:avLst/>
          </a:prstGeom>
        </p:spPr>
        <p:txBody>
          <a:bodyPr anchor="ctr">
            <a:spAutoFit/>
          </a:bodyPr>
          <a:lstStyle>
            <a:lvl1pPr algn="ctr" defTabSz="914217" rtl="0" eaLnBrk="1" latinLnBrk="0" hangingPunct="1">
              <a:spcBef>
                <a:spcPct val="0"/>
              </a:spcBef>
              <a:buNone/>
              <a:defRPr lang="es-PE" sz="4799" b="1" kern="1200" cap="small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</a:t>
            </a:r>
            <a:r>
              <a:rPr lang="es-PE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</a:t>
            </a:r>
            <a:r>
              <a:rPr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INTERGUBERNAMENTAL DE INVERSIONES EN SALUD </a:t>
            </a:r>
            <a:r>
              <a:rPr lang="es-PE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CRIIS</a:t>
            </a:r>
          </a:p>
          <a:p>
            <a:pPr fontAlgn="auto">
              <a:spcAft>
                <a:spcPts val="0"/>
              </a:spcAft>
              <a:defRPr/>
            </a:pPr>
            <a:r>
              <a:rPr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endParaRPr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4" name="Rectángulo 9"/>
          <p:cNvSpPr>
            <a:spLocks noChangeArrowheads="1"/>
          </p:cNvSpPr>
          <p:nvPr/>
        </p:nvSpPr>
        <p:spPr bwMode="auto">
          <a:xfrm>
            <a:off x="2425700" y="4051300"/>
            <a:ext cx="69865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PE" sz="1800" b="1" dirty="0">
                <a:solidFill>
                  <a:srgbClr val="376092"/>
                </a:solidFill>
              </a:rPr>
              <a:t>Oficina de Programación Multianual de Inversiones</a:t>
            </a:r>
            <a:endParaRPr lang="es-PE" altLang="es-PE" sz="1800" b="1" dirty="0">
              <a:solidFill>
                <a:srgbClr val="376092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800" dirty="0">
                <a:solidFill>
                  <a:srgbClr val="376092"/>
                </a:solidFill>
              </a:rPr>
              <a:t>Oficina General de Planeamiento Presupuesto y Modernización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813" y="6276975"/>
            <a:ext cx="15621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Pentágono 5">
            <a:extLst>
              <a:ext uri="{FF2B5EF4-FFF2-40B4-BE49-F238E27FC236}"/>
            </a:extLst>
          </p:cNvPr>
          <p:cNvSpPr/>
          <p:nvPr/>
        </p:nvSpPr>
        <p:spPr>
          <a:xfrm>
            <a:off x="1296988" y="2699703"/>
            <a:ext cx="10107612" cy="777875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800" b="1" kern="0" dirty="0">
                <a:solidFill>
                  <a:srgbClr val="002060"/>
                </a:solidFill>
                <a:latin typeface="Calibri"/>
              </a:rPr>
              <a:t>Planeamiento y priorización de Inversiones en Salud</a:t>
            </a:r>
            <a:endParaRPr lang="es-PE" sz="2800" b="1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6" name="Rectángulo 75">
            <a:extLst>
              <a:ext uri="{FF2B5EF4-FFF2-40B4-BE49-F238E27FC236}"/>
            </a:extLst>
          </p:cNvPr>
          <p:cNvSpPr/>
          <p:nvPr/>
        </p:nvSpPr>
        <p:spPr>
          <a:xfrm>
            <a:off x="838200" y="2533015"/>
            <a:ext cx="542925" cy="498475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64" b="1" kern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PE" sz="2664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Pentágono 5">
            <a:extLst>
              <a:ext uri="{FF2B5EF4-FFF2-40B4-BE49-F238E27FC236}"/>
            </a:extLst>
          </p:cNvPr>
          <p:cNvSpPr/>
          <p:nvPr/>
        </p:nvSpPr>
        <p:spPr>
          <a:xfrm>
            <a:off x="1317625" y="1663065"/>
            <a:ext cx="10107613" cy="704850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800" b="1" kern="0" dirty="0">
                <a:solidFill>
                  <a:srgbClr val="002060"/>
                </a:solidFill>
                <a:latin typeface="Calibri"/>
              </a:rPr>
              <a:t>Marco Normativo: Decreto Legislativo N° 1157 e Invierte.pe</a:t>
            </a:r>
          </a:p>
        </p:txBody>
      </p:sp>
      <p:sp>
        <p:nvSpPr>
          <p:cNvPr id="80" name="Rectángulo 79">
            <a:extLst>
              <a:ext uri="{FF2B5EF4-FFF2-40B4-BE49-F238E27FC236}"/>
            </a:extLst>
          </p:cNvPr>
          <p:cNvSpPr/>
          <p:nvPr/>
        </p:nvSpPr>
        <p:spPr>
          <a:xfrm>
            <a:off x="855663" y="1539240"/>
            <a:ext cx="538162" cy="498475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64" b="1" kern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PE" sz="2664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1055688" y="142875"/>
            <a:ext cx="100203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</a:t>
            </a:r>
            <a:endParaRPr lang="es-PE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Pentágono 5">
            <a:extLst>
              <a:ext uri="{FF2B5EF4-FFF2-40B4-BE49-F238E27FC236}"/>
            </a:extLst>
          </p:cNvPr>
          <p:cNvSpPr/>
          <p:nvPr/>
        </p:nvSpPr>
        <p:spPr>
          <a:xfrm>
            <a:off x="1332865" y="3769995"/>
            <a:ext cx="10107613" cy="704850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800" b="1" kern="0" dirty="0" smtClean="0">
                <a:solidFill>
                  <a:srgbClr val="002060"/>
                </a:solidFill>
                <a:latin typeface="Calibri"/>
              </a:rPr>
              <a:t>Gestión de financiamiento</a:t>
            </a:r>
            <a:endParaRPr lang="es-PE" sz="28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2" name="Rectángulo 11">
            <a:extLst>
              <a:ext uri="{FF2B5EF4-FFF2-40B4-BE49-F238E27FC236}"/>
            </a:extLst>
          </p:cNvPr>
          <p:cNvSpPr/>
          <p:nvPr/>
        </p:nvSpPr>
        <p:spPr>
          <a:xfrm>
            <a:off x="870903" y="3646170"/>
            <a:ext cx="538162" cy="498475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64" b="1" kern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PE" sz="2664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813" y="6276975"/>
            <a:ext cx="15621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198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1" t="20462" r="15495" b="11551"/>
          <a:stretch>
            <a:fillRect/>
          </a:stretch>
        </p:blipFill>
        <p:spPr bwMode="auto">
          <a:xfrm>
            <a:off x="900113" y="1266825"/>
            <a:ext cx="9959975" cy="5010150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13">
            <a:extLst>
              <a:ext uri="{FF2B5EF4-FFF2-40B4-BE49-F238E27FC236}"/>
            </a:extLst>
          </p:cNvPr>
          <p:cNvSpPr/>
          <p:nvPr/>
        </p:nvSpPr>
        <p:spPr>
          <a:xfrm>
            <a:off x="4241800" y="2838450"/>
            <a:ext cx="6499225" cy="508000"/>
          </a:xfrm>
          <a:prstGeom prst="rect">
            <a:avLst/>
          </a:prstGeom>
          <a:solidFill>
            <a:srgbClr val="C5E8F7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Elipse 14">
            <a:extLst>
              <a:ext uri="{FF2B5EF4-FFF2-40B4-BE49-F238E27FC236}"/>
            </a:extLst>
          </p:cNvPr>
          <p:cNvSpPr/>
          <p:nvPr/>
        </p:nvSpPr>
        <p:spPr>
          <a:xfrm>
            <a:off x="7005638" y="2468563"/>
            <a:ext cx="320675" cy="268287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800" kern="0" baseline="-25000" dirty="0">
                <a:solidFill>
                  <a:prstClr val="white"/>
                </a:solidFill>
                <a:latin typeface="Calibri"/>
              </a:rPr>
              <a:t>*</a:t>
            </a:r>
          </a:p>
        </p:txBody>
      </p:sp>
      <p:sp>
        <p:nvSpPr>
          <p:cNvPr id="16" name="Rectángulo 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969963" y="6262688"/>
            <a:ext cx="9467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s-ES" altLang="es-PE" sz="1200" kern="0" dirty="0">
                <a:solidFill>
                  <a:srgbClr val="000000"/>
                </a:solidFill>
              </a:rPr>
              <a:t>* En caso que el Proyecto de Inversión sea de alcance Regional, </a:t>
            </a:r>
            <a:r>
              <a:rPr lang="es-ES" altLang="es-PE" sz="1200" kern="0" dirty="0" err="1">
                <a:solidFill>
                  <a:srgbClr val="000000"/>
                </a:solidFill>
              </a:rPr>
              <a:t>Macroregional</a:t>
            </a:r>
            <a:r>
              <a:rPr lang="es-ES" altLang="es-PE" sz="1200" kern="0" dirty="0">
                <a:solidFill>
                  <a:srgbClr val="000000"/>
                </a:solidFill>
              </a:rPr>
              <a:t> o Nacional, el Ministerio de Salud emite opinión de la Cartera de Servicios de Salud. </a:t>
            </a:r>
            <a:endParaRPr lang="es-PE" altLang="es-PE" sz="1200" kern="0" dirty="0">
              <a:solidFill>
                <a:srgbClr val="000000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/>
            </a:extLst>
          </p:cNvPr>
          <p:cNvSpPr/>
          <p:nvPr/>
        </p:nvSpPr>
        <p:spPr>
          <a:xfrm>
            <a:off x="1810068" y="4653756"/>
            <a:ext cx="3004502" cy="12779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700" b="1" kern="0" dirty="0">
                <a:solidFill>
                  <a:srgbClr val="EEECE1">
                    <a:lumMod val="50000"/>
                  </a:srgbClr>
                </a:solidFill>
                <a:latin typeface="Calibri"/>
              </a:rPr>
              <a:t>PRIORIDAD: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700" b="1" kern="0" dirty="0">
                <a:solidFill>
                  <a:srgbClr val="EEECE1">
                    <a:lumMod val="50000"/>
                  </a:srgbClr>
                </a:solidFill>
                <a:latin typeface="Calibri"/>
              </a:rPr>
              <a:t>FORTALECER LAS RIS </a:t>
            </a:r>
            <a:endParaRPr lang="es-PE" sz="1700" b="1" kern="0" dirty="0" smtClean="0">
              <a:solidFill>
                <a:srgbClr val="EEECE1">
                  <a:lumMod val="50000"/>
                </a:srgbClr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700" b="1" kern="0" dirty="0" smtClean="0">
                <a:solidFill>
                  <a:srgbClr val="EEECE1">
                    <a:lumMod val="50000"/>
                  </a:srgbClr>
                </a:solidFill>
                <a:latin typeface="Calibri"/>
              </a:rPr>
              <a:t>INVERSIONES </a:t>
            </a:r>
            <a:r>
              <a:rPr lang="es-PE" sz="1700" b="1" kern="0" dirty="0">
                <a:solidFill>
                  <a:srgbClr val="EEECE1">
                    <a:lumMod val="50000"/>
                  </a:srgbClr>
                </a:solidFill>
                <a:latin typeface="Calibri"/>
              </a:rPr>
              <a:t>QUE CUMPLAN LA NORMATIVIDAD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700" b="1" kern="0" dirty="0">
              <a:solidFill>
                <a:srgbClr val="EEECE1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8" name="Rectángulo 17">
            <a:extLst>
              <a:ext uri="{FF2B5EF4-FFF2-40B4-BE49-F238E27FC236}"/>
            </a:extLst>
          </p:cNvPr>
          <p:cNvSpPr/>
          <p:nvPr/>
        </p:nvSpPr>
        <p:spPr>
          <a:xfrm>
            <a:off x="5976938" y="4459288"/>
            <a:ext cx="1347787" cy="595312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kern="0" dirty="0">
                <a:solidFill>
                  <a:prstClr val="white"/>
                </a:solidFill>
                <a:latin typeface="Calibri"/>
              </a:rPr>
              <a:t>Registro de los formatos N° 7C y 7A</a:t>
            </a:r>
            <a:endParaRPr lang="es-PE" sz="10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ángulo 18">
            <a:extLst>
              <a:ext uri="{FF2B5EF4-FFF2-40B4-BE49-F238E27FC236}"/>
            </a:extLst>
          </p:cNvPr>
          <p:cNvSpPr/>
          <p:nvPr/>
        </p:nvSpPr>
        <p:spPr>
          <a:xfrm>
            <a:off x="7705725" y="5292725"/>
            <a:ext cx="1349375" cy="595313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kern="0" dirty="0">
                <a:solidFill>
                  <a:prstClr val="white"/>
                </a:solidFill>
                <a:latin typeface="Calibri"/>
              </a:rPr>
              <a:t>Registro de los  formatos N° 8C, 8A y 9</a:t>
            </a:r>
            <a:endParaRPr lang="es-PE" sz="10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ángulo 19">
            <a:extLst>
              <a:ext uri="{FF2B5EF4-FFF2-40B4-BE49-F238E27FC236}"/>
            </a:extLst>
          </p:cNvPr>
          <p:cNvSpPr/>
          <p:nvPr/>
        </p:nvSpPr>
        <p:spPr>
          <a:xfrm>
            <a:off x="900113" y="1006475"/>
            <a:ext cx="3219450" cy="24288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DL 1157</a:t>
            </a: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ángulo 20">
            <a:extLst>
              <a:ext uri="{FF2B5EF4-FFF2-40B4-BE49-F238E27FC236}"/>
            </a:extLst>
          </p:cNvPr>
          <p:cNvSpPr/>
          <p:nvPr/>
        </p:nvSpPr>
        <p:spPr>
          <a:xfrm>
            <a:off x="4124325" y="1012825"/>
            <a:ext cx="6740525" cy="23653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DL 1252</a:t>
            </a: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ángulo 21">
            <a:extLst>
              <a:ext uri="{FF2B5EF4-FFF2-40B4-BE49-F238E27FC236}"/>
            </a:extLst>
          </p:cNvPr>
          <p:cNvSpPr/>
          <p:nvPr/>
        </p:nvSpPr>
        <p:spPr>
          <a:xfrm>
            <a:off x="4356100" y="4209257"/>
            <a:ext cx="1347788" cy="595312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kern="0" dirty="0">
                <a:solidFill>
                  <a:prstClr val="white"/>
                </a:solidFill>
                <a:latin typeface="Calibri"/>
              </a:rPr>
              <a:t>Registro de los formatos N° 5-A y 5B</a:t>
            </a:r>
            <a:endParaRPr lang="es-PE" sz="10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ángulo 22">
            <a:extLst>
              <a:ext uri="{FF2B5EF4-FFF2-40B4-BE49-F238E27FC236}"/>
            </a:extLst>
          </p:cNvPr>
          <p:cNvSpPr/>
          <p:nvPr/>
        </p:nvSpPr>
        <p:spPr>
          <a:xfrm>
            <a:off x="2595563" y="2252663"/>
            <a:ext cx="1376362" cy="596900"/>
          </a:xfrm>
          <a:prstGeom prst="rect">
            <a:avLst/>
          </a:prstGeom>
          <a:solidFill>
            <a:srgbClr val="4BACC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kern="0" dirty="0">
                <a:solidFill>
                  <a:prstClr val="white"/>
                </a:solidFill>
                <a:latin typeface="Calibri"/>
              </a:rPr>
              <a:t>Priorización concertada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kern="0" dirty="0">
                <a:solidFill>
                  <a:prstClr val="white"/>
                </a:solidFill>
                <a:latin typeface="Calibri"/>
              </a:rPr>
              <a:t>(CRIIS y CMIS)</a:t>
            </a:r>
            <a:endParaRPr lang="es-PE" sz="105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ctángulo 23">
            <a:extLst>
              <a:ext uri="{FF2B5EF4-FFF2-40B4-BE49-F238E27FC236}"/>
            </a:extLst>
          </p:cNvPr>
          <p:cNvSpPr/>
          <p:nvPr/>
        </p:nvSpPr>
        <p:spPr>
          <a:xfrm>
            <a:off x="995363" y="2252663"/>
            <a:ext cx="1374775" cy="596900"/>
          </a:xfrm>
          <a:prstGeom prst="rect">
            <a:avLst/>
          </a:prstGeom>
          <a:solidFill>
            <a:srgbClr val="4BACC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kern="0" dirty="0">
                <a:solidFill>
                  <a:prstClr val="white"/>
                </a:solidFill>
                <a:latin typeface="Calibri"/>
              </a:rPr>
              <a:t>Planeamiento de Inversiones</a:t>
            </a:r>
            <a:endParaRPr lang="es-PE" sz="105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Elipse 24">
            <a:extLst>
              <a:ext uri="{FF2B5EF4-FFF2-40B4-BE49-F238E27FC236}"/>
            </a:extLst>
          </p:cNvPr>
          <p:cNvSpPr/>
          <p:nvPr/>
        </p:nvSpPr>
        <p:spPr>
          <a:xfrm>
            <a:off x="525780" y="1341438"/>
            <a:ext cx="5451158" cy="4546600"/>
          </a:xfrm>
          <a:prstGeom prst="ellipse">
            <a:avLst/>
          </a:prstGeom>
          <a:noFill/>
          <a:ln w="25400" cap="flat" cmpd="sng" algn="ctr">
            <a:solidFill>
              <a:srgbClr val="EEECE1">
                <a:lumMod val="50000"/>
              </a:srgbClr>
            </a:solidFill>
            <a:prstDash val="dash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147888" y="104775"/>
            <a:ext cx="8339137" cy="6731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1.- </a:t>
            </a: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MARCO NORMATIVO: VINCULACIÓN DECRETO LEGISLATIVO N° 1157 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 </a:t>
            </a: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INVIERTE.PE</a:t>
            </a:r>
          </a:p>
        </p:txBody>
      </p:sp>
      <p:sp>
        <p:nvSpPr>
          <p:cNvPr id="27" name="Rectángulo 26">
            <a:extLst>
              <a:ext uri="{FF2B5EF4-FFF2-40B4-BE49-F238E27FC236}"/>
            </a:extLst>
          </p:cNvPr>
          <p:cNvSpPr/>
          <p:nvPr/>
        </p:nvSpPr>
        <p:spPr>
          <a:xfrm>
            <a:off x="2726516" y="4165601"/>
            <a:ext cx="1225262" cy="383539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kern="0" dirty="0" smtClean="0">
                <a:solidFill>
                  <a:prstClr val="white"/>
                </a:solidFill>
                <a:latin typeface="Calibri"/>
              </a:rPr>
              <a:t>4 reuniones al año</a:t>
            </a:r>
            <a:endParaRPr lang="es-PE" sz="1100" b="1" kern="0" dirty="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8451893" y="40668"/>
            <a:ext cx="3319462" cy="34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Inversiones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075" y="207963"/>
            <a:ext cx="177641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"/>
          <p:cNvSpPr/>
          <p:nvPr/>
        </p:nvSpPr>
        <p:spPr>
          <a:xfrm>
            <a:off x="0" y="6662738"/>
            <a:ext cx="5397500" cy="195262"/>
          </a:xfrm>
          <a:prstGeom prst="rect">
            <a:avLst/>
          </a:prstGeom>
          <a:solidFill>
            <a:srgbClr val="1060A2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 rotWithShape="1">
          <a:blip r:embed="rId4">
            <a:alphaModFix/>
          </a:blip>
          <a:srcRect l="8403" t="33031" r="7880" b="29462"/>
          <a:stretch/>
        </p:blipFill>
        <p:spPr>
          <a:xfrm>
            <a:off x="10657312" y="6152337"/>
            <a:ext cx="1339312" cy="5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132;p2"/>
          <p:cNvSpPr/>
          <p:nvPr/>
        </p:nvSpPr>
        <p:spPr>
          <a:xfrm>
            <a:off x="-158814" y="1064059"/>
            <a:ext cx="4754880" cy="3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1.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OFIC. SERVICIOS </a:t>
            </a: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DE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SALUD </a:t>
            </a:r>
            <a:endParaRPr lang="es-PE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+mj-cs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s-PE" sz="20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rioriza ideas de inversión de E.S por población y ubicación estratégica</a:t>
            </a:r>
            <a:endParaRPr sz="2000" i="0" u="none" strike="noStrike" cap="none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Flecha derecha 61"/>
          <p:cNvSpPr/>
          <p:nvPr/>
        </p:nvSpPr>
        <p:spPr>
          <a:xfrm>
            <a:off x="5101566" y="3612576"/>
            <a:ext cx="508105" cy="782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3" name="Google Shape;132;p2"/>
          <p:cNvSpPr/>
          <p:nvPr/>
        </p:nvSpPr>
        <p:spPr>
          <a:xfrm>
            <a:off x="4429388" y="1046847"/>
            <a:ext cx="4761755" cy="3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2. </a:t>
            </a: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OFIC.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PLANEAMIENTO </a:t>
            </a: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DE INVERSIONES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s-PE" sz="20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rioriza inversiones integrales por cumplimiento de pautas.</a:t>
            </a:r>
            <a:endParaRPr sz="2000" i="0" u="none" strike="noStrike" cap="none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32;p2"/>
          <p:cNvSpPr/>
          <p:nvPr/>
        </p:nvSpPr>
        <p:spPr>
          <a:xfrm>
            <a:off x="9241620" y="1614232"/>
            <a:ext cx="2887980" cy="3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3. </a:t>
            </a: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OFIC.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PLANEAMIENTO </a:t>
            </a:r>
            <a:r>
              <a:rPr lang="es-P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DE INVERSIONES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y </a:t>
            </a:r>
            <a:r>
              <a:rPr lang="es-P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  <a:sym typeface="Calibri"/>
              </a:rPr>
              <a:t>OPMI</a:t>
            </a:r>
            <a:endParaRPr lang="es-PE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+mj-cs"/>
              <a:sym typeface="Calibri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s-PE" sz="20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Cartera de Inversiones por orden </a:t>
            </a:r>
            <a:r>
              <a:rPr lang="es-PE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 prelación </a:t>
            </a:r>
            <a:r>
              <a:rPr lang="es-PE" sz="20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y Criterios </a:t>
            </a:r>
            <a:r>
              <a:rPr lang="es-PE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 Priorización </a:t>
            </a:r>
            <a:endParaRPr lang="es-PE" sz="2000" dirty="0" smtClean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s-PE" sz="16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RM </a:t>
            </a:r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975-2022-MINSA</a:t>
            </a:r>
            <a:r>
              <a:rPr lang="es-PE" sz="16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Flecha derecha 102"/>
          <p:cNvSpPr/>
          <p:nvPr/>
        </p:nvSpPr>
        <p:spPr>
          <a:xfrm>
            <a:off x="8683038" y="3705788"/>
            <a:ext cx="508105" cy="782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5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972440" y="179213"/>
            <a:ext cx="8797925" cy="58737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2.- PASOS PARA PLANEAMIENTO Y PRIORIZACIÓN DE INVERSIONES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911" y="2785931"/>
            <a:ext cx="2803736" cy="1857463"/>
          </a:xfrm>
          <a:prstGeom prst="rect">
            <a:avLst/>
          </a:prstGeom>
        </p:spPr>
      </p:pic>
      <p:sp>
        <p:nvSpPr>
          <p:cNvPr id="53" name="Rectángulo 52"/>
          <p:cNvSpPr/>
          <p:nvPr/>
        </p:nvSpPr>
        <p:spPr>
          <a:xfrm>
            <a:off x="9447184" y="2932418"/>
            <a:ext cx="2748461" cy="2492990"/>
          </a:xfrm>
          <a:prstGeom prst="rect">
            <a:avLst/>
          </a:prstGeom>
          <a:ln w="28575">
            <a:noFill/>
            <a:prstDash val="lg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kern="0" dirty="0">
                <a:solidFill>
                  <a:srgbClr val="1F497D"/>
                </a:solidFill>
                <a:latin typeface="Calibri"/>
              </a:rPr>
              <a:t>Inversiones </a:t>
            </a:r>
            <a:r>
              <a:rPr lang="es-ES" sz="2000" b="1" kern="0" dirty="0" smtClean="0">
                <a:solidFill>
                  <a:srgbClr val="1F497D"/>
                </a:solidFill>
                <a:latin typeface="Calibri"/>
              </a:rPr>
              <a:t>en</a:t>
            </a:r>
            <a:r>
              <a:rPr lang="es-ES" sz="2000" b="1" kern="0" dirty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s-ES" sz="2000" kern="0" dirty="0">
                <a:solidFill>
                  <a:srgbClr val="1F497D"/>
                </a:solidFill>
                <a:latin typeface="Calibri"/>
              </a:rPr>
              <a:t>Ejecución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s-ES" sz="2000" kern="0" dirty="0" smtClean="0">
                <a:solidFill>
                  <a:srgbClr val="1F497D"/>
                </a:solidFill>
                <a:latin typeface="Calibri"/>
              </a:rPr>
              <a:t>Expediente Técnico </a:t>
            </a:r>
            <a:endParaRPr lang="es-ES" sz="2000" kern="0" dirty="0">
              <a:solidFill>
                <a:srgbClr val="1F497D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s-ES" sz="2000" kern="0" dirty="0">
                <a:solidFill>
                  <a:srgbClr val="1F497D"/>
                </a:solidFill>
                <a:latin typeface="Calibri"/>
              </a:rPr>
              <a:t>Viable</a:t>
            </a:r>
            <a:endParaRPr lang="es-ES" sz="2000" kern="0" dirty="0">
              <a:solidFill>
                <a:srgbClr val="C0504D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s-ES" sz="2000" b="1" kern="0" dirty="0" smtClean="0">
                <a:solidFill>
                  <a:srgbClr val="C0504D"/>
                </a:solidFill>
                <a:latin typeface="Calibri"/>
              </a:rPr>
              <a:t>IDEAS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kern="0" dirty="0" smtClean="0">
                <a:solidFill>
                  <a:srgbClr val="C0504D"/>
                </a:solidFill>
                <a:latin typeface="Calibri"/>
              </a:rPr>
              <a:t>(Se prioriza solo en RIS estructuradas o conformadas)</a:t>
            </a:r>
            <a:r>
              <a:rPr lang="es-ES" sz="1600" kern="0" dirty="0" smtClean="0">
                <a:solidFill>
                  <a:srgbClr val="C0504D"/>
                </a:solidFill>
                <a:latin typeface="Calibri"/>
              </a:rPr>
              <a:t> </a:t>
            </a:r>
            <a:endParaRPr lang="es-PE" sz="2400" kern="0" dirty="0">
              <a:solidFill>
                <a:srgbClr val="C0504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Rectángulo redondeado 53"/>
          <p:cNvSpPr/>
          <p:nvPr/>
        </p:nvSpPr>
        <p:spPr>
          <a:xfrm>
            <a:off x="9371571" y="2828702"/>
            <a:ext cx="2628079" cy="2554389"/>
          </a:xfrm>
          <a:prstGeom prst="round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9" name="Rectángulo redondeado 28"/>
          <p:cNvSpPr/>
          <p:nvPr/>
        </p:nvSpPr>
        <p:spPr>
          <a:xfrm>
            <a:off x="192625" y="1874082"/>
            <a:ext cx="4849251" cy="326471"/>
          </a:xfrm>
          <a:prstGeom prst="round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000" b="1" kern="0" dirty="0" smtClean="0">
                <a:solidFill>
                  <a:prstClr val="white"/>
                </a:solidFill>
                <a:latin typeface="Calibri"/>
              </a:rPr>
              <a:t>Redes Integradas de Salud</a:t>
            </a:r>
            <a:endParaRPr lang="es-PE" sz="20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760017" y="2975756"/>
            <a:ext cx="3136632" cy="338554"/>
          </a:xfrm>
          <a:prstGeom prst="rect">
            <a:avLst/>
          </a:prstGeom>
          <a:ln w="12700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</a:rPr>
              <a:t>Hospitales de alcance provincial</a:t>
            </a:r>
            <a:endParaRPr lang="es-PE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Flecha derecha 19"/>
          <p:cNvSpPr/>
          <p:nvPr/>
        </p:nvSpPr>
        <p:spPr>
          <a:xfrm>
            <a:off x="1419757" y="5679051"/>
            <a:ext cx="477474" cy="519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20"/>
          <p:cNvSpPr/>
          <p:nvPr/>
        </p:nvSpPr>
        <p:spPr>
          <a:xfrm>
            <a:off x="1782823" y="3730211"/>
            <a:ext cx="3136632" cy="338554"/>
          </a:xfrm>
          <a:prstGeom prst="rect">
            <a:avLst/>
          </a:prstGeom>
          <a:ln w="12700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s-PE" sz="1600" dirty="0">
                <a:solidFill>
                  <a:schemeClr val="accent1">
                    <a:lumMod val="75000"/>
                  </a:schemeClr>
                </a:solidFill>
              </a:rPr>
              <a:t>Centros de Salud de </a:t>
            </a:r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</a:rPr>
              <a:t>24 </a:t>
            </a:r>
            <a:r>
              <a:rPr lang="es-PE" sz="1600" dirty="0">
                <a:solidFill>
                  <a:schemeClr val="accent1">
                    <a:lumMod val="75000"/>
                  </a:schemeClr>
                </a:solidFill>
              </a:rPr>
              <a:t>horas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1794307" y="4475232"/>
            <a:ext cx="3113664" cy="338554"/>
          </a:xfrm>
          <a:prstGeom prst="rect">
            <a:avLst/>
          </a:prstGeom>
          <a:ln w="12700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</a:rPr>
              <a:t>Centros de Salud de 12 horas</a:t>
            </a:r>
            <a:endParaRPr lang="es-PE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1952223" y="5793073"/>
            <a:ext cx="2989382" cy="338554"/>
          </a:xfrm>
          <a:prstGeom prst="rect">
            <a:avLst/>
          </a:prstGeom>
          <a:ln w="12700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s-PE" sz="1600" dirty="0" smtClean="0">
                <a:solidFill>
                  <a:schemeClr val="accent1">
                    <a:lumMod val="75000"/>
                  </a:schemeClr>
                </a:solidFill>
              </a:rPr>
              <a:t>Puestos de Salud</a:t>
            </a:r>
            <a:endParaRPr lang="es-PE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46472" y="2782075"/>
            <a:ext cx="4953274" cy="2253833"/>
          </a:xfrm>
          <a:prstGeom prst="roundRect">
            <a:avLst/>
          </a:prstGeom>
          <a:noFill/>
          <a:ln w="285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Rectángulo redondeado 24"/>
          <p:cNvSpPr/>
          <p:nvPr/>
        </p:nvSpPr>
        <p:spPr>
          <a:xfrm>
            <a:off x="68471" y="5495602"/>
            <a:ext cx="5076717" cy="882338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Flecha derecha 25"/>
          <p:cNvSpPr/>
          <p:nvPr/>
        </p:nvSpPr>
        <p:spPr>
          <a:xfrm>
            <a:off x="1259484" y="2874667"/>
            <a:ext cx="477474" cy="519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7" name="Flecha derecha 26"/>
          <p:cNvSpPr/>
          <p:nvPr/>
        </p:nvSpPr>
        <p:spPr>
          <a:xfrm>
            <a:off x="1259741" y="3632963"/>
            <a:ext cx="477474" cy="519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8" name="Flecha derecha 27"/>
          <p:cNvSpPr/>
          <p:nvPr/>
        </p:nvSpPr>
        <p:spPr>
          <a:xfrm>
            <a:off x="1259741" y="4312312"/>
            <a:ext cx="477474" cy="519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3" name="Rectángulo 32"/>
          <p:cNvSpPr/>
          <p:nvPr/>
        </p:nvSpPr>
        <p:spPr>
          <a:xfrm>
            <a:off x="124045" y="3572498"/>
            <a:ext cx="1261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b="1" dirty="0" smtClean="0">
                <a:solidFill>
                  <a:srgbClr val="0070C0"/>
                </a:solidFill>
              </a:rPr>
              <a:t>ZONA </a:t>
            </a:r>
          </a:p>
          <a:p>
            <a:r>
              <a:rPr lang="es-PE" b="1" dirty="0" smtClean="0">
                <a:solidFill>
                  <a:srgbClr val="0070C0"/>
                </a:solidFill>
              </a:rPr>
              <a:t>SANITARIA </a:t>
            </a:r>
            <a:endParaRPr lang="es-PE" b="1" dirty="0">
              <a:solidFill>
                <a:srgbClr val="0070C0"/>
              </a:solidFill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102955" y="4240516"/>
            <a:ext cx="1297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b="1" dirty="0" smtClean="0">
                <a:solidFill>
                  <a:srgbClr val="0070C0"/>
                </a:solidFill>
              </a:rPr>
              <a:t>PUERTA DE </a:t>
            </a:r>
          </a:p>
          <a:p>
            <a:r>
              <a:rPr lang="es-PE" b="1" dirty="0" smtClean="0">
                <a:solidFill>
                  <a:srgbClr val="0070C0"/>
                </a:solidFill>
              </a:rPr>
              <a:t>ENTRADA</a:t>
            </a:r>
            <a:endParaRPr lang="es-PE" b="1" dirty="0">
              <a:solidFill>
                <a:srgbClr val="0070C0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116205" y="2856900"/>
            <a:ext cx="1208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b="1" dirty="0" smtClean="0">
                <a:solidFill>
                  <a:srgbClr val="0070C0"/>
                </a:solidFill>
              </a:rPr>
              <a:t>ÁREA </a:t>
            </a:r>
          </a:p>
          <a:p>
            <a:r>
              <a:rPr lang="es-PE" b="1" dirty="0" smtClean="0">
                <a:solidFill>
                  <a:srgbClr val="0070C0"/>
                </a:solidFill>
              </a:rPr>
              <a:t>SANITARIA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69056" y="5578389"/>
            <a:ext cx="1404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 smtClean="0">
                <a:solidFill>
                  <a:srgbClr val="0070C0"/>
                </a:solidFill>
              </a:rPr>
              <a:t>PUERTA VINCULADA</a:t>
            </a:r>
            <a:endParaRPr lang="es-PE" b="1" dirty="0">
              <a:solidFill>
                <a:srgbClr val="0070C0"/>
              </a:solidFill>
            </a:endParaRPr>
          </a:p>
        </p:txBody>
      </p:sp>
      <p:sp>
        <p:nvSpPr>
          <p:cNvPr id="37" name="Google Shape;132;p2"/>
          <p:cNvSpPr/>
          <p:nvPr/>
        </p:nvSpPr>
        <p:spPr>
          <a:xfrm>
            <a:off x="38724" y="2327684"/>
            <a:ext cx="5037349" cy="3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dirty="0" smtClean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Gobiernos Regionales</a:t>
            </a:r>
            <a:endParaRPr sz="1600" b="1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32;p2"/>
          <p:cNvSpPr/>
          <p:nvPr/>
        </p:nvSpPr>
        <p:spPr>
          <a:xfrm>
            <a:off x="46472" y="5088104"/>
            <a:ext cx="3846164" cy="3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Gobiernos Locales</a:t>
            </a:r>
            <a:endParaRPr sz="1600" b="1" i="0" u="none" strike="noStrike" cap="none" dirty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6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813" y="6276975"/>
            <a:ext cx="15621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943100" y="150813"/>
            <a:ext cx="8797925" cy="58737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2.- 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PLANEAMIENTO Y PRIORIZACIÓN DE INVERSIONES EN SALUD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Rectángulo 40">
            <a:extLst>
              <a:ext uri="{FF2B5EF4-FFF2-40B4-BE49-F238E27FC236}"/>
            </a:extLst>
          </p:cNvPr>
          <p:cNvSpPr/>
          <p:nvPr/>
        </p:nvSpPr>
        <p:spPr>
          <a:xfrm>
            <a:off x="5780406" y="2090491"/>
            <a:ext cx="2220912" cy="1651565"/>
          </a:xfrm>
          <a:prstGeom prst="rect">
            <a:avLst/>
          </a:prstGeom>
          <a:solidFill>
            <a:srgbClr val="FFF7E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100" b="1" kern="0" dirty="0" smtClean="0">
              <a:solidFill>
                <a:srgbClr val="FF0000"/>
              </a:solidFill>
              <a:latin typeface="Calibri"/>
            </a:endParaRP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 smtClean="0">
                <a:solidFill>
                  <a:srgbClr val="FF0000"/>
                </a:solidFill>
                <a:latin typeface="Calibri"/>
              </a:rPr>
              <a:t>Aprobado</a:t>
            </a:r>
            <a:r>
              <a:rPr lang="es-PE" sz="1100" b="1" kern="0" dirty="0">
                <a:solidFill>
                  <a:srgbClr val="FF0000"/>
                </a:solidFill>
                <a:latin typeface="Calibri"/>
              </a:rPr>
              <a:t>, firmado y sellado por la Autoridad Sanitaria Regional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 smtClean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200" kern="0" dirty="0">
              <a:solidFill>
                <a:srgbClr val="FF0000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200" b="1" kern="0" dirty="0">
              <a:solidFill>
                <a:srgbClr val="FF0000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100" b="1" kern="0" dirty="0">
              <a:solidFill>
                <a:srgbClr val="FF0000"/>
              </a:solidFill>
              <a:latin typeface="Calibri"/>
            </a:endParaRPr>
          </a:p>
        </p:txBody>
      </p:sp>
      <p:pic>
        <p:nvPicPr>
          <p:cNvPr id="16392" name="Picture 26" descr="Carpeta De Los Colores, Icono De La Carpeta, Icono Del Fichero Ilustración  del Vector - Ilustración de carpeta, fichero: 12316075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66813"/>
            <a:ext cx="10556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6" descr="Icono De Licencia Legal - Gráficos vectoriales gratis en Pixaba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25" y="1239838"/>
            <a:ext cx="7683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4" name="Grupo 11"/>
          <p:cNvGrpSpPr>
            <a:grpSpLocks/>
          </p:cNvGrpSpPr>
          <p:nvPr/>
        </p:nvGrpSpPr>
        <p:grpSpPr bwMode="auto">
          <a:xfrm>
            <a:off x="4044950" y="1739900"/>
            <a:ext cx="469900" cy="306388"/>
            <a:chOff x="1932549" y="5804736"/>
            <a:chExt cx="265664" cy="265664"/>
          </a:xfrm>
        </p:grpSpPr>
        <p:sp>
          <p:nvSpPr>
            <p:cNvPr id="16481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82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6395" name="object 10"/>
          <p:cNvSpPr>
            <a:spLocks/>
          </p:cNvSpPr>
          <p:nvPr/>
        </p:nvSpPr>
        <p:spPr bwMode="auto">
          <a:xfrm>
            <a:off x="8335963" y="1433513"/>
            <a:ext cx="315912" cy="153987"/>
          </a:xfrm>
          <a:custGeom>
            <a:avLst/>
            <a:gdLst>
              <a:gd name="T0" fmla="*/ 34034 w 277495"/>
              <a:gd name="T1" fmla="*/ 31537 h 207010"/>
              <a:gd name="T2" fmla="*/ 21486 w 277495"/>
              <a:gd name="T3" fmla="*/ 32249 h 207010"/>
              <a:gd name="T4" fmla="*/ 10216 w 277495"/>
              <a:gd name="T5" fmla="*/ 34387 h 207010"/>
              <a:gd name="T6" fmla="*/ 2555 w 277495"/>
              <a:gd name="T7" fmla="*/ 37533 h 207010"/>
              <a:gd name="T8" fmla="*/ 0 w 277495"/>
              <a:gd name="T9" fmla="*/ 41035 h 207010"/>
              <a:gd name="T10" fmla="*/ 2555 w 277495"/>
              <a:gd name="T11" fmla="*/ 44536 h 207010"/>
              <a:gd name="T12" fmla="*/ 10216 w 277495"/>
              <a:gd name="T13" fmla="*/ 47679 h 207010"/>
              <a:gd name="T14" fmla="*/ 140713 w 277495"/>
              <a:gd name="T15" fmla="*/ 84088 h 207010"/>
              <a:gd name="T16" fmla="*/ 148657 w 277495"/>
              <a:gd name="T17" fmla="*/ 85035 h 207010"/>
              <a:gd name="T18" fmla="*/ 167938 w 277495"/>
              <a:gd name="T19" fmla="*/ 85035 h 207010"/>
              <a:gd name="T20" fmla="*/ 177028 w 277495"/>
              <a:gd name="T21" fmla="*/ 83769 h 207010"/>
              <a:gd name="T22" fmla="*/ 182686 w 277495"/>
              <a:gd name="T23" fmla="*/ 81872 h 207010"/>
              <a:gd name="T24" fmla="*/ 247329 w 277495"/>
              <a:gd name="T25" fmla="*/ 62243 h 207010"/>
              <a:gd name="T26" fmla="*/ 156603 w 277495"/>
              <a:gd name="T27" fmla="*/ 62243 h 207010"/>
              <a:gd name="T28" fmla="*/ 57868 w 277495"/>
              <a:gd name="T29" fmla="*/ 34387 h 207010"/>
              <a:gd name="T30" fmla="*/ 46587 w 277495"/>
              <a:gd name="T31" fmla="*/ 32249 h 207010"/>
              <a:gd name="T32" fmla="*/ 34034 w 277495"/>
              <a:gd name="T33" fmla="*/ 31537 h 207010"/>
              <a:gd name="T34" fmla="*/ 374047 w 277495"/>
              <a:gd name="T35" fmla="*/ 0 h 207010"/>
              <a:gd name="T36" fmla="*/ 361437 w 277495"/>
              <a:gd name="T37" fmla="*/ 856 h 207010"/>
              <a:gd name="T38" fmla="*/ 350640 w 277495"/>
              <a:gd name="T39" fmla="*/ 3049 h 207010"/>
              <a:gd name="T40" fmla="*/ 156603 w 277495"/>
              <a:gd name="T41" fmla="*/ 62243 h 207010"/>
              <a:gd name="T42" fmla="*/ 247329 w 277495"/>
              <a:gd name="T43" fmla="*/ 62243 h 207010"/>
              <a:gd name="T44" fmla="*/ 400579 w 277495"/>
              <a:gd name="T45" fmla="*/ 15709 h 207010"/>
              <a:gd name="T46" fmla="*/ 407402 w 277495"/>
              <a:gd name="T47" fmla="*/ 12518 h 207010"/>
              <a:gd name="T48" fmla="*/ 409227 w 277495"/>
              <a:gd name="T49" fmla="*/ 8943 h 207010"/>
              <a:gd name="T50" fmla="*/ 406159 w 277495"/>
              <a:gd name="T51" fmla="*/ 5428 h 207010"/>
              <a:gd name="T52" fmla="*/ 398311 w 277495"/>
              <a:gd name="T53" fmla="*/ 2416 h 207010"/>
              <a:gd name="T54" fmla="*/ 386871 w 277495"/>
              <a:gd name="T55" fmla="*/ 510 h 207010"/>
              <a:gd name="T56" fmla="*/ 374047 w 277495"/>
              <a:gd name="T57" fmla="*/ 0 h 20701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77495" h="207010">
                <a:moveTo>
                  <a:pt x="23067" y="76619"/>
                </a:moveTo>
                <a:lnTo>
                  <a:pt x="14562" y="78350"/>
                </a:lnTo>
                <a:lnTo>
                  <a:pt x="6924" y="83543"/>
                </a:lnTo>
                <a:lnTo>
                  <a:pt x="1731" y="91188"/>
                </a:lnTo>
                <a:lnTo>
                  <a:pt x="0" y="99696"/>
                </a:lnTo>
                <a:lnTo>
                  <a:pt x="1731" y="108202"/>
                </a:lnTo>
                <a:lnTo>
                  <a:pt x="6924" y="115839"/>
                </a:lnTo>
                <a:lnTo>
                  <a:pt x="95367" y="204295"/>
                </a:lnTo>
                <a:lnTo>
                  <a:pt x="100752" y="206594"/>
                </a:lnTo>
                <a:lnTo>
                  <a:pt x="113820" y="206594"/>
                </a:lnTo>
                <a:lnTo>
                  <a:pt x="119980" y="203520"/>
                </a:lnTo>
                <a:lnTo>
                  <a:pt x="123815" y="198910"/>
                </a:lnTo>
                <a:lnTo>
                  <a:pt x="167626" y="151222"/>
                </a:lnTo>
                <a:lnTo>
                  <a:pt x="106137" y="151222"/>
                </a:lnTo>
                <a:lnTo>
                  <a:pt x="39220" y="83543"/>
                </a:lnTo>
                <a:lnTo>
                  <a:pt x="31575" y="78350"/>
                </a:lnTo>
                <a:lnTo>
                  <a:pt x="23067" y="76619"/>
                </a:lnTo>
                <a:close/>
              </a:path>
              <a:path w="277495" h="207010">
                <a:moveTo>
                  <a:pt x="253509" y="0"/>
                </a:moveTo>
                <a:lnTo>
                  <a:pt x="244963" y="2080"/>
                </a:lnTo>
                <a:lnTo>
                  <a:pt x="237645" y="7407"/>
                </a:lnTo>
                <a:lnTo>
                  <a:pt x="106137" y="151222"/>
                </a:lnTo>
                <a:lnTo>
                  <a:pt x="167626" y="151222"/>
                </a:lnTo>
                <a:lnTo>
                  <a:pt x="271491" y="38166"/>
                </a:lnTo>
                <a:lnTo>
                  <a:pt x="276115" y="30414"/>
                </a:lnTo>
                <a:lnTo>
                  <a:pt x="277352" y="21728"/>
                </a:lnTo>
                <a:lnTo>
                  <a:pt x="275273" y="13186"/>
                </a:lnTo>
                <a:lnTo>
                  <a:pt x="269954" y="5870"/>
                </a:lnTo>
                <a:lnTo>
                  <a:pt x="262200" y="1238"/>
                </a:lnTo>
                <a:lnTo>
                  <a:pt x="2535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PE"/>
          </a:p>
        </p:txBody>
      </p:sp>
      <p:grpSp>
        <p:nvGrpSpPr>
          <p:cNvPr id="16396" name="Grupo 16"/>
          <p:cNvGrpSpPr>
            <a:grpSpLocks/>
          </p:cNvGrpSpPr>
          <p:nvPr/>
        </p:nvGrpSpPr>
        <p:grpSpPr bwMode="auto">
          <a:xfrm>
            <a:off x="381000" y="1898650"/>
            <a:ext cx="469900" cy="306388"/>
            <a:chOff x="1932549" y="5804736"/>
            <a:chExt cx="265664" cy="265664"/>
          </a:xfrm>
        </p:grpSpPr>
        <p:sp>
          <p:nvSpPr>
            <p:cNvPr id="16479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80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57" name="Rectángulo 56">
            <a:extLst>
              <a:ext uri="{FF2B5EF4-FFF2-40B4-BE49-F238E27FC236}"/>
            </a:extLst>
          </p:cNvPr>
          <p:cNvSpPr/>
          <p:nvPr/>
        </p:nvSpPr>
        <p:spPr>
          <a:xfrm>
            <a:off x="3937000" y="2349500"/>
            <a:ext cx="1385888" cy="341313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SANEAMIENTO FISICO LEGAL</a:t>
            </a:r>
          </a:p>
        </p:txBody>
      </p:sp>
      <p:pic>
        <p:nvPicPr>
          <p:cNvPr id="163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1239838"/>
            <a:ext cx="7127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8" descr="Desigualdad en el gasto de las ciudades para garantizar servicios públicos  - Colombi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888" y="1250950"/>
            <a:ext cx="10969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ángulo 59">
            <a:extLst>
              <a:ext uri="{FF2B5EF4-FFF2-40B4-BE49-F238E27FC236}"/>
            </a:extLst>
          </p:cNvPr>
          <p:cNvSpPr/>
          <p:nvPr/>
        </p:nvSpPr>
        <p:spPr>
          <a:xfrm>
            <a:off x="8334375" y="2330450"/>
            <a:ext cx="1304925" cy="3429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FACTIBILIDAD DE SERVICIOS</a:t>
            </a:r>
            <a:endParaRPr lang="en-US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61" name="Rectángulo 60">
            <a:extLst>
              <a:ext uri="{FF2B5EF4-FFF2-40B4-BE49-F238E27FC236}"/>
            </a:extLst>
          </p:cNvPr>
          <p:cNvSpPr/>
          <p:nvPr/>
        </p:nvSpPr>
        <p:spPr>
          <a:xfrm>
            <a:off x="325438" y="2333625"/>
            <a:ext cx="1397000" cy="59055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INSTRUMENTO DE FORMULACIÓN- NIVEL DE DOCUMENTO TÉCNICO</a:t>
            </a:r>
          </a:p>
        </p:txBody>
      </p:sp>
      <p:pic>
        <p:nvPicPr>
          <p:cNvPr id="16402" name="Imagen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1108075"/>
            <a:ext cx="1114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03" name="Grupo 34"/>
          <p:cNvGrpSpPr>
            <a:grpSpLocks/>
          </p:cNvGrpSpPr>
          <p:nvPr/>
        </p:nvGrpSpPr>
        <p:grpSpPr bwMode="auto">
          <a:xfrm>
            <a:off x="2192338" y="1909763"/>
            <a:ext cx="449262" cy="330200"/>
            <a:chOff x="1932549" y="5804736"/>
            <a:chExt cx="265664" cy="265664"/>
          </a:xfrm>
        </p:grpSpPr>
        <p:sp>
          <p:nvSpPr>
            <p:cNvPr id="16477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78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66" name="Rectángulo 65">
            <a:extLst>
              <a:ext uri="{FF2B5EF4-FFF2-40B4-BE49-F238E27FC236}"/>
            </a:extLst>
          </p:cNvPr>
          <p:cNvSpPr/>
          <p:nvPr/>
        </p:nvSpPr>
        <p:spPr>
          <a:xfrm>
            <a:off x="2271713" y="2330450"/>
            <a:ext cx="1108075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PRIORIZACION CRIIS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67" name="Rectángulo 66">
            <a:extLst>
              <a:ext uri="{FF2B5EF4-FFF2-40B4-BE49-F238E27FC236}"/>
            </a:extLst>
          </p:cNvPr>
          <p:cNvSpPr/>
          <p:nvPr/>
        </p:nvSpPr>
        <p:spPr>
          <a:xfrm>
            <a:off x="3937000" y="3519488"/>
            <a:ext cx="1514475" cy="3429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CRITERIOS DE SELECCIÓN DE TERRENO</a:t>
            </a:r>
            <a:endParaRPr lang="en-US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68" name="Rectángulo 67">
            <a:extLst>
              <a:ext uri="{FF2B5EF4-FFF2-40B4-BE49-F238E27FC236}"/>
            </a:extLst>
          </p:cNvPr>
          <p:cNvSpPr/>
          <p:nvPr/>
        </p:nvSpPr>
        <p:spPr>
          <a:xfrm>
            <a:off x="3960813" y="4738688"/>
            <a:ext cx="1490662" cy="34131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ZONIFICACIÓN URBANA</a:t>
            </a:r>
          </a:p>
        </p:txBody>
      </p:sp>
      <p:sp>
        <p:nvSpPr>
          <p:cNvPr id="16407" name="Rectángulo 68"/>
          <p:cNvSpPr>
            <a:spLocks noChangeArrowheads="1"/>
          </p:cNvSpPr>
          <p:nvPr/>
        </p:nvSpPr>
        <p:spPr bwMode="auto">
          <a:xfrm>
            <a:off x="6272213" y="2373313"/>
            <a:ext cx="13065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PE" altLang="es-PE" sz="1800"/>
          </a:p>
        </p:txBody>
      </p:sp>
      <p:sp>
        <p:nvSpPr>
          <p:cNvPr id="70" name="Rectángulo 69">
            <a:extLst>
              <a:ext uri="{FF2B5EF4-FFF2-40B4-BE49-F238E27FC236}"/>
            </a:extLst>
          </p:cNvPr>
          <p:cNvSpPr/>
          <p:nvPr/>
        </p:nvSpPr>
        <p:spPr>
          <a:xfrm>
            <a:off x="10299700" y="2325688"/>
            <a:ext cx="1327150" cy="369887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SOSTENIBILIDAD PRESUPUESTAL</a:t>
            </a:r>
          </a:p>
        </p:txBody>
      </p:sp>
      <p:pic>
        <p:nvPicPr>
          <p:cNvPr id="16409" name="Picture 34" descr="EDUCACIÓN: El uso de estadísticas en el aula. Por Diego González Algara -  eloriente.ne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738" y="1133475"/>
            <a:ext cx="1357312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10" name="Grupo 71"/>
          <p:cNvGrpSpPr>
            <a:grpSpLocks/>
          </p:cNvGrpSpPr>
          <p:nvPr/>
        </p:nvGrpSpPr>
        <p:grpSpPr bwMode="auto">
          <a:xfrm>
            <a:off x="6364288" y="1743075"/>
            <a:ext cx="469900" cy="306388"/>
            <a:chOff x="1932549" y="5804736"/>
            <a:chExt cx="265664" cy="265664"/>
          </a:xfrm>
        </p:grpSpPr>
        <p:sp>
          <p:nvSpPr>
            <p:cNvPr id="16475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76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grpSp>
        <p:nvGrpSpPr>
          <p:cNvPr id="16411" name="Grupo 74"/>
          <p:cNvGrpSpPr>
            <a:grpSpLocks/>
          </p:cNvGrpSpPr>
          <p:nvPr/>
        </p:nvGrpSpPr>
        <p:grpSpPr bwMode="auto">
          <a:xfrm>
            <a:off x="8229600" y="1800225"/>
            <a:ext cx="471488" cy="306388"/>
            <a:chOff x="1932549" y="5804736"/>
            <a:chExt cx="265664" cy="265664"/>
          </a:xfrm>
        </p:grpSpPr>
        <p:sp>
          <p:nvSpPr>
            <p:cNvPr id="16473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74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grpSp>
        <p:nvGrpSpPr>
          <p:cNvPr id="16412" name="Grupo 77"/>
          <p:cNvGrpSpPr>
            <a:grpSpLocks/>
          </p:cNvGrpSpPr>
          <p:nvPr/>
        </p:nvGrpSpPr>
        <p:grpSpPr bwMode="auto">
          <a:xfrm>
            <a:off x="10048875" y="1860550"/>
            <a:ext cx="471488" cy="306388"/>
            <a:chOff x="1932549" y="5804736"/>
            <a:chExt cx="265664" cy="265664"/>
          </a:xfrm>
        </p:grpSpPr>
        <p:sp>
          <p:nvSpPr>
            <p:cNvPr id="16471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72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81" name="Rectángulo 80">
            <a:extLst>
              <a:ext uri="{FF2B5EF4-FFF2-40B4-BE49-F238E27FC236}"/>
            </a:extLst>
          </p:cNvPr>
          <p:cNvSpPr/>
          <p:nvPr/>
        </p:nvSpPr>
        <p:spPr>
          <a:xfrm>
            <a:off x="325438" y="2927350"/>
            <a:ext cx="1397000" cy="5540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Perfil y Resumen Ejecutivo o Archivo Excel de ficha técnica </a:t>
            </a:r>
          </a:p>
        </p:txBody>
      </p:sp>
      <p:sp>
        <p:nvSpPr>
          <p:cNvPr id="82" name="Rectángulo 81">
            <a:extLst>
              <a:ext uri="{FF2B5EF4-FFF2-40B4-BE49-F238E27FC236}"/>
            </a:extLst>
          </p:cNvPr>
          <p:cNvSpPr/>
          <p:nvPr/>
        </p:nvSpPr>
        <p:spPr>
          <a:xfrm>
            <a:off x="2268538" y="2805113"/>
            <a:ext cx="1111250" cy="10160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Acta de acuerdos del CRIIS donde se encuentre priorizado el proyecto de inversión</a:t>
            </a:r>
          </a:p>
        </p:txBody>
      </p:sp>
      <p:sp>
        <p:nvSpPr>
          <p:cNvPr id="83" name="Rectángulo 82">
            <a:extLst>
              <a:ext uri="{FF2B5EF4-FFF2-40B4-BE49-F238E27FC236}"/>
            </a:extLst>
          </p:cNvPr>
          <p:cNvSpPr/>
          <p:nvPr/>
        </p:nvSpPr>
        <p:spPr>
          <a:xfrm>
            <a:off x="3946525" y="2705100"/>
            <a:ext cx="1376363" cy="5540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Partida registral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Documento de arreglo institucional</a:t>
            </a:r>
          </a:p>
        </p:txBody>
      </p:sp>
      <p:sp>
        <p:nvSpPr>
          <p:cNvPr id="84" name="Rectángulo 83">
            <a:extLst>
              <a:ext uri="{FF2B5EF4-FFF2-40B4-BE49-F238E27FC236}"/>
            </a:extLst>
          </p:cNvPr>
          <p:cNvSpPr/>
          <p:nvPr/>
        </p:nvSpPr>
        <p:spPr>
          <a:xfrm>
            <a:off x="6226175" y="2808288"/>
            <a:ext cx="1423988" cy="4000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Programa Médico Funcional (PMF)</a:t>
            </a:r>
          </a:p>
        </p:txBody>
      </p:sp>
      <p:sp>
        <p:nvSpPr>
          <p:cNvPr id="85" name="Rectángulo 84">
            <a:extLst>
              <a:ext uri="{FF2B5EF4-FFF2-40B4-BE49-F238E27FC236}"/>
            </a:extLst>
          </p:cNvPr>
          <p:cNvSpPr/>
          <p:nvPr/>
        </p:nvSpPr>
        <p:spPr>
          <a:xfrm>
            <a:off x="8332788" y="2684463"/>
            <a:ext cx="1304925" cy="86201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Factibilidad de servicios de agua, desagüe, energía eléctrica y comunicaciones.</a:t>
            </a:r>
          </a:p>
        </p:txBody>
      </p:sp>
      <p:sp>
        <p:nvSpPr>
          <p:cNvPr id="86" name="Rectángulo 85">
            <a:extLst>
              <a:ext uri="{FF2B5EF4-FFF2-40B4-BE49-F238E27FC236}"/>
            </a:extLst>
          </p:cNvPr>
          <p:cNvSpPr/>
          <p:nvPr/>
        </p:nvSpPr>
        <p:spPr>
          <a:xfrm>
            <a:off x="10320338" y="2705100"/>
            <a:ext cx="1306512" cy="7080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Documento de compromiso de operación y mantenimiento.</a:t>
            </a:r>
          </a:p>
        </p:txBody>
      </p:sp>
      <p:sp>
        <p:nvSpPr>
          <p:cNvPr id="87" name="Rectángulo 86">
            <a:extLst>
              <a:ext uri="{FF2B5EF4-FFF2-40B4-BE49-F238E27FC236}"/>
            </a:extLst>
          </p:cNvPr>
          <p:cNvSpPr/>
          <p:nvPr/>
        </p:nvSpPr>
        <p:spPr>
          <a:xfrm>
            <a:off x="6221413" y="2335213"/>
            <a:ext cx="1436687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DIMENSIONAMIENTO DE LA BRECHA DE SERVICIOS DE SALUD</a:t>
            </a:r>
          </a:p>
        </p:txBody>
      </p:sp>
      <p:sp>
        <p:nvSpPr>
          <p:cNvPr id="88" name="Rectángulo 87">
            <a:extLst>
              <a:ext uri="{FF2B5EF4-FFF2-40B4-BE49-F238E27FC236}"/>
            </a:extLst>
          </p:cNvPr>
          <p:cNvSpPr/>
          <p:nvPr/>
        </p:nvSpPr>
        <p:spPr>
          <a:xfrm>
            <a:off x="6215063" y="3842068"/>
            <a:ext cx="1468437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DIMENSIONAMIENTO DE AMBIENTES Y EQUIPAMIENTO</a:t>
            </a:r>
            <a:endParaRPr lang="es-PE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89" name="Rectángulo 88">
            <a:extLst>
              <a:ext uri="{FF2B5EF4-FFF2-40B4-BE49-F238E27FC236}"/>
            </a:extLst>
          </p:cNvPr>
          <p:cNvSpPr/>
          <p:nvPr/>
        </p:nvSpPr>
        <p:spPr>
          <a:xfrm>
            <a:off x="3946525" y="3862388"/>
            <a:ext cx="1504950" cy="4000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Informe Técnico Legal o informe similar</a:t>
            </a:r>
          </a:p>
        </p:txBody>
      </p:sp>
      <p:sp>
        <p:nvSpPr>
          <p:cNvPr id="90" name="Rectángulo 89">
            <a:extLst>
              <a:ext uri="{FF2B5EF4-FFF2-40B4-BE49-F238E27FC236}"/>
            </a:extLst>
          </p:cNvPr>
          <p:cNvSpPr/>
          <p:nvPr/>
        </p:nvSpPr>
        <p:spPr>
          <a:xfrm>
            <a:off x="3948113" y="5065713"/>
            <a:ext cx="1516062" cy="55403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Certificado de Parámetros Urbanísticos y Edificatorios</a:t>
            </a:r>
          </a:p>
        </p:txBody>
      </p:sp>
      <p:sp>
        <p:nvSpPr>
          <p:cNvPr id="91" name="Rectángulo 90">
            <a:extLst>
              <a:ext uri="{FF2B5EF4-FFF2-40B4-BE49-F238E27FC236}"/>
            </a:extLst>
          </p:cNvPr>
          <p:cNvSpPr/>
          <p:nvPr/>
        </p:nvSpPr>
        <p:spPr>
          <a:xfrm>
            <a:off x="6240995" y="4271963"/>
            <a:ext cx="1470025" cy="5540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Programa Arquitetônico (PA) y Programa de </a:t>
            </a:r>
            <a:r>
              <a:rPr lang="pt-BR" sz="1000" kern="0" dirty="0" err="1">
                <a:solidFill>
                  <a:srgbClr val="002060"/>
                </a:solidFill>
                <a:latin typeface="Calibri"/>
              </a:rPr>
              <a:t>Equipamiento</a:t>
            </a:r>
            <a:r>
              <a:rPr lang="pt-BR" sz="1000" kern="0" dirty="0">
                <a:solidFill>
                  <a:srgbClr val="002060"/>
                </a:solidFill>
                <a:latin typeface="Calibri"/>
              </a:rPr>
              <a:t> (PE)</a:t>
            </a:r>
          </a:p>
        </p:txBody>
      </p:sp>
      <p:sp>
        <p:nvSpPr>
          <p:cNvPr id="92" name="Rectángulo 91">
            <a:extLst>
              <a:ext uri="{FF2B5EF4-FFF2-40B4-BE49-F238E27FC236}"/>
            </a:extLst>
          </p:cNvPr>
          <p:cNvSpPr/>
          <p:nvPr/>
        </p:nvSpPr>
        <p:spPr>
          <a:xfrm>
            <a:off x="6215063" y="5494655"/>
            <a:ext cx="1468437" cy="9842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 err="1">
                <a:solidFill>
                  <a:srgbClr val="002060"/>
                </a:solidFill>
                <a:latin typeface="Calibri"/>
              </a:rPr>
              <a:t>Disponibilidad</a:t>
            </a:r>
            <a:r>
              <a:rPr lang="pt-BR" sz="1000" kern="0" dirty="0">
                <a:solidFill>
                  <a:srgbClr val="002060"/>
                </a:solidFill>
                <a:latin typeface="Calibri"/>
              </a:rPr>
              <a:t> de recursos humanos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Programa de Recursos Humanos (PRH)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00" b="1" kern="0" dirty="0">
                <a:solidFill>
                  <a:srgbClr val="FF0000"/>
                </a:solidFill>
                <a:latin typeface="Calibri"/>
              </a:rPr>
              <a:t>Firmados por </a:t>
            </a:r>
            <a:r>
              <a:rPr lang="pt-BR" sz="900" b="1" kern="0" dirty="0" err="1">
                <a:solidFill>
                  <a:srgbClr val="FF0000"/>
                </a:solidFill>
                <a:latin typeface="Calibri"/>
              </a:rPr>
              <a:t>el</a:t>
            </a:r>
            <a:r>
              <a:rPr lang="pt-BR" sz="900" b="1" kern="0" dirty="0">
                <a:solidFill>
                  <a:srgbClr val="FF0000"/>
                </a:solidFill>
                <a:latin typeface="Calibri"/>
              </a:rPr>
              <a:t> especialista</a:t>
            </a:r>
          </a:p>
        </p:txBody>
      </p:sp>
      <p:sp>
        <p:nvSpPr>
          <p:cNvPr id="93" name="Rectángulo 92">
            <a:extLst>
              <a:ext uri="{FF2B5EF4-FFF2-40B4-BE49-F238E27FC236}"/>
            </a:extLst>
          </p:cNvPr>
          <p:cNvSpPr/>
          <p:nvPr/>
        </p:nvSpPr>
        <p:spPr>
          <a:xfrm>
            <a:off x="6189663" y="5124768"/>
            <a:ext cx="1470025" cy="34131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BRECHA DE RECURSOS HUMANOS</a:t>
            </a:r>
          </a:p>
        </p:txBody>
      </p:sp>
      <p:sp>
        <p:nvSpPr>
          <p:cNvPr id="94" name="Flecha derecha 93">
            <a:extLst>
              <a:ext uri="{FF2B5EF4-FFF2-40B4-BE49-F238E27FC236}"/>
            </a:extLst>
          </p:cNvPr>
          <p:cNvSpPr/>
          <p:nvPr/>
        </p:nvSpPr>
        <p:spPr>
          <a:xfrm>
            <a:off x="1668463" y="1752600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Flecha derecha 94">
            <a:extLst>
              <a:ext uri="{FF2B5EF4-FFF2-40B4-BE49-F238E27FC236}"/>
            </a:extLst>
          </p:cNvPr>
          <p:cNvSpPr/>
          <p:nvPr/>
        </p:nvSpPr>
        <p:spPr>
          <a:xfrm>
            <a:off x="3565525" y="1778000"/>
            <a:ext cx="330200" cy="11588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6" name="Flecha derecha 95">
            <a:extLst>
              <a:ext uri="{FF2B5EF4-FFF2-40B4-BE49-F238E27FC236}"/>
            </a:extLst>
          </p:cNvPr>
          <p:cNvSpPr/>
          <p:nvPr/>
        </p:nvSpPr>
        <p:spPr>
          <a:xfrm>
            <a:off x="5454650" y="1778000"/>
            <a:ext cx="330200" cy="11588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7" name="Flecha derecha 96">
            <a:extLst>
              <a:ext uri="{FF2B5EF4-FFF2-40B4-BE49-F238E27FC236}"/>
            </a:extLst>
          </p:cNvPr>
          <p:cNvSpPr/>
          <p:nvPr/>
        </p:nvSpPr>
        <p:spPr>
          <a:xfrm>
            <a:off x="7510463" y="1757363"/>
            <a:ext cx="330200" cy="11588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8" name="Flecha derecha 97">
            <a:extLst>
              <a:ext uri="{FF2B5EF4-FFF2-40B4-BE49-F238E27FC236}"/>
            </a:extLst>
          </p:cNvPr>
          <p:cNvSpPr/>
          <p:nvPr/>
        </p:nvSpPr>
        <p:spPr>
          <a:xfrm>
            <a:off x="9594850" y="1700213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9" name="Almacenamiento de acceso secuencial 98">
            <a:extLst>
              <a:ext uri="{FF2B5EF4-FFF2-40B4-BE49-F238E27FC236}"/>
            </a:extLst>
          </p:cNvPr>
          <p:cNvSpPr/>
          <p:nvPr/>
        </p:nvSpPr>
        <p:spPr>
          <a:xfrm>
            <a:off x="0" y="2843213"/>
            <a:ext cx="325438" cy="2301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100" name="Almacenamiento de acceso secuencial 99">
            <a:extLst>
              <a:ext uri="{FF2B5EF4-FFF2-40B4-BE49-F238E27FC236}"/>
            </a:extLst>
          </p:cNvPr>
          <p:cNvSpPr/>
          <p:nvPr/>
        </p:nvSpPr>
        <p:spPr>
          <a:xfrm>
            <a:off x="1939925" y="2555875"/>
            <a:ext cx="327025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101" name="Almacenamiento de acceso secuencial 100">
            <a:extLst>
              <a:ext uri="{FF2B5EF4-FFF2-40B4-BE49-F238E27FC236}"/>
            </a:extLst>
          </p:cNvPr>
          <p:cNvSpPr/>
          <p:nvPr/>
        </p:nvSpPr>
        <p:spPr>
          <a:xfrm>
            <a:off x="3649663" y="2439988"/>
            <a:ext cx="325437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102" name="Almacenamiento de acceso secuencial 101">
            <a:extLst>
              <a:ext uri="{FF2B5EF4-FFF2-40B4-BE49-F238E27FC236}"/>
            </a:extLst>
          </p:cNvPr>
          <p:cNvSpPr/>
          <p:nvPr/>
        </p:nvSpPr>
        <p:spPr>
          <a:xfrm>
            <a:off x="3611563" y="3532188"/>
            <a:ext cx="325437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103" name="Almacenamiento de acceso secuencial 102">
            <a:extLst>
              <a:ext uri="{FF2B5EF4-FFF2-40B4-BE49-F238E27FC236}"/>
            </a:extLst>
          </p:cNvPr>
          <p:cNvSpPr/>
          <p:nvPr/>
        </p:nvSpPr>
        <p:spPr>
          <a:xfrm>
            <a:off x="3641725" y="4799013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sp>
        <p:nvSpPr>
          <p:cNvPr id="104" name="Almacenamiento de acceso secuencial 103">
            <a:extLst>
              <a:ext uri="{FF2B5EF4-FFF2-40B4-BE49-F238E27FC236}"/>
            </a:extLst>
          </p:cNvPr>
          <p:cNvSpPr/>
          <p:nvPr/>
        </p:nvSpPr>
        <p:spPr>
          <a:xfrm>
            <a:off x="5891213" y="2501900"/>
            <a:ext cx="325437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6</a:t>
            </a:r>
          </a:p>
        </p:txBody>
      </p:sp>
      <p:sp>
        <p:nvSpPr>
          <p:cNvPr id="105" name="Almacenamiento de acceso secuencial 104">
            <a:extLst>
              <a:ext uri="{FF2B5EF4-FFF2-40B4-BE49-F238E27FC236}"/>
            </a:extLst>
          </p:cNvPr>
          <p:cNvSpPr/>
          <p:nvPr/>
        </p:nvSpPr>
        <p:spPr>
          <a:xfrm>
            <a:off x="5851525" y="5148580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8</a:t>
            </a:r>
          </a:p>
        </p:txBody>
      </p:sp>
      <p:sp>
        <p:nvSpPr>
          <p:cNvPr id="106" name="Almacenamiento de acceso secuencial 105">
            <a:extLst>
              <a:ext uri="{FF2B5EF4-FFF2-40B4-BE49-F238E27FC236}"/>
            </a:extLst>
          </p:cNvPr>
          <p:cNvSpPr/>
          <p:nvPr/>
        </p:nvSpPr>
        <p:spPr>
          <a:xfrm>
            <a:off x="5889625" y="3946843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7</a:t>
            </a:r>
          </a:p>
        </p:txBody>
      </p:sp>
      <p:sp>
        <p:nvSpPr>
          <p:cNvPr id="107" name="Almacenamiento de acceso secuencial 106">
            <a:extLst>
              <a:ext uri="{FF2B5EF4-FFF2-40B4-BE49-F238E27FC236}"/>
            </a:extLst>
          </p:cNvPr>
          <p:cNvSpPr/>
          <p:nvPr/>
        </p:nvSpPr>
        <p:spPr>
          <a:xfrm>
            <a:off x="8007350" y="2370138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9</a:t>
            </a:r>
          </a:p>
        </p:txBody>
      </p:sp>
      <p:sp>
        <p:nvSpPr>
          <p:cNvPr id="108" name="Almacenamiento de acceso secuencial 107">
            <a:extLst>
              <a:ext uri="{FF2B5EF4-FFF2-40B4-BE49-F238E27FC236}"/>
            </a:extLst>
          </p:cNvPr>
          <p:cNvSpPr/>
          <p:nvPr/>
        </p:nvSpPr>
        <p:spPr>
          <a:xfrm>
            <a:off x="9850438" y="2316163"/>
            <a:ext cx="469900" cy="3444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10</a:t>
            </a:r>
          </a:p>
        </p:txBody>
      </p:sp>
      <p:pic>
        <p:nvPicPr>
          <p:cNvPr id="16461" name="Imagen 10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t="17006" r="9140" b="19160"/>
          <a:stretch>
            <a:fillRect/>
          </a:stretch>
        </p:blipFill>
        <p:spPr bwMode="auto">
          <a:xfrm>
            <a:off x="10299700" y="3481388"/>
            <a:ext cx="1390650" cy="1103312"/>
          </a:xfrm>
          <a:prstGeom prst="rect">
            <a:avLst/>
          </a:prstGeom>
          <a:noFill/>
          <a:ln w="9525">
            <a:solidFill>
              <a:srgbClr val="DCE6F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ectángulo 109">
            <a:extLst>
              <a:ext uri="{FF2B5EF4-FFF2-40B4-BE49-F238E27FC236}"/>
            </a:extLst>
          </p:cNvPr>
          <p:cNvSpPr/>
          <p:nvPr/>
        </p:nvSpPr>
        <p:spPr>
          <a:xfrm>
            <a:off x="10313988" y="4637088"/>
            <a:ext cx="1327150" cy="5080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REUBICACIÓN TEMPORAL DE SERVICIOS DE SALUD</a:t>
            </a:r>
          </a:p>
        </p:txBody>
      </p:sp>
      <p:sp>
        <p:nvSpPr>
          <p:cNvPr id="111" name="Rectángulo 110">
            <a:extLst>
              <a:ext uri="{FF2B5EF4-FFF2-40B4-BE49-F238E27FC236}"/>
            </a:extLst>
          </p:cNvPr>
          <p:cNvSpPr/>
          <p:nvPr/>
        </p:nvSpPr>
        <p:spPr>
          <a:xfrm>
            <a:off x="10313988" y="5197475"/>
            <a:ext cx="1306512" cy="7080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Opinión favorable de la Autoridad de Salud. (</a:t>
            </a:r>
            <a:r>
              <a:rPr lang="es-PE" sz="1000" b="1" kern="0" dirty="0">
                <a:solidFill>
                  <a:srgbClr val="002060"/>
                </a:solidFill>
                <a:latin typeface="Calibri"/>
              </a:rPr>
              <a:t>solo cuando corresponda</a:t>
            </a:r>
            <a:r>
              <a:rPr lang="es-PE" sz="1000" kern="0" dirty="0">
                <a:solidFill>
                  <a:srgbClr val="002060"/>
                </a:solidFill>
                <a:latin typeface="Calibri"/>
              </a:rPr>
              <a:t>)</a:t>
            </a:r>
          </a:p>
        </p:txBody>
      </p:sp>
      <p:sp>
        <p:nvSpPr>
          <p:cNvPr id="112" name="Almacenamiento de acceso secuencial 111">
            <a:extLst>
              <a:ext uri="{FF2B5EF4-FFF2-40B4-BE49-F238E27FC236}"/>
            </a:extLst>
          </p:cNvPr>
          <p:cNvSpPr/>
          <p:nvPr/>
        </p:nvSpPr>
        <p:spPr>
          <a:xfrm>
            <a:off x="9842455" y="4801393"/>
            <a:ext cx="471488" cy="3444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11</a:t>
            </a:r>
          </a:p>
        </p:txBody>
      </p:sp>
      <p:grpSp>
        <p:nvGrpSpPr>
          <p:cNvPr id="16467" name="Grupo 119"/>
          <p:cNvGrpSpPr>
            <a:grpSpLocks/>
          </p:cNvGrpSpPr>
          <p:nvPr/>
        </p:nvGrpSpPr>
        <p:grpSpPr bwMode="auto">
          <a:xfrm>
            <a:off x="10064750" y="4246563"/>
            <a:ext cx="469900" cy="306387"/>
            <a:chOff x="1932549" y="5804736"/>
            <a:chExt cx="265664" cy="265664"/>
          </a:xfrm>
        </p:grpSpPr>
        <p:sp>
          <p:nvSpPr>
            <p:cNvPr id="16469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6470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16" name="Título 6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636" y="607219"/>
            <a:ext cx="9804400" cy="322263"/>
          </a:xfrm>
          <a:prstGeom prst="rect">
            <a:avLst/>
          </a:prstGeom>
        </p:spPr>
        <p:txBody>
          <a:bodyPr/>
          <a:lstStyle>
            <a:lvl1pPr algn="ctr" defTabSz="914217" rtl="0" eaLnBrk="1" latinLnBrk="0" hangingPunct="1">
              <a:spcBef>
                <a:spcPct val="0"/>
              </a:spcBef>
              <a:buNone/>
              <a:defRPr lang="es-PE" sz="24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sz="2000" dirty="0" smtClean="0">
                <a:solidFill>
                  <a:schemeClr val="accent6">
                    <a:lumMod val="50000"/>
                  </a:schemeClr>
                </a:solidFill>
              </a:rPr>
              <a:t>CUMPLIMIENTO </a:t>
            </a:r>
            <a:r>
              <a:rPr sz="2000" dirty="0">
                <a:solidFill>
                  <a:schemeClr val="accent6">
                    <a:lumMod val="50000"/>
                  </a:schemeClr>
                </a:solidFill>
              </a:rPr>
              <a:t>DE NORMATIVIDAD-SUSTENTO PARA VIABILIDAD</a:t>
            </a:r>
          </a:p>
        </p:txBody>
      </p:sp>
    </p:spTree>
    <p:extLst>
      <p:ext uri="{BB962C8B-B14F-4D97-AF65-F5344CB8AC3E}">
        <p14:creationId xmlns:p14="http://schemas.microsoft.com/office/powerpoint/2010/main" val="29512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63" y="631983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943100" y="150813"/>
            <a:ext cx="8797925" cy="58737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2.- 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PLANEAMIENTO Y PRIORIZACIÓN DE INVERSIONES EN SALUD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439" name="Imagen 1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t="17006" r="9140" b="19160"/>
          <a:stretch>
            <a:fillRect/>
          </a:stretch>
        </p:blipFill>
        <p:spPr bwMode="auto">
          <a:xfrm>
            <a:off x="6548438" y="4535488"/>
            <a:ext cx="1390650" cy="1104900"/>
          </a:xfrm>
          <a:prstGeom prst="rect">
            <a:avLst/>
          </a:prstGeom>
          <a:noFill/>
          <a:ln w="9525">
            <a:solidFill>
              <a:srgbClr val="DCE6F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938" y="1049338"/>
            <a:ext cx="804862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863" y="1030288"/>
            <a:ext cx="8937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Imagen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1014413"/>
            <a:ext cx="1277938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Rectángulo 120">
            <a:extLst>
              <a:ext uri="{FF2B5EF4-FFF2-40B4-BE49-F238E27FC236}"/>
            </a:extLst>
          </p:cNvPr>
          <p:cNvSpPr/>
          <p:nvPr/>
        </p:nvSpPr>
        <p:spPr>
          <a:xfrm>
            <a:off x="3827463" y="1844676"/>
            <a:ext cx="2136775" cy="1398527"/>
          </a:xfrm>
          <a:prstGeom prst="rect">
            <a:avLst/>
          </a:prstGeom>
          <a:solidFill>
            <a:srgbClr val="FFF7E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 dirty="0">
              <a:solidFill>
                <a:prstClr val="white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1100" b="1" kern="0" dirty="0" smtClean="0">
              <a:solidFill>
                <a:srgbClr val="FF0000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 smtClean="0">
                <a:solidFill>
                  <a:srgbClr val="FF0000"/>
                </a:solidFill>
                <a:latin typeface="Calibri"/>
              </a:rPr>
              <a:t>Aprobado</a:t>
            </a:r>
            <a:r>
              <a:rPr lang="es-PE" sz="1100" b="1" kern="0" dirty="0">
                <a:solidFill>
                  <a:srgbClr val="FF0000"/>
                </a:solidFill>
                <a:latin typeface="Calibri"/>
              </a:rPr>
              <a:t>, firmado y sellado por la Autoridad Sanitaria Regional</a:t>
            </a:r>
          </a:p>
        </p:txBody>
      </p:sp>
      <p:pic>
        <p:nvPicPr>
          <p:cNvPr id="18444" name="Picture 26" descr="Carpeta De Los Colores, Icono De La Carpeta, Icono Del Fichero Ilustración  del Vector - Ilustración de carpeta, fichero: 12316075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952500"/>
            <a:ext cx="10556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6" descr="Icono De Licencia Legal - Gráficos vectoriales gratis en Pixabay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288" y="3536950"/>
            <a:ext cx="74453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6" name="Grupo 11"/>
          <p:cNvGrpSpPr>
            <a:grpSpLocks/>
          </p:cNvGrpSpPr>
          <p:nvPr/>
        </p:nvGrpSpPr>
        <p:grpSpPr bwMode="auto">
          <a:xfrm>
            <a:off x="10723563" y="4046538"/>
            <a:ext cx="469900" cy="306387"/>
            <a:chOff x="1932549" y="5804736"/>
            <a:chExt cx="265664" cy="265664"/>
          </a:xfrm>
        </p:grpSpPr>
        <p:sp>
          <p:nvSpPr>
            <p:cNvPr id="18561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62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8447" name="object 10"/>
          <p:cNvSpPr>
            <a:spLocks/>
          </p:cNvSpPr>
          <p:nvPr/>
        </p:nvSpPr>
        <p:spPr bwMode="auto">
          <a:xfrm>
            <a:off x="8570913" y="4856163"/>
            <a:ext cx="314325" cy="153987"/>
          </a:xfrm>
          <a:custGeom>
            <a:avLst/>
            <a:gdLst>
              <a:gd name="T0" fmla="*/ 33525 w 277495"/>
              <a:gd name="T1" fmla="*/ 31537 h 207010"/>
              <a:gd name="T2" fmla="*/ 21164 w 277495"/>
              <a:gd name="T3" fmla="*/ 32249 h 207010"/>
              <a:gd name="T4" fmla="*/ 10063 w 277495"/>
              <a:gd name="T5" fmla="*/ 34387 h 207010"/>
              <a:gd name="T6" fmla="*/ 2516 w 277495"/>
              <a:gd name="T7" fmla="*/ 37533 h 207010"/>
              <a:gd name="T8" fmla="*/ 0 w 277495"/>
              <a:gd name="T9" fmla="*/ 41035 h 207010"/>
              <a:gd name="T10" fmla="*/ 2516 w 277495"/>
              <a:gd name="T11" fmla="*/ 44536 h 207010"/>
              <a:gd name="T12" fmla="*/ 10063 w 277495"/>
              <a:gd name="T13" fmla="*/ 47679 h 207010"/>
              <a:gd name="T14" fmla="*/ 138601 w 277495"/>
              <a:gd name="T15" fmla="*/ 84088 h 207010"/>
              <a:gd name="T16" fmla="*/ 146428 w 277495"/>
              <a:gd name="T17" fmla="*/ 85035 h 207010"/>
              <a:gd name="T18" fmla="*/ 165422 w 277495"/>
              <a:gd name="T19" fmla="*/ 85035 h 207010"/>
              <a:gd name="T20" fmla="*/ 174374 w 277495"/>
              <a:gd name="T21" fmla="*/ 83769 h 207010"/>
              <a:gd name="T22" fmla="*/ 179947 w 277495"/>
              <a:gd name="T23" fmla="*/ 81872 h 207010"/>
              <a:gd name="T24" fmla="*/ 243620 w 277495"/>
              <a:gd name="T25" fmla="*/ 62243 h 207010"/>
              <a:gd name="T26" fmla="*/ 154255 w 277495"/>
              <a:gd name="T27" fmla="*/ 62243 h 207010"/>
              <a:gd name="T28" fmla="*/ 57000 w 277495"/>
              <a:gd name="T29" fmla="*/ 34387 h 207010"/>
              <a:gd name="T30" fmla="*/ 45890 w 277495"/>
              <a:gd name="T31" fmla="*/ 32249 h 207010"/>
              <a:gd name="T32" fmla="*/ 33525 w 277495"/>
              <a:gd name="T33" fmla="*/ 31537 h 207010"/>
              <a:gd name="T34" fmla="*/ 368439 w 277495"/>
              <a:gd name="T35" fmla="*/ 0 h 207010"/>
              <a:gd name="T36" fmla="*/ 356017 w 277495"/>
              <a:gd name="T37" fmla="*/ 856 h 207010"/>
              <a:gd name="T38" fmla="*/ 345382 w 277495"/>
              <a:gd name="T39" fmla="*/ 3049 h 207010"/>
              <a:gd name="T40" fmla="*/ 154255 w 277495"/>
              <a:gd name="T41" fmla="*/ 62243 h 207010"/>
              <a:gd name="T42" fmla="*/ 243620 w 277495"/>
              <a:gd name="T43" fmla="*/ 62243 h 207010"/>
              <a:gd name="T44" fmla="*/ 394573 w 277495"/>
              <a:gd name="T45" fmla="*/ 15709 h 207010"/>
              <a:gd name="T46" fmla="*/ 401293 w 277495"/>
              <a:gd name="T47" fmla="*/ 12518 h 207010"/>
              <a:gd name="T48" fmla="*/ 403091 w 277495"/>
              <a:gd name="T49" fmla="*/ 8943 h 207010"/>
              <a:gd name="T50" fmla="*/ 400069 w 277495"/>
              <a:gd name="T51" fmla="*/ 5428 h 207010"/>
              <a:gd name="T52" fmla="*/ 392338 w 277495"/>
              <a:gd name="T53" fmla="*/ 2416 h 207010"/>
              <a:gd name="T54" fmla="*/ 381070 w 277495"/>
              <a:gd name="T55" fmla="*/ 510 h 207010"/>
              <a:gd name="T56" fmla="*/ 368439 w 277495"/>
              <a:gd name="T57" fmla="*/ 0 h 20701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77495" h="207010">
                <a:moveTo>
                  <a:pt x="23067" y="76619"/>
                </a:moveTo>
                <a:lnTo>
                  <a:pt x="14562" y="78350"/>
                </a:lnTo>
                <a:lnTo>
                  <a:pt x="6924" y="83543"/>
                </a:lnTo>
                <a:lnTo>
                  <a:pt x="1731" y="91188"/>
                </a:lnTo>
                <a:lnTo>
                  <a:pt x="0" y="99696"/>
                </a:lnTo>
                <a:lnTo>
                  <a:pt x="1731" y="108202"/>
                </a:lnTo>
                <a:lnTo>
                  <a:pt x="6924" y="115839"/>
                </a:lnTo>
                <a:lnTo>
                  <a:pt x="95367" y="204295"/>
                </a:lnTo>
                <a:lnTo>
                  <a:pt x="100752" y="206594"/>
                </a:lnTo>
                <a:lnTo>
                  <a:pt x="113820" y="206594"/>
                </a:lnTo>
                <a:lnTo>
                  <a:pt x="119980" y="203520"/>
                </a:lnTo>
                <a:lnTo>
                  <a:pt x="123815" y="198910"/>
                </a:lnTo>
                <a:lnTo>
                  <a:pt x="167626" y="151222"/>
                </a:lnTo>
                <a:lnTo>
                  <a:pt x="106137" y="151222"/>
                </a:lnTo>
                <a:lnTo>
                  <a:pt x="39220" y="83543"/>
                </a:lnTo>
                <a:lnTo>
                  <a:pt x="31575" y="78350"/>
                </a:lnTo>
                <a:lnTo>
                  <a:pt x="23067" y="76619"/>
                </a:lnTo>
                <a:close/>
              </a:path>
              <a:path w="277495" h="207010">
                <a:moveTo>
                  <a:pt x="253509" y="0"/>
                </a:moveTo>
                <a:lnTo>
                  <a:pt x="244963" y="2080"/>
                </a:lnTo>
                <a:lnTo>
                  <a:pt x="237645" y="7407"/>
                </a:lnTo>
                <a:lnTo>
                  <a:pt x="106137" y="151222"/>
                </a:lnTo>
                <a:lnTo>
                  <a:pt x="167626" y="151222"/>
                </a:lnTo>
                <a:lnTo>
                  <a:pt x="271491" y="38166"/>
                </a:lnTo>
                <a:lnTo>
                  <a:pt x="276115" y="30414"/>
                </a:lnTo>
                <a:lnTo>
                  <a:pt x="277352" y="21728"/>
                </a:lnTo>
                <a:lnTo>
                  <a:pt x="275273" y="13186"/>
                </a:lnTo>
                <a:lnTo>
                  <a:pt x="269954" y="5870"/>
                </a:lnTo>
                <a:lnTo>
                  <a:pt x="262200" y="1238"/>
                </a:lnTo>
                <a:lnTo>
                  <a:pt x="2535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PE"/>
          </a:p>
        </p:txBody>
      </p:sp>
      <p:grpSp>
        <p:nvGrpSpPr>
          <p:cNvPr id="18448" name="Grupo 16"/>
          <p:cNvGrpSpPr>
            <a:grpSpLocks/>
          </p:cNvGrpSpPr>
          <p:nvPr/>
        </p:nvGrpSpPr>
        <p:grpSpPr bwMode="auto">
          <a:xfrm>
            <a:off x="388938" y="1684338"/>
            <a:ext cx="471487" cy="306387"/>
            <a:chOff x="1932549" y="5804736"/>
            <a:chExt cx="265664" cy="265664"/>
          </a:xfrm>
        </p:grpSpPr>
        <p:sp>
          <p:nvSpPr>
            <p:cNvPr id="18559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60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32" name="Rectángulo 131">
            <a:extLst>
              <a:ext uri="{FF2B5EF4-FFF2-40B4-BE49-F238E27FC236}"/>
            </a:extLst>
          </p:cNvPr>
          <p:cNvSpPr/>
          <p:nvPr/>
        </p:nvSpPr>
        <p:spPr>
          <a:xfrm>
            <a:off x="10723563" y="4352925"/>
            <a:ext cx="1384300" cy="341313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SANEAMIENTO FISICO LEGAL</a:t>
            </a:r>
          </a:p>
        </p:txBody>
      </p:sp>
      <p:pic>
        <p:nvPicPr>
          <p:cNvPr id="184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3" y="968375"/>
            <a:ext cx="7127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8" descr="Desigualdad en el gasto de las ciudades para garantizar servicios públicos  - Colombi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0" y="4672013"/>
            <a:ext cx="10985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Rectángulo 134">
            <a:extLst>
              <a:ext uri="{FF2B5EF4-FFF2-40B4-BE49-F238E27FC236}"/>
            </a:extLst>
          </p:cNvPr>
          <p:cNvSpPr/>
          <p:nvPr/>
        </p:nvSpPr>
        <p:spPr>
          <a:xfrm>
            <a:off x="8578850" y="5511800"/>
            <a:ext cx="1344613" cy="341313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FACTIBILIDAD DE SERVICIOS</a:t>
            </a:r>
            <a:endParaRPr lang="en-US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136" name="Rectángulo 135">
            <a:extLst>
              <a:ext uri="{FF2B5EF4-FFF2-40B4-BE49-F238E27FC236}"/>
            </a:extLst>
          </p:cNvPr>
          <p:cNvSpPr/>
          <p:nvPr/>
        </p:nvSpPr>
        <p:spPr>
          <a:xfrm>
            <a:off x="381000" y="2017713"/>
            <a:ext cx="1397000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APROBACIÓN DEL ET O DOCUMENTO EQUIVALENTE</a:t>
            </a:r>
          </a:p>
        </p:txBody>
      </p:sp>
      <p:grpSp>
        <p:nvGrpSpPr>
          <p:cNvPr id="18454" name="Grupo 34"/>
          <p:cNvGrpSpPr>
            <a:grpSpLocks/>
          </p:cNvGrpSpPr>
          <p:nvPr/>
        </p:nvGrpSpPr>
        <p:grpSpPr bwMode="auto">
          <a:xfrm>
            <a:off x="2332038" y="1695450"/>
            <a:ext cx="447675" cy="330200"/>
            <a:chOff x="1932549" y="5804736"/>
            <a:chExt cx="265664" cy="265664"/>
          </a:xfrm>
        </p:grpSpPr>
        <p:sp>
          <p:nvSpPr>
            <p:cNvPr id="18557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58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40" name="Rectángulo 139">
            <a:extLst>
              <a:ext uri="{FF2B5EF4-FFF2-40B4-BE49-F238E27FC236}"/>
            </a:extLst>
          </p:cNvPr>
          <p:cNvSpPr/>
          <p:nvPr/>
        </p:nvSpPr>
        <p:spPr>
          <a:xfrm>
            <a:off x="2409825" y="2116138"/>
            <a:ext cx="1108075" cy="59055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CONSISTENCIA DEL ET O DOCUMENTO EQUIVALENTE</a:t>
            </a:r>
          </a:p>
        </p:txBody>
      </p:sp>
      <p:sp>
        <p:nvSpPr>
          <p:cNvPr id="141" name="Rectángulo 140">
            <a:extLst>
              <a:ext uri="{FF2B5EF4-FFF2-40B4-BE49-F238E27FC236}"/>
            </a:extLst>
          </p:cNvPr>
          <p:cNvSpPr/>
          <p:nvPr/>
        </p:nvSpPr>
        <p:spPr>
          <a:xfrm>
            <a:off x="10629900" y="5514975"/>
            <a:ext cx="1516063" cy="341313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CRITERIOS DE SELECCIÓN DE TERRENO</a:t>
            </a:r>
            <a:endParaRPr lang="en-US" sz="900" b="1" kern="0" dirty="0">
              <a:solidFill>
                <a:prstClr val="white"/>
              </a:solidFill>
              <a:latin typeface="Century Gothic"/>
              <a:cs typeface="Century Gothic"/>
            </a:endParaRPr>
          </a:p>
        </p:txBody>
      </p:sp>
      <p:sp>
        <p:nvSpPr>
          <p:cNvPr id="18457" name="Rectángulo 141"/>
          <p:cNvSpPr>
            <a:spLocks noChangeArrowheads="1"/>
          </p:cNvSpPr>
          <p:nvPr/>
        </p:nvSpPr>
        <p:spPr bwMode="auto">
          <a:xfrm>
            <a:off x="4319588" y="2092325"/>
            <a:ext cx="13065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PE" altLang="es-PE" sz="1800"/>
          </a:p>
        </p:txBody>
      </p:sp>
      <p:sp>
        <p:nvSpPr>
          <p:cNvPr id="143" name="Rectángulo 142">
            <a:extLst>
              <a:ext uri="{FF2B5EF4-FFF2-40B4-BE49-F238E27FC236}"/>
            </a:extLst>
          </p:cNvPr>
          <p:cNvSpPr/>
          <p:nvPr/>
        </p:nvSpPr>
        <p:spPr>
          <a:xfrm>
            <a:off x="6543675" y="5502275"/>
            <a:ext cx="1327150" cy="5080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REUBICACIÓN TEMPORAL DE SERVICIOS DE SALUD</a:t>
            </a:r>
          </a:p>
        </p:txBody>
      </p:sp>
      <p:grpSp>
        <p:nvGrpSpPr>
          <p:cNvPr id="18459" name="Grupo 71"/>
          <p:cNvGrpSpPr>
            <a:grpSpLocks/>
          </p:cNvGrpSpPr>
          <p:nvPr/>
        </p:nvGrpSpPr>
        <p:grpSpPr bwMode="auto">
          <a:xfrm>
            <a:off x="4195763" y="1471613"/>
            <a:ext cx="471487" cy="306387"/>
            <a:chOff x="1932549" y="5804736"/>
            <a:chExt cx="265664" cy="265664"/>
          </a:xfrm>
        </p:grpSpPr>
        <p:sp>
          <p:nvSpPr>
            <p:cNvPr id="18555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56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grpSp>
        <p:nvGrpSpPr>
          <p:cNvPr id="18460" name="Grupo 74"/>
          <p:cNvGrpSpPr>
            <a:grpSpLocks/>
          </p:cNvGrpSpPr>
          <p:nvPr/>
        </p:nvGrpSpPr>
        <p:grpSpPr bwMode="auto">
          <a:xfrm>
            <a:off x="8464550" y="5222875"/>
            <a:ext cx="469900" cy="306388"/>
            <a:chOff x="1932549" y="5804736"/>
            <a:chExt cx="265664" cy="265664"/>
          </a:xfrm>
        </p:grpSpPr>
        <p:sp>
          <p:nvSpPr>
            <p:cNvPr id="18553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54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50" name="Rectángulo 149">
            <a:extLst>
              <a:ext uri="{FF2B5EF4-FFF2-40B4-BE49-F238E27FC236}"/>
            </a:extLst>
          </p:cNvPr>
          <p:cNvSpPr/>
          <p:nvPr/>
        </p:nvSpPr>
        <p:spPr>
          <a:xfrm>
            <a:off x="381000" y="2489200"/>
            <a:ext cx="1397000" cy="20939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Según el numeral 32.5 del artículo 32 de la Directiva General, se debe registrar: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Resolución de aprobación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Memoria descriptiva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Presupuesto de la inversión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Cronograma de ejecución física y financiera. </a:t>
            </a:r>
          </a:p>
        </p:txBody>
      </p:sp>
      <p:sp>
        <p:nvSpPr>
          <p:cNvPr id="151" name="Rectángulo 150">
            <a:extLst>
              <a:ext uri="{FF2B5EF4-FFF2-40B4-BE49-F238E27FC236}"/>
            </a:extLst>
          </p:cNvPr>
          <p:cNvSpPr/>
          <p:nvPr/>
        </p:nvSpPr>
        <p:spPr>
          <a:xfrm>
            <a:off x="2416175" y="2706688"/>
            <a:ext cx="1109663" cy="7080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Informe de consistencia de la Unidad Formuladora.</a:t>
            </a:r>
          </a:p>
        </p:txBody>
      </p:sp>
      <p:sp>
        <p:nvSpPr>
          <p:cNvPr id="152" name="Rectángulo 151">
            <a:extLst>
              <a:ext uri="{FF2B5EF4-FFF2-40B4-BE49-F238E27FC236}"/>
            </a:extLst>
          </p:cNvPr>
          <p:cNvSpPr/>
          <p:nvPr/>
        </p:nvSpPr>
        <p:spPr>
          <a:xfrm>
            <a:off x="10731500" y="4710113"/>
            <a:ext cx="1376363" cy="55403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Partida registral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Documento de arreglo institucional</a:t>
            </a:r>
          </a:p>
        </p:txBody>
      </p:sp>
      <p:sp>
        <p:nvSpPr>
          <p:cNvPr id="153" name="Rectángulo 152">
            <a:extLst>
              <a:ext uri="{FF2B5EF4-FFF2-40B4-BE49-F238E27FC236}"/>
            </a:extLst>
          </p:cNvPr>
          <p:cNvSpPr/>
          <p:nvPr/>
        </p:nvSpPr>
        <p:spPr>
          <a:xfrm>
            <a:off x="8577263" y="5865813"/>
            <a:ext cx="1371600" cy="101441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Factibilidad de servicios vigente de agua, desagüe, energía eléctrica, comunicaciones, otros.</a:t>
            </a:r>
          </a:p>
        </p:txBody>
      </p:sp>
      <p:sp>
        <p:nvSpPr>
          <p:cNvPr id="154" name="Rectángulo 153">
            <a:extLst>
              <a:ext uri="{FF2B5EF4-FFF2-40B4-BE49-F238E27FC236}"/>
            </a:extLst>
          </p:cNvPr>
          <p:cNvSpPr/>
          <p:nvPr/>
        </p:nvSpPr>
        <p:spPr>
          <a:xfrm>
            <a:off x="6556375" y="6015038"/>
            <a:ext cx="1306513" cy="55403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Opinión favorable de la Autoridad de Salud.</a:t>
            </a:r>
          </a:p>
        </p:txBody>
      </p:sp>
      <p:sp>
        <p:nvSpPr>
          <p:cNvPr id="155" name="Rectángulo 154">
            <a:extLst>
              <a:ext uri="{FF2B5EF4-FFF2-40B4-BE49-F238E27FC236}"/>
            </a:extLst>
          </p:cNvPr>
          <p:cNvSpPr/>
          <p:nvPr/>
        </p:nvSpPr>
        <p:spPr>
          <a:xfrm>
            <a:off x="4268788" y="2055813"/>
            <a:ext cx="1436687" cy="2159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DIMENSIONAMIENTO</a:t>
            </a:r>
          </a:p>
        </p:txBody>
      </p:sp>
      <p:sp>
        <p:nvSpPr>
          <p:cNvPr id="156" name="Rectángulo 155">
            <a:extLst>
              <a:ext uri="{FF2B5EF4-FFF2-40B4-BE49-F238E27FC236}"/>
            </a:extLst>
          </p:cNvPr>
          <p:cNvSpPr/>
          <p:nvPr/>
        </p:nvSpPr>
        <p:spPr>
          <a:xfrm>
            <a:off x="4176078" y="4226243"/>
            <a:ext cx="1468437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CORRESPONDENCIA DEL PROGRAMA ARQUITECTÓNICO</a:t>
            </a:r>
          </a:p>
        </p:txBody>
      </p:sp>
      <p:sp>
        <p:nvSpPr>
          <p:cNvPr id="157" name="Rectángulo 156">
            <a:extLst>
              <a:ext uri="{FF2B5EF4-FFF2-40B4-BE49-F238E27FC236}"/>
            </a:extLst>
          </p:cNvPr>
          <p:cNvSpPr/>
          <p:nvPr/>
        </p:nvSpPr>
        <p:spPr>
          <a:xfrm>
            <a:off x="10639425" y="5856288"/>
            <a:ext cx="1506538" cy="4000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Informe Técnico Legal o informe similar</a:t>
            </a:r>
          </a:p>
        </p:txBody>
      </p:sp>
      <p:sp>
        <p:nvSpPr>
          <p:cNvPr id="158" name="Rectángulo 157">
            <a:extLst>
              <a:ext uri="{FF2B5EF4-FFF2-40B4-BE49-F238E27FC236}"/>
            </a:extLst>
          </p:cNvPr>
          <p:cNvSpPr/>
          <p:nvPr/>
        </p:nvSpPr>
        <p:spPr>
          <a:xfrm>
            <a:off x="4265613" y="2290763"/>
            <a:ext cx="1439862" cy="4001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Programa Médico Funcional (PMF</a:t>
            </a:r>
            <a:r>
              <a:rPr lang="pt-BR" sz="1000" kern="0" dirty="0" smtClean="0">
                <a:solidFill>
                  <a:srgbClr val="002060"/>
                </a:solidFill>
                <a:latin typeface="Calibri"/>
              </a:rPr>
              <a:t>)</a:t>
            </a:r>
            <a:endParaRPr lang="pt-BR" sz="10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59" name="Rectángulo 158">
            <a:extLst>
              <a:ext uri="{FF2B5EF4-FFF2-40B4-BE49-F238E27FC236}"/>
            </a:extLst>
          </p:cNvPr>
          <p:cNvSpPr/>
          <p:nvPr/>
        </p:nvSpPr>
        <p:spPr>
          <a:xfrm>
            <a:off x="6432550" y="2257425"/>
            <a:ext cx="1468438" cy="4000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Expediente de media </a:t>
            </a:r>
            <a:r>
              <a:rPr lang="pt-BR" sz="1000" kern="0" dirty="0" err="1">
                <a:solidFill>
                  <a:srgbClr val="002060"/>
                </a:solidFill>
                <a:latin typeface="Calibri"/>
              </a:rPr>
              <a:t>tensión</a:t>
            </a:r>
            <a:endParaRPr lang="pt-BR" sz="10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60" name="Rectángulo 159">
            <a:extLst>
              <a:ext uri="{FF2B5EF4-FFF2-40B4-BE49-F238E27FC236}"/>
            </a:extLst>
          </p:cNvPr>
          <p:cNvSpPr/>
          <p:nvPr/>
        </p:nvSpPr>
        <p:spPr>
          <a:xfrm>
            <a:off x="6430963" y="2032000"/>
            <a:ext cx="1470025" cy="217488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REDES ELÉCTRICAS</a:t>
            </a:r>
          </a:p>
        </p:txBody>
      </p:sp>
      <p:sp>
        <p:nvSpPr>
          <p:cNvPr id="161" name="Flecha derecha 160">
            <a:extLst>
              <a:ext uri="{FF2B5EF4-FFF2-40B4-BE49-F238E27FC236}"/>
            </a:extLst>
          </p:cNvPr>
          <p:cNvSpPr/>
          <p:nvPr/>
        </p:nvSpPr>
        <p:spPr>
          <a:xfrm>
            <a:off x="1784350" y="1563688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2" name="Flecha derecha 161">
            <a:extLst>
              <a:ext uri="{FF2B5EF4-FFF2-40B4-BE49-F238E27FC236}"/>
            </a:extLst>
          </p:cNvPr>
          <p:cNvSpPr/>
          <p:nvPr/>
        </p:nvSpPr>
        <p:spPr>
          <a:xfrm rot="10800000">
            <a:off x="9948863" y="5683250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3" name="Flecha derecha 162">
            <a:extLst>
              <a:ext uri="{FF2B5EF4-FFF2-40B4-BE49-F238E27FC236}"/>
            </a:extLst>
          </p:cNvPr>
          <p:cNvSpPr/>
          <p:nvPr/>
        </p:nvSpPr>
        <p:spPr>
          <a:xfrm>
            <a:off x="3502025" y="1497013"/>
            <a:ext cx="330200" cy="11588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4" name="Flecha derecha 163">
            <a:extLst>
              <a:ext uri="{FF2B5EF4-FFF2-40B4-BE49-F238E27FC236}"/>
            </a:extLst>
          </p:cNvPr>
          <p:cNvSpPr/>
          <p:nvPr/>
        </p:nvSpPr>
        <p:spPr>
          <a:xfrm>
            <a:off x="5780088" y="1490663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5" name="Flecha derecha 164">
            <a:extLst>
              <a:ext uri="{FF2B5EF4-FFF2-40B4-BE49-F238E27FC236}"/>
            </a:extLst>
          </p:cNvPr>
          <p:cNvSpPr/>
          <p:nvPr/>
        </p:nvSpPr>
        <p:spPr>
          <a:xfrm rot="10800000">
            <a:off x="7948613" y="5918200"/>
            <a:ext cx="425450" cy="15398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6" name="Almacenamiento de acceso secuencial 165">
            <a:extLst>
              <a:ext uri="{FF2B5EF4-FFF2-40B4-BE49-F238E27FC236}"/>
            </a:extLst>
          </p:cNvPr>
          <p:cNvSpPr/>
          <p:nvPr/>
        </p:nvSpPr>
        <p:spPr>
          <a:xfrm>
            <a:off x="55563" y="2357438"/>
            <a:ext cx="325437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167" name="Almacenamiento de acceso secuencial 166">
            <a:extLst>
              <a:ext uri="{FF2B5EF4-FFF2-40B4-BE49-F238E27FC236}"/>
            </a:extLst>
          </p:cNvPr>
          <p:cNvSpPr/>
          <p:nvPr/>
        </p:nvSpPr>
        <p:spPr>
          <a:xfrm>
            <a:off x="2079625" y="2341563"/>
            <a:ext cx="327025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168" name="Almacenamiento de acceso secuencial 167">
            <a:extLst>
              <a:ext uri="{FF2B5EF4-FFF2-40B4-BE49-F238E27FC236}"/>
            </a:extLst>
          </p:cNvPr>
          <p:cNvSpPr/>
          <p:nvPr/>
        </p:nvSpPr>
        <p:spPr>
          <a:xfrm>
            <a:off x="10436225" y="4443413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8</a:t>
            </a:r>
          </a:p>
        </p:txBody>
      </p:sp>
      <p:sp>
        <p:nvSpPr>
          <p:cNvPr id="169" name="Almacenamiento de acceso secuencial 168">
            <a:extLst>
              <a:ext uri="{FF2B5EF4-FFF2-40B4-BE49-F238E27FC236}"/>
            </a:extLst>
          </p:cNvPr>
          <p:cNvSpPr/>
          <p:nvPr/>
        </p:nvSpPr>
        <p:spPr>
          <a:xfrm>
            <a:off x="10304463" y="5526088"/>
            <a:ext cx="325437" cy="2301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9</a:t>
            </a:r>
          </a:p>
        </p:txBody>
      </p:sp>
      <p:sp>
        <p:nvSpPr>
          <p:cNvPr id="170" name="Almacenamiento de acceso secuencial 169">
            <a:extLst>
              <a:ext uri="{FF2B5EF4-FFF2-40B4-BE49-F238E27FC236}"/>
            </a:extLst>
          </p:cNvPr>
          <p:cNvSpPr/>
          <p:nvPr/>
        </p:nvSpPr>
        <p:spPr>
          <a:xfrm>
            <a:off x="3930650" y="2019300"/>
            <a:ext cx="325438" cy="230188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171" name="Almacenamiento de acceso secuencial 170">
            <a:extLst>
              <a:ext uri="{FF2B5EF4-FFF2-40B4-BE49-F238E27FC236}"/>
            </a:extLst>
          </p:cNvPr>
          <p:cNvSpPr/>
          <p:nvPr/>
        </p:nvSpPr>
        <p:spPr>
          <a:xfrm>
            <a:off x="6092825" y="2055813"/>
            <a:ext cx="325438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sp>
        <p:nvSpPr>
          <p:cNvPr id="172" name="Almacenamiento de acceso secuencial 171">
            <a:extLst>
              <a:ext uri="{FF2B5EF4-FFF2-40B4-BE49-F238E27FC236}"/>
            </a:extLst>
          </p:cNvPr>
          <p:cNvSpPr/>
          <p:nvPr/>
        </p:nvSpPr>
        <p:spPr>
          <a:xfrm>
            <a:off x="3850640" y="4329430"/>
            <a:ext cx="325438" cy="230188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173" name="Almacenamiento de acceso secuencial 172">
            <a:extLst>
              <a:ext uri="{FF2B5EF4-FFF2-40B4-BE49-F238E27FC236}"/>
            </a:extLst>
          </p:cNvPr>
          <p:cNvSpPr/>
          <p:nvPr/>
        </p:nvSpPr>
        <p:spPr>
          <a:xfrm>
            <a:off x="6086475" y="5732463"/>
            <a:ext cx="471488" cy="346075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11</a:t>
            </a:r>
          </a:p>
        </p:txBody>
      </p:sp>
      <p:sp>
        <p:nvSpPr>
          <p:cNvPr id="174" name="Rectángulo 173">
            <a:extLst>
              <a:ext uri="{FF2B5EF4-FFF2-40B4-BE49-F238E27FC236}"/>
            </a:extLst>
          </p:cNvPr>
          <p:cNvSpPr/>
          <p:nvPr/>
        </p:nvSpPr>
        <p:spPr>
          <a:xfrm>
            <a:off x="4176078" y="4685030"/>
            <a:ext cx="1468437" cy="4000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Opinión favorable de la Autoridad de Salud </a:t>
            </a:r>
          </a:p>
        </p:txBody>
      </p:sp>
      <p:pic>
        <p:nvPicPr>
          <p:cNvPr id="18502" name="Imagen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 t="21864" r="2458"/>
          <a:stretch>
            <a:fillRect/>
          </a:stretch>
        </p:blipFill>
        <p:spPr bwMode="auto">
          <a:xfrm>
            <a:off x="6711950" y="1035050"/>
            <a:ext cx="1096963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503" name="Grupo 70"/>
          <p:cNvGrpSpPr>
            <a:grpSpLocks/>
          </p:cNvGrpSpPr>
          <p:nvPr/>
        </p:nvGrpSpPr>
        <p:grpSpPr bwMode="auto">
          <a:xfrm>
            <a:off x="6353175" y="1497013"/>
            <a:ext cx="449263" cy="330200"/>
            <a:chOff x="1932549" y="5804736"/>
            <a:chExt cx="265664" cy="265664"/>
          </a:xfrm>
        </p:grpSpPr>
        <p:sp>
          <p:nvSpPr>
            <p:cNvPr id="18551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52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79" name="Rectángulo 178">
            <a:extLst>
              <a:ext uri="{FF2B5EF4-FFF2-40B4-BE49-F238E27FC236}"/>
            </a:extLst>
          </p:cNvPr>
          <p:cNvSpPr/>
          <p:nvPr/>
        </p:nvSpPr>
        <p:spPr>
          <a:xfrm>
            <a:off x="8596313" y="2179638"/>
            <a:ext cx="1468437" cy="8617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Documento de clasificación y certificación ambiental, gestionado ante el </a:t>
            </a:r>
            <a:r>
              <a:rPr lang="es-PE" sz="1000" kern="0" dirty="0" smtClean="0">
                <a:solidFill>
                  <a:srgbClr val="002060"/>
                </a:solidFill>
                <a:latin typeface="Calibri"/>
              </a:rPr>
              <a:t>DIGESA</a:t>
            </a:r>
            <a:endParaRPr lang="es-PE" sz="10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80" name="Rectángulo 179">
            <a:extLst>
              <a:ext uri="{FF2B5EF4-FFF2-40B4-BE49-F238E27FC236}"/>
            </a:extLst>
          </p:cNvPr>
          <p:cNvSpPr/>
          <p:nvPr/>
        </p:nvSpPr>
        <p:spPr>
          <a:xfrm>
            <a:off x="8594725" y="1954213"/>
            <a:ext cx="1470025" cy="217487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IMPACTO AMBIENTAL</a:t>
            </a:r>
          </a:p>
        </p:txBody>
      </p:sp>
      <p:sp>
        <p:nvSpPr>
          <p:cNvPr id="181" name="Almacenamiento de acceso secuencial 180">
            <a:extLst>
              <a:ext uri="{FF2B5EF4-FFF2-40B4-BE49-F238E27FC236}"/>
            </a:extLst>
          </p:cNvPr>
          <p:cNvSpPr/>
          <p:nvPr/>
        </p:nvSpPr>
        <p:spPr>
          <a:xfrm>
            <a:off x="8256588" y="1978025"/>
            <a:ext cx="327025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6</a:t>
            </a:r>
          </a:p>
        </p:txBody>
      </p:sp>
      <p:grpSp>
        <p:nvGrpSpPr>
          <p:cNvPr id="18509" name="Grupo 101"/>
          <p:cNvGrpSpPr>
            <a:grpSpLocks/>
          </p:cNvGrpSpPr>
          <p:nvPr/>
        </p:nvGrpSpPr>
        <p:grpSpPr bwMode="auto">
          <a:xfrm>
            <a:off x="8583613" y="1417638"/>
            <a:ext cx="449262" cy="330200"/>
            <a:chOff x="1932549" y="5804736"/>
            <a:chExt cx="265664" cy="265664"/>
          </a:xfrm>
        </p:grpSpPr>
        <p:sp>
          <p:nvSpPr>
            <p:cNvPr id="18549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50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85" name="Rectángulo 184">
            <a:extLst>
              <a:ext uri="{FF2B5EF4-FFF2-40B4-BE49-F238E27FC236}"/>
            </a:extLst>
          </p:cNvPr>
          <p:cNvSpPr/>
          <p:nvPr/>
        </p:nvSpPr>
        <p:spPr>
          <a:xfrm>
            <a:off x="10641013" y="2352675"/>
            <a:ext cx="1468437" cy="8620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Plan de Monitoreo Arqueológico (PMA)</a:t>
            </a: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Certificado de Inexistencia de Restos Arqueológicos (CIRA)</a:t>
            </a:r>
          </a:p>
        </p:txBody>
      </p:sp>
      <p:sp>
        <p:nvSpPr>
          <p:cNvPr id="186" name="Rectángulo 185">
            <a:extLst>
              <a:ext uri="{FF2B5EF4-FFF2-40B4-BE49-F238E27FC236}"/>
            </a:extLst>
          </p:cNvPr>
          <p:cNvSpPr/>
          <p:nvPr/>
        </p:nvSpPr>
        <p:spPr>
          <a:xfrm>
            <a:off x="10637838" y="1885950"/>
            <a:ext cx="1471612" cy="46672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IMPACTO EN PATRIMONIO ARQUEOLÓGICO</a:t>
            </a:r>
          </a:p>
        </p:txBody>
      </p:sp>
      <p:sp>
        <p:nvSpPr>
          <p:cNvPr id="187" name="Almacenamiento de acceso secuencial 186">
            <a:extLst>
              <a:ext uri="{FF2B5EF4-FFF2-40B4-BE49-F238E27FC236}"/>
            </a:extLst>
          </p:cNvPr>
          <p:cNvSpPr/>
          <p:nvPr/>
        </p:nvSpPr>
        <p:spPr>
          <a:xfrm>
            <a:off x="10301288" y="1909763"/>
            <a:ext cx="325437" cy="228600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kern="0" dirty="0">
                <a:solidFill>
                  <a:prstClr val="white"/>
                </a:solidFill>
                <a:latin typeface="Calibri"/>
              </a:rPr>
              <a:t>7</a:t>
            </a:r>
          </a:p>
        </p:txBody>
      </p:sp>
      <p:grpSp>
        <p:nvGrpSpPr>
          <p:cNvPr id="18515" name="Grupo 116"/>
          <p:cNvGrpSpPr>
            <a:grpSpLocks/>
          </p:cNvGrpSpPr>
          <p:nvPr/>
        </p:nvGrpSpPr>
        <p:grpSpPr bwMode="auto">
          <a:xfrm>
            <a:off x="10580688" y="1473200"/>
            <a:ext cx="449262" cy="331788"/>
            <a:chOff x="1932549" y="5804736"/>
            <a:chExt cx="265664" cy="265664"/>
          </a:xfrm>
        </p:grpSpPr>
        <p:sp>
          <p:nvSpPr>
            <p:cNvPr id="18547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48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191" name="Flecha derecha 190">
            <a:extLst>
              <a:ext uri="{FF2B5EF4-FFF2-40B4-BE49-F238E27FC236}"/>
            </a:extLst>
          </p:cNvPr>
          <p:cNvSpPr/>
          <p:nvPr/>
        </p:nvSpPr>
        <p:spPr>
          <a:xfrm>
            <a:off x="10118725" y="1422400"/>
            <a:ext cx="328613" cy="11588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2" name="Flecha derecha 191">
            <a:extLst>
              <a:ext uri="{FF2B5EF4-FFF2-40B4-BE49-F238E27FC236}"/>
            </a:extLst>
          </p:cNvPr>
          <p:cNvSpPr/>
          <p:nvPr/>
        </p:nvSpPr>
        <p:spPr>
          <a:xfrm>
            <a:off x="8120063" y="1463675"/>
            <a:ext cx="330200" cy="1143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3" name="Flecha derecha 192">
            <a:extLst>
              <a:ext uri="{FF2B5EF4-FFF2-40B4-BE49-F238E27FC236}"/>
            </a:extLst>
          </p:cNvPr>
          <p:cNvSpPr/>
          <p:nvPr/>
        </p:nvSpPr>
        <p:spPr>
          <a:xfrm rot="5400000">
            <a:off x="11290300" y="3319463"/>
            <a:ext cx="274638" cy="9366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4" name="Flecha derecha 193">
            <a:extLst>
              <a:ext uri="{FF2B5EF4-FFF2-40B4-BE49-F238E27FC236}"/>
            </a:extLst>
          </p:cNvPr>
          <p:cNvSpPr/>
          <p:nvPr/>
        </p:nvSpPr>
        <p:spPr>
          <a:xfrm rot="5400000">
            <a:off x="11333163" y="5354638"/>
            <a:ext cx="198437" cy="8413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5" name="Almacenamiento de acceso secuencial 194">
            <a:extLst>
              <a:ext uri="{FF2B5EF4-FFF2-40B4-BE49-F238E27FC236}"/>
            </a:extLst>
          </p:cNvPr>
          <p:cNvSpPr/>
          <p:nvPr/>
        </p:nvSpPr>
        <p:spPr>
          <a:xfrm>
            <a:off x="8126413" y="5443538"/>
            <a:ext cx="469900" cy="3444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10</a:t>
            </a:r>
          </a:p>
        </p:txBody>
      </p:sp>
      <p:grpSp>
        <p:nvGrpSpPr>
          <p:cNvPr id="18523" name="Grupo 124"/>
          <p:cNvGrpSpPr>
            <a:grpSpLocks/>
          </p:cNvGrpSpPr>
          <p:nvPr/>
        </p:nvGrpSpPr>
        <p:grpSpPr bwMode="auto">
          <a:xfrm>
            <a:off x="6288088" y="5197475"/>
            <a:ext cx="469900" cy="306388"/>
            <a:chOff x="1932549" y="5804736"/>
            <a:chExt cx="265664" cy="265664"/>
          </a:xfrm>
        </p:grpSpPr>
        <p:sp>
          <p:nvSpPr>
            <p:cNvPr id="18545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46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grpSp>
        <p:nvGrpSpPr>
          <p:cNvPr id="18524" name="Grupo 127"/>
          <p:cNvGrpSpPr>
            <a:grpSpLocks/>
          </p:cNvGrpSpPr>
          <p:nvPr/>
        </p:nvGrpSpPr>
        <p:grpSpPr bwMode="auto">
          <a:xfrm>
            <a:off x="10228263" y="5908675"/>
            <a:ext cx="471487" cy="306388"/>
            <a:chOff x="1932549" y="5804736"/>
            <a:chExt cx="265664" cy="265664"/>
          </a:xfrm>
        </p:grpSpPr>
        <p:sp>
          <p:nvSpPr>
            <p:cNvPr id="18543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44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sp>
        <p:nvSpPr>
          <p:cNvPr id="202" name="Flecha derecha 201">
            <a:extLst>
              <a:ext uri="{FF2B5EF4-FFF2-40B4-BE49-F238E27FC236}"/>
            </a:extLst>
          </p:cNvPr>
          <p:cNvSpPr/>
          <p:nvPr/>
        </p:nvSpPr>
        <p:spPr>
          <a:xfrm rot="10800000">
            <a:off x="5521325" y="5895975"/>
            <a:ext cx="425450" cy="15398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3" name="Rectángulo 202">
            <a:extLst>
              <a:ext uri="{FF2B5EF4-FFF2-40B4-BE49-F238E27FC236}"/>
            </a:extLst>
          </p:cNvPr>
          <p:cNvSpPr/>
          <p:nvPr/>
        </p:nvSpPr>
        <p:spPr>
          <a:xfrm>
            <a:off x="4054475" y="5438775"/>
            <a:ext cx="1344613" cy="341313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OPINIÓN OSINERGMIN</a:t>
            </a:r>
          </a:p>
        </p:txBody>
      </p:sp>
      <p:sp>
        <p:nvSpPr>
          <p:cNvPr id="204" name="Rectángulo 203">
            <a:extLst>
              <a:ext uri="{FF2B5EF4-FFF2-40B4-BE49-F238E27FC236}"/>
            </a:extLst>
          </p:cNvPr>
          <p:cNvSpPr/>
          <p:nvPr/>
        </p:nvSpPr>
        <p:spPr>
          <a:xfrm>
            <a:off x="4051300" y="5792788"/>
            <a:ext cx="1373188" cy="55403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Opinión favorable de OSINERGMIN  (solo para Hospitales)</a:t>
            </a:r>
          </a:p>
        </p:txBody>
      </p:sp>
      <p:sp>
        <p:nvSpPr>
          <p:cNvPr id="205" name="Almacenamiento de acceso secuencial 204">
            <a:extLst>
              <a:ext uri="{FF2B5EF4-FFF2-40B4-BE49-F238E27FC236}"/>
            </a:extLst>
          </p:cNvPr>
          <p:cNvSpPr/>
          <p:nvPr/>
        </p:nvSpPr>
        <p:spPr>
          <a:xfrm>
            <a:off x="3600450" y="5370513"/>
            <a:ext cx="471488" cy="344487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12</a:t>
            </a:r>
          </a:p>
        </p:txBody>
      </p:sp>
      <p:sp>
        <p:nvSpPr>
          <p:cNvPr id="206" name="Flecha derecha 205">
            <a:extLst>
              <a:ext uri="{FF2B5EF4-FFF2-40B4-BE49-F238E27FC236}"/>
            </a:extLst>
          </p:cNvPr>
          <p:cNvSpPr/>
          <p:nvPr/>
        </p:nvSpPr>
        <p:spPr>
          <a:xfrm rot="10800000">
            <a:off x="3286125" y="5916613"/>
            <a:ext cx="425450" cy="15398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" name="Rectángulo 206">
            <a:extLst>
              <a:ext uri="{FF2B5EF4-FFF2-40B4-BE49-F238E27FC236}"/>
            </a:extLst>
          </p:cNvPr>
          <p:cNvSpPr/>
          <p:nvPr/>
        </p:nvSpPr>
        <p:spPr>
          <a:xfrm>
            <a:off x="1860550" y="5607050"/>
            <a:ext cx="1327150" cy="3683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00" b="1" kern="0" dirty="0">
                <a:solidFill>
                  <a:prstClr val="white"/>
                </a:solidFill>
                <a:latin typeface="Century Gothic"/>
                <a:cs typeface="Century Gothic"/>
              </a:rPr>
              <a:t>SOSTENIBILIDAD PRESUPUESTAL</a:t>
            </a:r>
          </a:p>
        </p:txBody>
      </p:sp>
      <p:pic>
        <p:nvPicPr>
          <p:cNvPr id="18533" name="Picture 34" descr="EDUCACIÓN: El uso de estadísticas en el aula. Por Diego González Algara -  eloriente.ne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4673600"/>
            <a:ext cx="1357312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" name="Rectángulo 208">
            <a:extLst>
              <a:ext uri="{FF2B5EF4-FFF2-40B4-BE49-F238E27FC236}"/>
            </a:extLst>
          </p:cNvPr>
          <p:cNvSpPr/>
          <p:nvPr/>
        </p:nvSpPr>
        <p:spPr>
          <a:xfrm>
            <a:off x="1881188" y="5986463"/>
            <a:ext cx="1306512" cy="7080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000" kern="0" dirty="0">
                <a:solidFill>
                  <a:srgbClr val="002060"/>
                </a:solidFill>
                <a:latin typeface="Calibri"/>
              </a:rPr>
              <a:t>Documento de compromiso de operación y mantenimiento.</a:t>
            </a:r>
          </a:p>
        </p:txBody>
      </p:sp>
      <p:sp>
        <p:nvSpPr>
          <p:cNvPr id="210" name="Almacenamiento de acceso secuencial 209">
            <a:extLst>
              <a:ext uri="{FF2B5EF4-FFF2-40B4-BE49-F238E27FC236}"/>
            </a:extLst>
          </p:cNvPr>
          <p:cNvSpPr/>
          <p:nvPr/>
        </p:nvSpPr>
        <p:spPr>
          <a:xfrm>
            <a:off x="1376363" y="5583238"/>
            <a:ext cx="471487" cy="346075"/>
          </a:xfrm>
          <a:prstGeom prst="flowChartMagneticTap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100" b="1" kern="0" dirty="0">
                <a:solidFill>
                  <a:prstClr val="white"/>
                </a:solidFill>
                <a:latin typeface="Calibri"/>
              </a:rPr>
              <a:t>13</a:t>
            </a:r>
          </a:p>
        </p:txBody>
      </p:sp>
      <p:grpSp>
        <p:nvGrpSpPr>
          <p:cNvPr id="18538" name="Grupo 147"/>
          <p:cNvGrpSpPr>
            <a:grpSpLocks/>
          </p:cNvGrpSpPr>
          <p:nvPr/>
        </p:nvGrpSpPr>
        <p:grpSpPr bwMode="auto">
          <a:xfrm>
            <a:off x="4408488" y="5195888"/>
            <a:ext cx="469900" cy="306387"/>
            <a:chOff x="1932549" y="5804736"/>
            <a:chExt cx="265664" cy="265664"/>
          </a:xfrm>
        </p:grpSpPr>
        <p:sp>
          <p:nvSpPr>
            <p:cNvPr id="18541" name="object 9"/>
            <p:cNvSpPr>
              <a:spLocks/>
            </p:cNvSpPr>
            <p:nvPr/>
          </p:nvSpPr>
          <p:spPr bwMode="auto">
            <a:xfrm>
              <a:off x="1932549" y="5804736"/>
              <a:ext cx="265664" cy="265664"/>
            </a:xfrm>
            <a:custGeom>
              <a:avLst/>
              <a:gdLst>
                <a:gd name="T0" fmla="*/ 54689 w 414019"/>
                <a:gd name="T1" fmla="*/ 0 h 414019"/>
                <a:gd name="T2" fmla="*/ 42149 w 414019"/>
                <a:gd name="T3" fmla="*/ 1444 h 414019"/>
                <a:gd name="T4" fmla="*/ 30638 w 414019"/>
                <a:gd name="T5" fmla="*/ 5558 h 414019"/>
                <a:gd name="T6" fmla="*/ 20483 w 414019"/>
                <a:gd name="T7" fmla="*/ 12014 h 414019"/>
                <a:gd name="T8" fmla="*/ 12014 w 414019"/>
                <a:gd name="T9" fmla="*/ 20483 h 414019"/>
                <a:gd name="T10" fmla="*/ 5558 w 414019"/>
                <a:gd name="T11" fmla="*/ 30638 h 414019"/>
                <a:gd name="T12" fmla="*/ 1444 w 414019"/>
                <a:gd name="T13" fmla="*/ 42149 h 414019"/>
                <a:gd name="T14" fmla="*/ 0 w 414019"/>
                <a:gd name="T15" fmla="*/ 54689 h 414019"/>
                <a:gd name="T16" fmla="*/ 1444 w 414019"/>
                <a:gd name="T17" fmla="*/ 67229 h 414019"/>
                <a:gd name="T18" fmla="*/ 5558 w 414019"/>
                <a:gd name="T19" fmla="*/ 78741 h 414019"/>
                <a:gd name="T20" fmla="*/ 12014 w 414019"/>
                <a:gd name="T21" fmla="*/ 88895 h 414019"/>
                <a:gd name="T22" fmla="*/ 20483 w 414019"/>
                <a:gd name="T23" fmla="*/ 97364 h 414019"/>
                <a:gd name="T24" fmla="*/ 30638 w 414019"/>
                <a:gd name="T25" fmla="*/ 103820 h 414019"/>
                <a:gd name="T26" fmla="*/ 42149 w 414019"/>
                <a:gd name="T27" fmla="*/ 107934 h 414019"/>
                <a:gd name="T28" fmla="*/ 54689 w 414019"/>
                <a:gd name="T29" fmla="*/ 109379 h 414019"/>
                <a:gd name="T30" fmla="*/ 67229 w 414019"/>
                <a:gd name="T31" fmla="*/ 107934 h 414019"/>
                <a:gd name="T32" fmla="*/ 78741 w 414019"/>
                <a:gd name="T33" fmla="*/ 103820 h 414019"/>
                <a:gd name="T34" fmla="*/ 88895 w 414019"/>
                <a:gd name="T35" fmla="*/ 97364 h 414019"/>
                <a:gd name="T36" fmla="*/ 97364 w 414019"/>
                <a:gd name="T37" fmla="*/ 88895 h 414019"/>
                <a:gd name="T38" fmla="*/ 103820 w 414019"/>
                <a:gd name="T39" fmla="*/ 78741 h 414019"/>
                <a:gd name="T40" fmla="*/ 107934 w 414019"/>
                <a:gd name="T41" fmla="*/ 67229 h 414019"/>
                <a:gd name="T42" fmla="*/ 109379 w 414019"/>
                <a:gd name="T43" fmla="*/ 54689 h 414019"/>
                <a:gd name="T44" fmla="*/ 107934 w 414019"/>
                <a:gd name="T45" fmla="*/ 42149 h 414019"/>
                <a:gd name="T46" fmla="*/ 103820 w 414019"/>
                <a:gd name="T47" fmla="*/ 30638 h 414019"/>
                <a:gd name="T48" fmla="*/ 97364 w 414019"/>
                <a:gd name="T49" fmla="*/ 20483 h 414019"/>
                <a:gd name="T50" fmla="*/ 88895 w 414019"/>
                <a:gd name="T51" fmla="*/ 12014 h 414019"/>
                <a:gd name="T52" fmla="*/ 78741 w 414019"/>
                <a:gd name="T53" fmla="*/ 5558 h 414019"/>
                <a:gd name="T54" fmla="*/ 67229 w 414019"/>
                <a:gd name="T55" fmla="*/ 1444 h 414019"/>
                <a:gd name="T56" fmla="*/ 54689 w 414019"/>
                <a:gd name="T57" fmla="*/ 0 h 4140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4019" h="414019">
                  <a:moveTo>
                    <a:pt x="206997" y="0"/>
                  </a:moveTo>
                  <a:lnTo>
                    <a:pt x="159533" y="5466"/>
                  </a:lnTo>
                  <a:lnTo>
                    <a:pt x="115963" y="21038"/>
                  </a:lnTo>
                  <a:lnTo>
                    <a:pt x="77529" y="45473"/>
                  </a:lnTo>
                  <a:lnTo>
                    <a:pt x="45473" y="77529"/>
                  </a:lnTo>
                  <a:lnTo>
                    <a:pt x="21038" y="115963"/>
                  </a:lnTo>
                  <a:lnTo>
                    <a:pt x="5466" y="159533"/>
                  </a:lnTo>
                  <a:lnTo>
                    <a:pt x="0" y="206997"/>
                  </a:lnTo>
                  <a:lnTo>
                    <a:pt x="5466" y="254461"/>
                  </a:lnTo>
                  <a:lnTo>
                    <a:pt x="21038" y="298031"/>
                  </a:lnTo>
                  <a:lnTo>
                    <a:pt x="45473" y="336465"/>
                  </a:lnTo>
                  <a:lnTo>
                    <a:pt x="77529" y="368520"/>
                  </a:lnTo>
                  <a:lnTo>
                    <a:pt x="115963" y="392955"/>
                  </a:lnTo>
                  <a:lnTo>
                    <a:pt x="159533" y="408527"/>
                  </a:lnTo>
                  <a:lnTo>
                    <a:pt x="206997" y="413994"/>
                  </a:lnTo>
                  <a:lnTo>
                    <a:pt x="254461" y="408527"/>
                  </a:lnTo>
                  <a:lnTo>
                    <a:pt x="298031" y="392955"/>
                  </a:lnTo>
                  <a:lnTo>
                    <a:pt x="336465" y="368520"/>
                  </a:lnTo>
                  <a:lnTo>
                    <a:pt x="368520" y="336465"/>
                  </a:lnTo>
                  <a:lnTo>
                    <a:pt x="392955" y="298031"/>
                  </a:lnTo>
                  <a:lnTo>
                    <a:pt x="408527" y="254461"/>
                  </a:lnTo>
                  <a:lnTo>
                    <a:pt x="413994" y="206997"/>
                  </a:lnTo>
                  <a:lnTo>
                    <a:pt x="408527" y="159533"/>
                  </a:lnTo>
                  <a:lnTo>
                    <a:pt x="392955" y="115963"/>
                  </a:lnTo>
                  <a:lnTo>
                    <a:pt x="368520" y="77529"/>
                  </a:lnTo>
                  <a:lnTo>
                    <a:pt x="336465" y="45473"/>
                  </a:lnTo>
                  <a:lnTo>
                    <a:pt x="298031" y="21038"/>
                  </a:lnTo>
                  <a:lnTo>
                    <a:pt x="254461" y="5466"/>
                  </a:lnTo>
                  <a:lnTo>
                    <a:pt x="206997" y="0"/>
                  </a:lnTo>
                  <a:close/>
                </a:path>
              </a:pathLst>
            </a:cu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  <p:sp>
          <p:nvSpPr>
            <p:cNvPr id="18542" name="object 10"/>
            <p:cNvSpPr>
              <a:spLocks/>
            </p:cNvSpPr>
            <p:nvPr/>
          </p:nvSpPr>
          <p:spPr bwMode="auto">
            <a:xfrm>
              <a:off x="1976380" y="5871282"/>
              <a:ext cx="178060" cy="132832"/>
            </a:xfrm>
            <a:custGeom>
              <a:avLst/>
              <a:gdLst>
                <a:gd name="T0" fmla="*/ 6094 w 277495"/>
                <a:gd name="T1" fmla="*/ 20243 h 207010"/>
                <a:gd name="T2" fmla="*/ 3847 w 277495"/>
                <a:gd name="T3" fmla="*/ 20700 h 207010"/>
                <a:gd name="T4" fmla="*/ 1829 w 277495"/>
                <a:gd name="T5" fmla="*/ 22072 h 207010"/>
                <a:gd name="T6" fmla="*/ 458 w 277495"/>
                <a:gd name="T7" fmla="*/ 24092 h 207010"/>
                <a:gd name="T8" fmla="*/ 0 w 277495"/>
                <a:gd name="T9" fmla="*/ 26340 h 207010"/>
                <a:gd name="T10" fmla="*/ 458 w 277495"/>
                <a:gd name="T11" fmla="*/ 28587 h 207010"/>
                <a:gd name="T12" fmla="*/ 1829 w 277495"/>
                <a:gd name="T13" fmla="*/ 30604 h 207010"/>
                <a:gd name="T14" fmla="*/ 25196 w 277495"/>
                <a:gd name="T15" fmla="*/ 53975 h 207010"/>
                <a:gd name="T16" fmla="*/ 26618 w 277495"/>
                <a:gd name="T17" fmla="*/ 54582 h 207010"/>
                <a:gd name="T18" fmla="*/ 30071 w 277495"/>
                <a:gd name="T19" fmla="*/ 54582 h 207010"/>
                <a:gd name="T20" fmla="*/ 31698 w 277495"/>
                <a:gd name="T21" fmla="*/ 53771 h 207010"/>
                <a:gd name="T22" fmla="*/ 32712 w 277495"/>
                <a:gd name="T23" fmla="*/ 52552 h 207010"/>
                <a:gd name="T24" fmla="*/ 44287 w 277495"/>
                <a:gd name="T25" fmla="*/ 39953 h 207010"/>
                <a:gd name="T26" fmla="*/ 28042 w 277495"/>
                <a:gd name="T27" fmla="*/ 39953 h 207010"/>
                <a:gd name="T28" fmla="*/ 10362 w 277495"/>
                <a:gd name="T29" fmla="*/ 22072 h 207010"/>
                <a:gd name="T30" fmla="*/ 8342 w 277495"/>
                <a:gd name="T31" fmla="*/ 20700 h 207010"/>
                <a:gd name="T32" fmla="*/ 6094 w 277495"/>
                <a:gd name="T33" fmla="*/ 20243 h 207010"/>
                <a:gd name="T34" fmla="*/ 66977 w 277495"/>
                <a:gd name="T35" fmla="*/ 0 h 207010"/>
                <a:gd name="T36" fmla="*/ 64719 w 277495"/>
                <a:gd name="T37" fmla="*/ 550 h 207010"/>
                <a:gd name="T38" fmla="*/ 62785 w 277495"/>
                <a:gd name="T39" fmla="*/ 1957 h 207010"/>
                <a:gd name="T40" fmla="*/ 28042 w 277495"/>
                <a:gd name="T41" fmla="*/ 39953 h 207010"/>
                <a:gd name="T42" fmla="*/ 44287 w 277495"/>
                <a:gd name="T43" fmla="*/ 39953 h 207010"/>
                <a:gd name="T44" fmla="*/ 71728 w 277495"/>
                <a:gd name="T45" fmla="*/ 10083 h 207010"/>
                <a:gd name="T46" fmla="*/ 72949 w 277495"/>
                <a:gd name="T47" fmla="*/ 8036 h 207010"/>
                <a:gd name="T48" fmla="*/ 73277 w 277495"/>
                <a:gd name="T49" fmla="*/ 5740 h 207010"/>
                <a:gd name="T50" fmla="*/ 72727 w 277495"/>
                <a:gd name="T51" fmla="*/ 3484 h 207010"/>
                <a:gd name="T52" fmla="*/ 71322 w 277495"/>
                <a:gd name="T53" fmla="*/ 1551 h 207010"/>
                <a:gd name="T54" fmla="*/ 69273 w 277495"/>
                <a:gd name="T55" fmla="*/ 327 h 207010"/>
                <a:gd name="T56" fmla="*/ 66977 w 277495"/>
                <a:gd name="T57" fmla="*/ 0 h 2070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77495" h="207010">
                  <a:moveTo>
                    <a:pt x="23067" y="76619"/>
                  </a:moveTo>
                  <a:lnTo>
                    <a:pt x="14562" y="78350"/>
                  </a:lnTo>
                  <a:lnTo>
                    <a:pt x="6924" y="83543"/>
                  </a:lnTo>
                  <a:lnTo>
                    <a:pt x="1731" y="91188"/>
                  </a:lnTo>
                  <a:lnTo>
                    <a:pt x="0" y="99696"/>
                  </a:lnTo>
                  <a:lnTo>
                    <a:pt x="1731" y="108202"/>
                  </a:lnTo>
                  <a:lnTo>
                    <a:pt x="6924" y="115839"/>
                  </a:lnTo>
                  <a:lnTo>
                    <a:pt x="95367" y="204295"/>
                  </a:lnTo>
                  <a:lnTo>
                    <a:pt x="100752" y="206594"/>
                  </a:lnTo>
                  <a:lnTo>
                    <a:pt x="113820" y="206594"/>
                  </a:lnTo>
                  <a:lnTo>
                    <a:pt x="119980" y="203520"/>
                  </a:lnTo>
                  <a:lnTo>
                    <a:pt x="123815" y="198910"/>
                  </a:lnTo>
                  <a:lnTo>
                    <a:pt x="167626" y="151222"/>
                  </a:lnTo>
                  <a:lnTo>
                    <a:pt x="106137" y="151222"/>
                  </a:lnTo>
                  <a:lnTo>
                    <a:pt x="39220" y="83543"/>
                  </a:lnTo>
                  <a:lnTo>
                    <a:pt x="31575" y="78350"/>
                  </a:lnTo>
                  <a:lnTo>
                    <a:pt x="23067" y="76619"/>
                  </a:lnTo>
                  <a:close/>
                </a:path>
                <a:path w="277495" h="207010">
                  <a:moveTo>
                    <a:pt x="253509" y="0"/>
                  </a:moveTo>
                  <a:lnTo>
                    <a:pt x="244963" y="2080"/>
                  </a:lnTo>
                  <a:lnTo>
                    <a:pt x="237645" y="7407"/>
                  </a:lnTo>
                  <a:lnTo>
                    <a:pt x="106137" y="151222"/>
                  </a:lnTo>
                  <a:lnTo>
                    <a:pt x="167626" y="151222"/>
                  </a:lnTo>
                  <a:lnTo>
                    <a:pt x="271491" y="38166"/>
                  </a:lnTo>
                  <a:lnTo>
                    <a:pt x="276115" y="30414"/>
                  </a:lnTo>
                  <a:lnTo>
                    <a:pt x="277352" y="21728"/>
                  </a:lnTo>
                  <a:lnTo>
                    <a:pt x="275273" y="13186"/>
                  </a:lnTo>
                  <a:lnTo>
                    <a:pt x="269954" y="5870"/>
                  </a:lnTo>
                  <a:lnTo>
                    <a:pt x="262200" y="1238"/>
                  </a:lnTo>
                  <a:lnTo>
                    <a:pt x="253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PE"/>
            </a:p>
          </p:txBody>
        </p:sp>
      </p:grpSp>
      <p:pic>
        <p:nvPicPr>
          <p:cNvPr id="18539" name="Imagen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5148263"/>
            <a:ext cx="4762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" name="Título 6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-25400" y="606425"/>
            <a:ext cx="9804400" cy="322263"/>
          </a:xfrm>
          <a:prstGeom prst="rect">
            <a:avLst/>
          </a:prstGeom>
        </p:spPr>
        <p:txBody>
          <a:bodyPr/>
          <a:lstStyle>
            <a:lvl1pPr algn="ctr" defTabSz="914217" rtl="0" eaLnBrk="1" latinLnBrk="0" hangingPunct="1">
              <a:spcBef>
                <a:spcPct val="0"/>
              </a:spcBef>
              <a:buNone/>
              <a:defRPr lang="es-PE" sz="24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sz="2000" dirty="0" smtClean="0">
                <a:solidFill>
                  <a:schemeClr val="accent6">
                    <a:lumMod val="50000"/>
                  </a:schemeClr>
                </a:solidFill>
              </a:rPr>
              <a:t>CUMPLIMIENTO </a:t>
            </a:r>
            <a:r>
              <a:rPr sz="2000" dirty="0">
                <a:solidFill>
                  <a:schemeClr val="accent6">
                    <a:lumMod val="50000"/>
                  </a:schemeClr>
                </a:solidFill>
              </a:rPr>
              <a:t>DE NORMATIVIDAD-SUSTENTO ANTES DE EJECUCIÓN FÍSICA</a:t>
            </a:r>
          </a:p>
        </p:txBody>
      </p:sp>
      <p:sp>
        <p:nvSpPr>
          <p:cNvPr id="106" name="Rectángulo 105">
            <a:extLst>
              <a:ext uri="{FF2B5EF4-FFF2-40B4-BE49-F238E27FC236}"/>
            </a:extLst>
          </p:cNvPr>
          <p:cNvSpPr/>
          <p:nvPr/>
        </p:nvSpPr>
        <p:spPr>
          <a:xfrm>
            <a:off x="4204335" y="3299778"/>
            <a:ext cx="1439862" cy="8617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>
            <a:spAutoFit/>
          </a:bodyPr>
          <a:lstStyle/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000" kern="0" dirty="0" smtClean="0">
                <a:solidFill>
                  <a:srgbClr val="002060"/>
                </a:solidFill>
                <a:latin typeface="Calibri"/>
              </a:rPr>
              <a:t>Arquitetônico </a:t>
            </a:r>
            <a:r>
              <a:rPr lang="pt-BR" sz="1000" kern="0" dirty="0">
                <a:solidFill>
                  <a:srgbClr val="002060"/>
                </a:solidFill>
                <a:latin typeface="Calibri"/>
              </a:rPr>
              <a:t>(PA) Programa de </a:t>
            </a:r>
            <a:r>
              <a:rPr lang="pt-BR" sz="1000" kern="0" dirty="0" err="1" smtClean="0">
                <a:solidFill>
                  <a:srgbClr val="002060"/>
                </a:solidFill>
                <a:latin typeface="Calibri"/>
              </a:rPr>
              <a:t>Equipamiento</a:t>
            </a:r>
            <a:r>
              <a:rPr lang="pt-BR" sz="1000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pt-BR" sz="1000" kern="0" dirty="0">
                <a:solidFill>
                  <a:srgbClr val="002060"/>
                </a:solidFill>
                <a:latin typeface="Calibri"/>
              </a:rPr>
              <a:t>(PE)</a:t>
            </a: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000" kern="0" dirty="0">
                <a:solidFill>
                  <a:srgbClr val="002060"/>
                </a:solidFill>
                <a:latin typeface="Calibri"/>
              </a:rPr>
              <a:t>Programa de Recursos Humanos (PRH)</a:t>
            </a:r>
          </a:p>
        </p:txBody>
      </p:sp>
    </p:spTree>
    <p:extLst>
      <p:ext uri="{BB962C8B-B14F-4D97-AF65-F5344CB8AC3E}">
        <p14:creationId xmlns:p14="http://schemas.microsoft.com/office/powerpoint/2010/main" val="7907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63" y="631983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943100" y="150813"/>
            <a:ext cx="8797925" cy="58737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2.- PLANEAMIENTO Y PRIORIZACIÓN DE INVERSIONES EN SALUD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6" name="Título 6"/>
          <p:cNvSpPr txBox="1">
            <a:spLocks/>
          </p:cNvSpPr>
          <p:nvPr/>
        </p:nvSpPr>
        <p:spPr>
          <a:xfrm>
            <a:off x="166688" y="1224154"/>
            <a:ext cx="3783473" cy="392112"/>
          </a:xfrm>
          <a:prstGeom prst="rect">
            <a:avLst/>
          </a:prstGeom>
        </p:spPr>
        <p:txBody>
          <a:bodyPr anchor="ctr"/>
          <a:lstStyle>
            <a:lvl1pPr algn="l" defTabSz="914217" rtl="0" eaLnBrk="1" latinLnBrk="0" hangingPunct="1">
              <a:spcBef>
                <a:spcPct val="0"/>
              </a:spcBef>
              <a:buNone/>
              <a:defRPr lang="es-PE"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2000" dirty="0" smtClean="0">
                <a:solidFill>
                  <a:schemeClr val="accent6">
                    <a:lumMod val="50000"/>
                  </a:schemeClr>
                </a:solidFill>
              </a:rPr>
              <a:t>3.  PROGRAMAR INVERSIONES</a:t>
            </a:r>
            <a:endParaRPr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07" name="Tabla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147687"/>
              </p:ext>
            </p:extLst>
          </p:nvPr>
        </p:nvGraphicFramePr>
        <p:xfrm>
          <a:off x="406718" y="2495194"/>
          <a:ext cx="8294601" cy="3748334"/>
        </p:xfrm>
        <a:graphic>
          <a:graphicData uri="http://schemas.openxmlformats.org/drawingml/2006/table">
            <a:tbl>
              <a:tblPr/>
              <a:tblGrid>
                <a:gridCol w="679132">
                  <a:extLst>
                    <a:ext uri="{9D8B030D-6E8A-4147-A177-3AD203B41FA5}"/>
                  </a:extLst>
                </a:gridCol>
                <a:gridCol w="4720590">
                  <a:extLst>
                    <a:ext uri="{9D8B030D-6E8A-4147-A177-3AD203B41FA5}"/>
                  </a:extLst>
                </a:gridCol>
                <a:gridCol w="1085850">
                  <a:extLst>
                    <a:ext uri="{9D8B030D-6E8A-4147-A177-3AD203B41FA5}"/>
                  </a:extLst>
                </a:gridCol>
                <a:gridCol w="982980">
                  <a:extLst>
                    <a:ext uri="{9D8B030D-6E8A-4147-A177-3AD203B41FA5}"/>
                  </a:extLst>
                </a:gridCol>
                <a:gridCol w="826049">
                  <a:extLst>
                    <a:ext uri="{9D8B030D-6E8A-4147-A177-3AD203B41FA5}"/>
                  </a:extLst>
                </a:gridCol>
              </a:tblGrid>
              <a:tr h="344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CÓDIGO ÚNICO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NOMBRE DE INVERSIÓN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SECTOR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NORMATIVIDAD</a:t>
                      </a:r>
                      <a:endParaRPr lang="es-PE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ESTADO 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extLst>
                  <a:ext uri="{0D108BD9-81ED-4DB2-BD59-A6C34878D82A}"/>
                </a:extLst>
              </a:tr>
              <a:tr h="2310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2134566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2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 LA CAPACIDAD RESOLUTIVA DEL CENTRO DE SALUD DEL, DISTRITO DE BAÑOS DEL INCA- CHOTA –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 REGIONAL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EJECUCIÓN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2310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2153994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 LA CAPACIDAD RESOLUTIVA DEL CENTRO DE SALUD DEL, DISTRITO DE CONCHAN - CHOTA -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LOCALES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 APROBADO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/>
                </a:extLst>
              </a:tr>
              <a:tr h="4581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2510668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Y AMPLIACION DE LOS SERVICIOS DE ATENCIÓN DE SALUD BÁSICOS DEL ESTABLECIMIENTO DE SALUD I-2 NAMORA DEL DISTRITO DE NAMORA - PROVINCIA DE CAJAMARCA - DEPARTAMENTO DE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REGIONAL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VIABLE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344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2370860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CREACION DEL PUESTO DE SALUD CATEGORÍA I-1 CALLACAT ALTO DEL DISTRITO DE LA LIBERTAD DE PALLAN - PROVINCIA DE CELENDIN - DEPARTAMENTO DE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LOCALES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VIABLE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4581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2375357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 LOS SERVICIOS DE SALUD DE PRIMER NIVEL DE COMPLEJIDAD EN LOS CENTROS POBLADOS DE: LA CONGONA, COMUCHE, CULDEN, MONTESECO Y MACUACO, DISTRITO DE CATACHE - SANTA CRUZ -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REGIONAL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VIABLE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344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2274194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 LOS SERVICIOS DE SALUD DEL PUESTO DE SALUD EN LA LOCALIDAD BUENOS AIRES, DISTRITO DE LA COIPA - SAN IGNACIO -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LOCALES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VIABLE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2760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2306068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DEL SERVICIO DE SALUD EN EL PUESTO DE SALUD I-1 SAN JORGE, DISTRITO DE COSPAN - CAJAMARCA -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REGIONAL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VIABLE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4581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60903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Y AMPLIACION DEL SERVICIO DE SALUD DE ATENCIÓN BÁSICA DEL CENTRO POBLADO CUTAXI DEL DISTRITO DE CONCHAN - PROVINCIA DE CHOTA - DEPARTAMENTO DE CAJAMARCA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GOBIERNOS LOCALES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APTO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IDEA*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0562" name="Rectángulo 108"/>
          <p:cNvSpPr>
            <a:spLocks noChangeArrowheads="1"/>
          </p:cNvSpPr>
          <p:nvPr/>
        </p:nvSpPr>
        <p:spPr bwMode="auto">
          <a:xfrm>
            <a:off x="7273009" y="1107302"/>
            <a:ext cx="1860481" cy="1028487"/>
          </a:xfrm>
          <a:prstGeom prst="rect">
            <a:avLst/>
          </a:prstGeom>
          <a:ln>
            <a:prstDash val="lgDash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2413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indent="0" algn="ctr" eaLnBrk="1" hangingPunct="1">
              <a:lnSpc>
                <a:spcPct val="100000"/>
              </a:lnSpc>
              <a:spcBef>
                <a:spcPts val="100"/>
              </a:spcBef>
              <a:buNone/>
            </a:pPr>
            <a:r>
              <a:rPr lang="es-PE" altLang="es-PE" sz="1200" b="1" dirty="0" smtClean="0">
                <a:solidFill>
                  <a:srgbClr val="002060"/>
                </a:solidFill>
              </a:rPr>
              <a:t>Orden de prelación Invierte.pe</a:t>
            </a:r>
          </a:p>
          <a:p>
            <a:pPr marL="12700" indent="0" algn="ctr" eaLnBrk="1" hangingPunct="1">
              <a:lnSpc>
                <a:spcPct val="100000"/>
              </a:lnSpc>
              <a:spcBef>
                <a:spcPts val="100"/>
              </a:spcBef>
              <a:buNone/>
            </a:pPr>
            <a:r>
              <a:rPr lang="es-PE" altLang="es-PE" sz="1200" dirty="0" smtClean="0">
                <a:solidFill>
                  <a:srgbClr val="002060"/>
                </a:solidFill>
              </a:rPr>
              <a:t>Se </a:t>
            </a:r>
            <a:r>
              <a:rPr lang="es-PE" altLang="es-PE" sz="1200" dirty="0">
                <a:solidFill>
                  <a:srgbClr val="002060"/>
                </a:solidFill>
              </a:rPr>
              <a:t>agrupan </a:t>
            </a:r>
            <a:r>
              <a:rPr lang="es-PE" altLang="es-PE" sz="1200" dirty="0" smtClean="0">
                <a:solidFill>
                  <a:srgbClr val="002060"/>
                </a:solidFill>
              </a:rPr>
              <a:t>y ordenan las </a:t>
            </a:r>
            <a:r>
              <a:rPr lang="es-PE" altLang="es-PE" sz="1200" dirty="0">
                <a:solidFill>
                  <a:srgbClr val="002060"/>
                </a:solidFill>
              </a:rPr>
              <a:t>inversiones según </a:t>
            </a:r>
            <a:r>
              <a:rPr lang="es-PE" altLang="es-PE" sz="1200" dirty="0" smtClean="0">
                <a:solidFill>
                  <a:srgbClr val="002060"/>
                </a:solidFill>
              </a:rPr>
              <a:t>su estado</a:t>
            </a: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454360"/>
              </p:ext>
            </p:extLst>
          </p:nvPr>
        </p:nvGraphicFramePr>
        <p:xfrm>
          <a:off x="10065139" y="2441127"/>
          <a:ext cx="1164448" cy="3819557"/>
        </p:xfrm>
        <a:graphic>
          <a:graphicData uri="http://schemas.openxmlformats.org/drawingml/2006/table">
            <a:tbl>
              <a:tblPr/>
              <a:tblGrid>
                <a:gridCol w="1164448">
                  <a:extLst>
                    <a:ext uri="{9D8B030D-6E8A-4147-A177-3AD203B41FA5}"/>
                  </a:extLst>
                </a:gridCol>
              </a:tblGrid>
              <a:tr h="587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s-P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UNTAJE CRITERIOS PRIORIZACIÓN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extLst>
                  <a:ext uri="{0D108BD9-81ED-4DB2-BD59-A6C34878D82A}"/>
                </a:extLst>
              </a:tr>
              <a:tr h="266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266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/>
                </a:extLst>
              </a:tr>
              <a:tr h="528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397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528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397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318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extLst>
                  <a:ext uri="{0D108BD9-81ED-4DB2-BD59-A6C34878D82A}"/>
                </a:extLst>
              </a:tr>
              <a:tr h="528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5941" marR="5941" marT="5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7" name="Rectángulo 108"/>
          <p:cNvSpPr>
            <a:spLocks noChangeArrowheads="1"/>
          </p:cNvSpPr>
          <p:nvPr/>
        </p:nvSpPr>
        <p:spPr bwMode="auto">
          <a:xfrm>
            <a:off x="9425147" y="1134240"/>
            <a:ext cx="2444432" cy="843821"/>
          </a:xfrm>
          <a:prstGeom prst="rect">
            <a:avLst/>
          </a:prstGeom>
          <a:ln>
            <a:prstDash val="lgDash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ctr" eaLnBrk="1" hangingPunct="1"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s-PE" altLang="es-PE" sz="1200" b="1" dirty="0">
                <a:solidFill>
                  <a:srgbClr val="002060"/>
                </a:solidFill>
              </a:rPr>
              <a:t>De cada </a:t>
            </a:r>
            <a:r>
              <a:rPr lang="es-PE" altLang="es-PE" sz="1200" b="1" dirty="0" smtClean="0">
                <a:solidFill>
                  <a:srgbClr val="002060"/>
                </a:solidFill>
              </a:rPr>
              <a:t>grupo </a:t>
            </a:r>
            <a:r>
              <a:rPr lang="es-PE" altLang="es-PE" sz="1200" b="1" dirty="0">
                <a:solidFill>
                  <a:srgbClr val="002060"/>
                </a:solidFill>
              </a:rPr>
              <a:t>se ordena internamente </a:t>
            </a:r>
            <a:r>
              <a:rPr lang="es-PE" altLang="es-PE" sz="1200" b="1" dirty="0" smtClean="0">
                <a:solidFill>
                  <a:srgbClr val="002060"/>
                </a:solidFill>
              </a:rPr>
              <a:t>según </a:t>
            </a:r>
            <a:r>
              <a:rPr lang="es-PE" altLang="es-PE" sz="1200" b="1" dirty="0">
                <a:solidFill>
                  <a:srgbClr val="002060"/>
                </a:solidFill>
              </a:rPr>
              <a:t>el puntaje de los Criterios de Priorización </a:t>
            </a:r>
          </a:p>
          <a:p>
            <a:pPr marL="12700" algn="ctr" eaLnBrk="1" hangingPunct="1"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s-PE" altLang="es-PE" sz="1200" b="1" dirty="0">
                <a:solidFill>
                  <a:srgbClr val="002060"/>
                </a:solidFill>
              </a:rPr>
              <a:t>(RM 975-2022-MINSA).</a:t>
            </a:r>
          </a:p>
        </p:txBody>
      </p:sp>
      <p:sp>
        <p:nvSpPr>
          <p:cNvPr id="2" name="Flecha abajo 1"/>
          <p:cNvSpPr/>
          <p:nvPr/>
        </p:nvSpPr>
        <p:spPr>
          <a:xfrm>
            <a:off x="8021914" y="2177211"/>
            <a:ext cx="362672" cy="203015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/>
          <p:cNvSpPr/>
          <p:nvPr/>
        </p:nvSpPr>
        <p:spPr>
          <a:xfrm>
            <a:off x="86477" y="6486891"/>
            <a:ext cx="101400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200" dirty="0" smtClean="0">
                <a:solidFill>
                  <a:schemeClr val="accent1">
                    <a:lumMod val="75000"/>
                  </a:schemeClr>
                </a:solidFill>
              </a:rPr>
              <a:t>*Solo se priorizan IDEAS de Inversión enmarcadas en RIS estructuradas o conformadas</a:t>
            </a:r>
            <a:endParaRPr lang="es-P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Flecha abajo 19"/>
          <p:cNvSpPr/>
          <p:nvPr/>
        </p:nvSpPr>
        <p:spPr>
          <a:xfrm rot="16200000">
            <a:off x="8774042" y="4110602"/>
            <a:ext cx="542436" cy="517519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redondeado 20"/>
          <p:cNvSpPr/>
          <p:nvPr/>
        </p:nvSpPr>
        <p:spPr>
          <a:xfrm>
            <a:off x="143828" y="3462577"/>
            <a:ext cx="11583352" cy="2340464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Flecha abajo 21"/>
          <p:cNvSpPr/>
          <p:nvPr/>
        </p:nvSpPr>
        <p:spPr>
          <a:xfrm>
            <a:off x="10478322" y="2204268"/>
            <a:ext cx="362672" cy="203015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Flecha curvada hacia la izquierda 2"/>
          <p:cNvSpPr/>
          <p:nvPr/>
        </p:nvSpPr>
        <p:spPr>
          <a:xfrm>
            <a:off x="11566876" y="1805799"/>
            <a:ext cx="594360" cy="2343150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7692390" y="2300116"/>
            <a:ext cx="1271819" cy="4186775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9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5" y="630078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109788" y="206437"/>
            <a:ext cx="8307387" cy="52754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.- </a:t>
            </a: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GESTIÓN DE FINANCIAMIENTO DE INVERSIONES EN 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SALUD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Oval 5">
            <a:extLst>
              <a:ext uri="{FF2B5EF4-FFF2-40B4-BE49-F238E27FC236}"/>
            </a:extLst>
          </p:cNvPr>
          <p:cNvSpPr/>
          <p:nvPr/>
        </p:nvSpPr>
        <p:spPr>
          <a:xfrm>
            <a:off x="8312150" y="3416300"/>
            <a:ext cx="441325" cy="439738"/>
          </a:xfrm>
          <a:prstGeom prst="ellipse">
            <a:avLst/>
          </a:prstGeom>
          <a:solidFill>
            <a:srgbClr val="0FA18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6">
            <a:extLst>
              <a:ext uri="{FF2B5EF4-FFF2-40B4-BE49-F238E27FC236}"/>
            </a:extLst>
          </p:cNvPr>
          <p:cNvSpPr txBox="1"/>
          <p:nvPr/>
        </p:nvSpPr>
        <p:spPr>
          <a:xfrm>
            <a:off x="8310563" y="3475038"/>
            <a:ext cx="463550" cy="338137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cap="all" noProof="1">
                <a:solidFill>
                  <a:prstClr val="white"/>
                </a:solidFill>
                <a:latin typeface="Calibri"/>
              </a:rPr>
              <a:t>01</a:t>
            </a:r>
          </a:p>
        </p:txBody>
      </p:sp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7189788" y="2308465"/>
            <a:ext cx="25735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400" b="1" noProof="1" smtClean="0">
                <a:solidFill>
                  <a:srgbClr val="0FA184"/>
                </a:solidFill>
              </a:rPr>
              <a:t>VINCULACIÓN PROGRAMACIÓN </a:t>
            </a:r>
            <a:r>
              <a:rPr lang="es-PE" altLang="es-PE" sz="1400" b="1" noProof="1">
                <a:solidFill>
                  <a:srgbClr val="0FA184"/>
                </a:solidFill>
              </a:rPr>
              <a:t>MULTIANUAL DE INVERSIONES Y FORMULACIÓN Y APROBACIÓN PRESUPUESTARIA</a:t>
            </a:r>
          </a:p>
        </p:txBody>
      </p:sp>
      <p:sp>
        <p:nvSpPr>
          <p:cNvPr id="19" name="Oval 8">
            <a:extLst>
              <a:ext uri="{FF2B5EF4-FFF2-40B4-BE49-F238E27FC236}"/>
            </a:extLst>
          </p:cNvPr>
          <p:cNvSpPr/>
          <p:nvPr/>
        </p:nvSpPr>
        <p:spPr>
          <a:xfrm>
            <a:off x="11051858" y="4532630"/>
            <a:ext cx="439737" cy="439738"/>
          </a:xfrm>
          <a:prstGeom prst="ellipse">
            <a:avLst/>
          </a:prstGeom>
          <a:solidFill>
            <a:srgbClr val="F39B1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11048683" y="4589780"/>
            <a:ext cx="465137" cy="339725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cap="all" noProof="1" smtClean="0">
                <a:solidFill>
                  <a:prstClr val="white"/>
                </a:solidFill>
                <a:latin typeface="Calibri"/>
              </a:rPr>
              <a:t>04</a:t>
            </a:r>
            <a:endParaRPr lang="en-US" sz="1600" b="1" cap="all" noProof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540" name="Rectangle 10"/>
          <p:cNvSpPr>
            <a:spLocks noChangeArrowheads="1"/>
          </p:cNvSpPr>
          <p:nvPr/>
        </p:nvSpPr>
        <p:spPr bwMode="auto">
          <a:xfrm>
            <a:off x="10750233" y="4997768"/>
            <a:ext cx="135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600" b="1" noProof="1">
                <a:solidFill>
                  <a:srgbClr val="F39B13"/>
                </a:solidFill>
              </a:rPr>
              <a:t>DEMANDA ADICIONAL</a:t>
            </a:r>
          </a:p>
        </p:txBody>
      </p:sp>
      <p:sp>
        <p:nvSpPr>
          <p:cNvPr id="22" name="Oval 11">
            <a:extLst>
              <a:ext uri="{FF2B5EF4-FFF2-40B4-BE49-F238E27FC236}"/>
            </a:extLst>
          </p:cNvPr>
          <p:cNvSpPr/>
          <p:nvPr/>
        </p:nvSpPr>
        <p:spPr>
          <a:xfrm>
            <a:off x="10021570" y="3483293"/>
            <a:ext cx="439738" cy="4413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2">
            <a:extLst>
              <a:ext uri="{FF2B5EF4-FFF2-40B4-BE49-F238E27FC236}"/>
            </a:extLst>
          </p:cNvPr>
          <p:cNvSpPr txBox="1"/>
          <p:nvPr/>
        </p:nvSpPr>
        <p:spPr>
          <a:xfrm>
            <a:off x="10018395" y="3542030"/>
            <a:ext cx="465138" cy="338138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cap="all" noProof="1">
                <a:solidFill>
                  <a:prstClr val="white"/>
                </a:solidFill>
                <a:latin typeface="Calibri"/>
              </a:rPr>
              <a:t>02</a:t>
            </a:r>
          </a:p>
        </p:txBody>
      </p:sp>
      <p:sp>
        <p:nvSpPr>
          <p:cNvPr id="22543" name="Rectangle 13"/>
          <p:cNvSpPr>
            <a:spLocks noChangeArrowheads="1"/>
          </p:cNvSpPr>
          <p:nvPr/>
        </p:nvSpPr>
        <p:spPr bwMode="auto">
          <a:xfrm>
            <a:off x="10022059" y="2835913"/>
            <a:ext cx="1803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600" b="1" noProof="1">
                <a:solidFill>
                  <a:schemeClr val="accent1">
                    <a:lumMod val="75000"/>
                  </a:schemeClr>
                </a:solidFill>
              </a:rPr>
              <a:t>MODIFICACIONES PRESUPUESTARIAS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250191" y="2322038"/>
            <a:ext cx="2077257" cy="660400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z="1600" b="1" kern="0" dirty="0">
                <a:solidFill>
                  <a:srgbClr val="002060"/>
                </a:solidFill>
                <a:latin typeface="Calibri"/>
              </a:rPr>
              <a:t>Inversiones en marco de la RIS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243523" y="3082924"/>
            <a:ext cx="2082655" cy="1191816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z="1600" b="1" kern="0" dirty="0">
                <a:solidFill>
                  <a:srgbClr val="002060"/>
                </a:solidFill>
                <a:latin typeface="Calibri"/>
              </a:rPr>
              <a:t>Cumplir normatividad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z="1600" b="1" kern="0" dirty="0">
                <a:solidFill>
                  <a:srgbClr val="002060"/>
                </a:solidFill>
                <a:latin typeface="Calibri"/>
              </a:rPr>
              <a:t>(Pautas aprobadas por el Sector*)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283979" y="4392810"/>
            <a:ext cx="2045189" cy="37457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kern="0" noProof="1">
                <a:solidFill>
                  <a:srgbClr val="002060"/>
                </a:solidFill>
                <a:latin typeface="Calibri"/>
              </a:rPr>
              <a:t>Cerrar brechas</a:t>
            </a:r>
            <a:endParaRPr lang="es-PE" sz="16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277152" y="4862592"/>
            <a:ext cx="2045189" cy="91940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z="1600" b="1" kern="0" dirty="0">
                <a:solidFill>
                  <a:srgbClr val="002060"/>
                </a:solidFill>
                <a:latin typeface="Calibri"/>
              </a:rPr>
              <a:t>Velar por la continuidad de la ejecución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283979" y="5886311"/>
            <a:ext cx="2045189" cy="37457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kern="0" noProof="1">
                <a:solidFill>
                  <a:srgbClr val="002060"/>
                </a:solidFill>
                <a:latin typeface="Calibri"/>
              </a:rPr>
              <a:t>Capacidad operativa</a:t>
            </a:r>
            <a:endParaRPr lang="es-PE" sz="1600" b="1" kern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22549" name="Group 4"/>
          <p:cNvGrpSpPr>
            <a:grpSpLocks/>
          </p:cNvGrpSpPr>
          <p:nvPr/>
        </p:nvGrpSpPr>
        <p:grpSpPr bwMode="auto">
          <a:xfrm>
            <a:off x="3948113" y="2174875"/>
            <a:ext cx="2341562" cy="3652838"/>
            <a:chOff x="6143254" y="1721328"/>
            <a:chExt cx="3969805" cy="5103188"/>
          </a:xfrm>
        </p:grpSpPr>
        <p:sp>
          <p:nvSpPr>
            <p:cNvPr id="33" name="Freeform: Shape 3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824176" y="2036257"/>
              <a:ext cx="1232658" cy="4788259"/>
            </a:xfrm>
            <a:custGeom>
              <a:avLst/>
              <a:gdLst>
                <a:gd name="connsiteX0" fmla="*/ 136652 w 1239941"/>
                <a:gd name="connsiteY0" fmla="*/ 111 h 4787883"/>
                <a:gd name="connsiteX1" fmla="*/ 195463 w 1239941"/>
                <a:gd name="connsiteY1" fmla="*/ 20756 h 4787883"/>
                <a:gd name="connsiteX2" fmla="*/ 1201250 w 1239941"/>
                <a:gd name="connsiteY2" fmla="*/ 754194 h 4787883"/>
                <a:gd name="connsiteX3" fmla="*/ 1239941 w 1239941"/>
                <a:gd name="connsiteY3" fmla="*/ 830113 h 4787883"/>
                <a:gd name="connsiteX4" fmla="*/ 1239941 w 1239941"/>
                <a:gd name="connsiteY4" fmla="*/ 4787883 h 4787883"/>
                <a:gd name="connsiteX5" fmla="*/ 1138966 w 1239941"/>
                <a:gd name="connsiteY5" fmla="*/ 4787883 h 4787883"/>
                <a:gd name="connsiteX6" fmla="*/ 1136977 w 1239941"/>
                <a:gd name="connsiteY6" fmla="*/ 4599849 h 4787883"/>
                <a:gd name="connsiteX7" fmla="*/ 1136977 w 1239941"/>
                <a:gd name="connsiteY7" fmla="*/ 1456215 h 4787883"/>
                <a:gd name="connsiteX8" fmla="*/ 1124021 w 1239941"/>
                <a:gd name="connsiteY8" fmla="*/ 1401422 h 4787883"/>
                <a:gd name="connsiteX9" fmla="*/ 1102880 w 1239941"/>
                <a:gd name="connsiteY9" fmla="*/ 1376367 h 4787883"/>
                <a:gd name="connsiteX10" fmla="*/ 1097348 w 1239941"/>
                <a:gd name="connsiteY10" fmla="*/ 853421 h 4787883"/>
                <a:gd name="connsiteX11" fmla="*/ 0 w 1239941"/>
                <a:gd name="connsiteY11" fmla="*/ 59381 h 4787883"/>
                <a:gd name="connsiteX12" fmla="*/ 76119 w 1239941"/>
                <a:gd name="connsiteY12" fmla="*/ 15428 h 4787883"/>
                <a:gd name="connsiteX13" fmla="*/ 136652 w 1239941"/>
                <a:gd name="connsiteY13" fmla="*/ 111 h 4787883"/>
                <a:gd name="connsiteX0" fmla="*/ 131890 w 1235179"/>
                <a:gd name="connsiteY0" fmla="*/ 111 h 4787883"/>
                <a:gd name="connsiteX1" fmla="*/ 190701 w 1235179"/>
                <a:gd name="connsiteY1" fmla="*/ 20756 h 4787883"/>
                <a:gd name="connsiteX2" fmla="*/ 1196488 w 1235179"/>
                <a:gd name="connsiteY2" fmla="*/ 754194 h 4787883"/>
                <a:gd name="connsiteX3" fmla="*/ 1235179 w 1235179"/>
                <a:gd name="connsiteY3" fmla="*/ 830113 h 4787883"/>
                <a:gd name="connsiteX4" fmla="*/ 1235179 w 1235179"/>
                <a:gd name="connsiteY4" fmla="*/ 4787883 h 4787883"/>
                <a:gd name="connsiteX5" fmla="*/ 1134204 w 1235179"/>
                <a:gd name="connsiteY5" fmla="*/ 4787883 h 4787883"/>
                <a:gd name="connsiteX6" fmla="*/ 1132215 w 1235179"/>
                <a:gd name="connsiteY6" fmla="*/ 4599849 h 4787883"/>
                <a:gd name="connsiteX7" fmla="*/ 1132215 w 1235179"/>
                <a:gd name="connsiteY7" fmla="*/ 1456215 h 4787883"/>
                <a:gd name="connsiteX8" fmla="*/ 1119259 w 1235179"/>
                <a:gd name="connsiteY8" fmla="*/ 1401422 h 4787883"/>
                <a:gd name="connsiteX9" fmla="*/ 1098118 w 1235179"/>
                <a:gd name="connsiteY9" fmla="*/ 1376367 h 4787883"/>
                <a:gd name="connsiteX10" fmla="*/ 1092586 w 1235179"/>
                <a:gd name="connsiteY10" fmla="*/ 853421 h 4787883"/>
                <a:gd name="connsiteX11" fmla="*/ 0 w 1235179"/>
                <a:gd name="connsiteY11" fmla="*/ 73669 h 4787883"/>
                <a:gd name="connsiteX12" fmla="*/ 71357 w 1235179"/>
                <a:gd name="connsiteY12" fmla="*/ 15428 h 4787883"/>
                <a:gd name="connsiteX13" fmla="*/ 131890 w 1235179"/>
                <a:gd name="connsiteY13" fmla="*/ 111 h 4787883"/>
                <a:gd name="connsiteX0" fmla="*/ 129509 w 1232798"/>
                <a:gd name="connsiteY0" fmla="*/ 111 h 4787883"/>
                <a:gd name="connsiteX1" fmla="*/ 188320 w 1232798"/>
                <a:gd name="connsiteY1" fmla="*/ 20756 h 4787883"/>
                <a:gd name="connsiteX2" fmla="*/ 1194107 w 1232798"/>
                <a:gd name="connsiteY2" fmla="*/ 754194 h 4787883"/>
                <a:gd name="connsiteX3" fmla="*/ 1232798 w 1232798"/>
                <a:gd name="connsiteY3" fmla="*/ 830113 h 4787883"/>
                <a:gd name="connsiteX4" fmla="*/ 1232798 w 1232798"/>
                <a:gd name="connsiteY4" fmla="*/ 4787883 h 4787883"/>
                <a:gd name="connsiteX5" fmla="*/ 1131823 w 1232798"/>
                <a:gd name="connsiteY5" fmla="*/ 4787883 h 4787883"/>
                <a:gd name="connsiteX6" fmla="*/ 1129834 w 1232798"/>
                <a:gd name="connsiteY6" fmla="*/ 4599849 h 4787883"/>
                <a:gd name="connsiteX7" fmla="*/ 1129834 w 1232798"/>
                <a:gd name="connsiteY7" fmla="*/ 1456215 h 4787883"/>
                <a:gd name="connsiteX8" fmla="*/ 1116878 w 1232798"/>
                <a:gd name="connsiteY8" fmla="*/ 1401422 h 4787883"/>
                <a:gd name="connsiteX9" fmla="*/ 1095737 w 1232798"/>
                <a:gd name="connsiteY9" fmla="*/ 1376367 h 4787883"/>
                <a:gd name="connsiteX10" fmla="*/ 1090205 w 1232798"/>
                <a:gd name="connsiteY10" fmla="*/ 853421 h 4787883"/>
                <a:gd name="connsiteX11" fmla="*/ 0 w 1232798"/>
                <a:gd name="connsiteY11" fmla="*/ 57000 h 4787883"/>
                <a:gd name="connsiteX12" fmla="*/ 68976 w 1232798"/>
                <a:gd name="connsiteY12" fmla="*/ 15428 h 4787883"/>
                <a:gd name="connsiteX13" fmla="*/ 129509 w 1232798"/>
                <a:gd name="connsiteY13" fmla="*/ 111 h 4787883"/>
                <a:gd name="connsiteX0" fmla="*/ 127128 w 1230417"/>
                <a:gd name="connsiteY0" fmla="*/ 111 h 4787883"/>
                <a:gd name="connsiteX1" fmla="*/ 185939 w 1230417"/>
                <a:gd name="connsiteY1" fmla="*/ 20756 h 4787883"/>
                <a:gd name="connsiteX2" fmla="*/ 1191726 w 1230417"/>
                <a:gd name="connsiteY2" fmla="*/ 754194 h 4787883"/>
                <a:gd name="connsiteX3" fmla="*/ 1230417 w 1230417"/>
                <a:gd name="connsiteY3" fmla="*/ 830113 h 4787883"/>
                <a:gd name="connsiteX4" fmla="*/ 1230417 w 1230417"/>
                <a:gd name="connsiteY4" fmla="*/ 4787883 h 4787883"/>
                <a:gd name="connsiteX5" fmla="*/ 1129442 w 1230417"/>
                <a:gd name="connsiteY5" fmla="*/ 4787883 h 4787883"/>
                <a:gd name="connsiteX6" fmla="*/ 1127453 w 1230417"/>
                <a:gd name="connsiteY6" fmla="*/ 4599849 h 4787883"/>
                <a:gd name="connsiteX7" fmla="*/ 1127453 w 1230417"/>
                <a:gd name="connsiteY7" fmla="*/ 1456215 h 4787883"/>
                <a:gd name="connsiteX8" fmla="*/ 1114497 w 1230417"/>
                <a:gd name="connsiteY8" fmla="*/ 1401422 h 4787883"/>
                <a:gd name="connsiteX9" fmla="*/ 1093356 w 1230417"/>
                <a:gd name="connsiteY9" fmla="*/ 1376367 h 4787883"/>
                <a:gd name="connsiteX10" fmla="*/ 1087824 w 1230417"/>
                <a:gd name="connsiteY10" fmla="*/ 853421 h 4787883"/>
                <a:gd name="connsiteX11" fmla="*/ 0 w 1230417"/>
                <a:gd name="connsiteY11" fmla="*/ 57000 h 4787883"/>
                <a:gd name="connsiteX12" fmla="*/ 66595 w 1230417"/>
                <a:gd name="connsiteY12" fmla="*/ 15428 h 4787883"/>
                <a:gd name="connsiteX13" fmla="*/ 127128 w 1230417"/>
                <a:gd name="connsiteY13" fmla="*/ 111 h 4787883"/>
                <a:gd name="connsiteX0" fmla="*/ 129509 w 1232798"/>
                <a:gd name="connsiteY0" fmla="*/ 111 h 4787883"/>
                <a:gd name="connsiteX1" fmla="*/ 188320 w 1232798"/>
                <a:gd name="connsiteY1" fmla="*/ 20756 h 4787883"/>
                <a:gd name="connsiteX2" fmla="*/ 1194107 w 1232798"/>
                <a:gd name="connsiteY2" fmla="*/ 754194 h 4787883"/>
                <a:gd name="connsiteX3" fmla="*/ 1232798 w 1232798"/>
                <a:gd name="connsiteY3" fmla="*/ 830113 h 4787883"/>
                <a:gd name="connsiteX4" fmla="*/ 1232798 w 1232798"/>
                <a:gd name="connsiteY4" fmla="*/ 4787883 h 4787883"/>
                <a:gd name="connsiteX5" fmla="*/ 1131823 w 1232798"/>
                <a:gd name="connsiteY5" fmla="*/ 4787883 h 4787883"/>
                <a:gd name="connsiteX6" fmla="*/ 1129834 w 1232798"/>
                <a:gd name="connsiteY6" fmla="*/ 4599849 h 4787883"/>
                <a:gd name="connsiteX7" fmla="*/ 1129834 w 1232798"/>
                <a:gd name="connsiteY7" fmla="*/ 1456215 h 4787883"/>
                <a:gd name="connsiteX8" fmla="*/ 1116878 w 1232798"/>
                <a:gd name="connsiteY8" fmla="*/ 1401422 h 4787883"/>
                <a:gd name="connsiteX9" fmla="*/ 1095737 w 1232798"/>
                <a:gd name="connsiteY9" fmla="*/ 1376367 h 4787883"/>
                <a:gd name="connsiteX10" fmla="*/ 1090205 w 1232798"/>
                <a:gd name="connsiteY10" fmla="*/ 853421 h 4787883"/>
                <a:gd name="connsiteX11" fmla="*/ 0 w 1232798"/>
                <a:gd name="connsiteY11" fmla="*/ 64144 h 4787883"/>
                <a:gd name="connsiteX12" fmla="*/ 68976 w 1232798"/>
                <a:gd name="connsiteY12" fmla="*/ 15428 h 4787883"/>
                <a:gd name="connsiteX13" fmla="*/ 129509 w 1232798"/>
                <a:gd name="connsiteY13" fmla="*/ 111 h 478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2798" h="4787883">
                  <a:moveTo>
                    <a:pt x="129509" y="111"/>
                  </a:moveTo>
                  <a:cubicBezTo>
                    <a:pt x="150275" y="1055"/>
                    <a:pt x="170755" y="7992"/>
                    <a:pt x="188320" y="20756"/>
                  </a:cubicBezTo>
                  <a:lnTo>
                    <a:pt x="1194107" y="754194"/>
                  </a:lnTo>
                  <a:cubicBezTo>
                    <a:pt x="1218619" y="771953"/>
                    <a:pt x="1232798" y="800145"/>
                    <a:pt x="1232798" y="830113"/>
                  </a:cubicBezTo>
                  <a:lnTo>
                    <a:pt x="1232798" y="4787883"/>
                  </a:lnTo>
                  <a:lnTo>
                    <a:pt x="1131823" y="4787883"/>
                  </a:lnTo>
                  <a:lnTo>
                    <a:pt x="1129834" y="4599849"/>
                  </a:lnTo>
                  <a:lnTo>
                    <a:pt x="1129834" y="1456215"/>
                  </a:lnTo>
                  <a:cubicBezTo>
                    <a:pt x="1129834" y="1436922"/>
                    <a:pt x="1125292" y="1418180"/>
                    <a:pt x="1116878" y="1401422"/>
                  </a:cubicBezTo>
                  <a:lnTo>
                    <a:pt x="1095737" y="1376367"/>
                  </a:lnTo>
                  <a:lnTo>
                    <a:pt x="1090205" y="853421"/>
                  </a:lnTo>
                  <a:lnTo>
                    <a:pt x="0" y="64144"/>
                  </a:lnTo>
                  <a:cubicBezTo>
                    <a:pt x="25373" y="49493"/>
                    <a:pt x="43603" y="30079"/>
                    <a:pt x="68976" y="15428"/>
                  </a:cubicBezTo>
                  <a:cubicBezTo>
                    <a:pt x="87690" y="4218"/>
                    <a:pt x="108743" y="-832"/>
                    <a:pt x="129509" y="111"/>
                  </a:cubicBez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Shap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143254" y="1721328"/>
              <a:ext cx="3969805" cy="4298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5" y="21600"/>
                  </a:moveTo>
                  <a:lnTo>
                    <a:pt x="15006" y="21600"/>
                  </a:lnTo>
                  <a:cubicBezTo>
                    <a:pt x="14408" y="21600"/>
                    <a:pt x="13920" y="21149"/>
                    <a:pt x="13920" y="20597"/>
                  </a:cubicBezTo>
                  <a:lnTo>
                    <a:pt x="13920" y="1645"/>
                  </a:lnTo>
                  <a:cubicBezTo>
                    <a:pt x="13920" y="1375"/>
                    <a:pt x="13681" y="1154"/>
                    <a:pt x="13388" y="1154"/>
                  </a:cubicBezTo>
                  <a:lnTo>
                    <a:pt x="4046" y="1154"/>
                  </a:lnTo>
                  <a:cubicBezTo>
                    <a:pt x="3752" y="1154"/>
                    <a:pt x="3514" y="1375"/>
                    <a:pt x="3514" y="1645"/>
                  </a:cubicBezTo>
                  <a:lnTo>
                    <a:pt x="3514" y="20595"/>
                  </a:lnTo>
                  <a:cubicBezTo>
                    <a:pt x="3514" y="21148"/>
                    <a:pt x="3026" y="21598"/>
                    <a:pt x="2427" y="21598"/>
                  </a:cubicBezTo>
                  <a:lnTo>
                    <a:pt x="625" y="21598"/>
                  </a:lnTo>
                  <a:cubicBezTo>
                    <a:pt x="279" y="21598"/>
                    <a:pt x="0" y="21339"/>
                    <a:pt x="0" y="21021"/>
                  </a:cubicBezTo>
                  <a:cubicBezTo>
                    <a:pt x="0" y="20704"/>
                    <a:pt x="281" y="20444"/>
                    <a:pt x="625" y="20444"/>
                  </a:cubicBezTo>
                  <a:lnTo>
                    <a:pt x="2264" y="20444"/>
                  </a:lnTo>
                  <a:lnTo>
                    <a:pt x="2264" y="1645"/>
                  </a:lnTo>
                  <a:cubicBezTo>
                    <a:pt x="2264" y="738"/>
                    <a:pt x="3063" y="0"/>
                    <a:pt x="4046" y="0"/>
                  </a:cubicBezTo>
                  <a:lnTo>
                    <a:pt x="13388" y="0"/>
                  </a:lnTo>
                  <a:cubicBezTo>
                    <a:pt x="14371" y="0"/>
                    <a:pt x="15169" y="739"/>
                    <a:pt x="15169" y="1645"/>
                  </a:cubicBezTo>
                  <a:lnTo>
                    <a:pt x="15169" y="20444"/>
                  </a:lnTo>
                  <a:lnTo>
                    <a:pt x="20975" y="20444"/>
                  </a:lnTo>
                  <a:cubicBezTo>
                    <a:pt x="21321" y="20444"/>
                    <a:pt x="21600" y="20704"/>
                    <a:pt x="21600" y="21021"/>
                  </a:cubicBezTo>
                  <a:cubicBezTo>
                    <a:pt x="21600" y="21339"/>
                    <a:pt x="21321" y="21600"/>
                    <a:pt x="20975" y="21600"/>
                  </a:cubicBezTo>
                  <a:close/>
                </a:path>
              </a:pathLst>
            </a:custGeom>
            <a:solidFill>
              <a:srgbClr val="16A0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5" name="Shap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816102" y="2076178"/>
              <a:ext cx="1146534" cy="4748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extrusionOk="0">
                  <a:moveTo>
                    <a:pt x="0" y="17712"/>
                  </a:moveTo>
                  <a:lnTo>
                    <a:pt x="21600" y="21535"/>
                  </a:lnTo>
                  <a:lnTo>
                    <a:pt x="21600" y="3883"/>
                  </a:lnTo>
                  <a:cubicBezTo>
                    <a:pt x="21600" y="3708"/>
                    <a:pt x="21258" y="3543"/>
                    <a:pt x="20675" y="3440"/>
                  </a:cubicBezTo>
                  <a:lnTo>
                    <a:pt x="1478" y="43"/>
                  </a:lnTo>
                  <a:cubicBezTo>
                    <a:pt x="865" y="-65"/>
                    <a:pt x="0" y="42"/>
                    <a:pt x="0" y="226"/>
                  </a:cubicBezTo>
                  <a:lnTo>
                    <a:pt x="0" y="17712"/>
                  </a:lnTo>
                  <a:close/>
                </a:path>
              </a:pathLst>
            </a:custGeom>
            <a:solidFill>
              <a:srgbClr val="16A0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6" name="Shap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89189" y="2431028"/>
              <a:ext cx="72667" cy="299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48" y="21600"/>
                  </a:moveTo>
                  <a:lnTo>
                    <a:pt x="13652" y="21600"/>
                  </a:lnTo>
                  <a:cubicBezTo>
                    <a:pt x="18047" y="21600"/>
                    <a:pt x="21600" y="20715"/>
                    <a:pt x="21600" y="19619"/>
                  </a:cubicBezTo>
                  <a:lnTo>
                    <a:pt x="21600" y="1981"/>
                  </a:lnTo>
                  <a:cubicBezTo>
                    <a:pt x="21600" y="885"/>
                    <a:pt x="18047" y="0"/>
                    <a:pt x="13652" y="0"/>
                  </a:cubicBezTo>
                  <a:lnTo>
                    <a:pt x="7948" y="0"/>
                  </a:lnTo>
                  <a:cubicBezTo>
                    <a:pt x="3553" y="0"/>
                    <a:pt x="0" y="885"/>
                    <a:pt x="0" y="1981"/>
                  </a:cubicBezTo>
                  <a:lnTo>
                    <a:pt x="0" y="19619"/>
                  </a:lnTo>
                  <a:cubicBezTo>
                    <a:pt x="0" y="20715"/>
                    <a:pt x="3553" y="21600"/>
                    <a:pt x="7948" y="21600"/>
                  </a:cubicBez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7" name="Shap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89189" y="5141195"/>
              <a:ext cx="72667" cy="299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48" y="21600"/>
                  </a:moveTo>
                  <a:lnTo>
                    <a:pt x="13652" y="21600"/>
                  </a:lnTo>
                  <a:cubicBezTo>
                    <a:pt x="18047" y="21600"/>
                    <a:pt x="21600" y="20715"/>
                    <a:pt x="21600" y="19619"/>
                  </a:cubicBezTo>
                  <a:lnTo>
                    <a:pt x="21600" y="1981"/>
                  </a:lnTo>
                  <a:cubicBezTo>
                    <a:pt x="21600" y="885"/>
                    <a:pt x="18047" y="0"/>
                    <a:pt x="13652" y="0"/>
                  </a:cubicBezTo>
                  <a:lnTo>
                    <a:pt x="7948" y="0"/>
                  </a:lnTo>
                  <a:cubicBezTo>
                    <a:pt x="3553" y="0"/>
                    <a:pt x="0" y="885"/>
                    <a:pt x="0" y="1981"/>
                  </a:cubicBezTo>
                  <a:lnTo>
                    <a:pt x="0" y="19619"/>
                  </a:lnTo>
                  <a:cubicBezTo>
                    <a:pt x="0" y="20715"/>
                    <a:pt x="3553" y="21600"/>
                    <a:pt x="7948" y="21600"/>
                  </a:cubicBez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8" name="Shap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723101" y="4850663"/>
              <a:ext cx="166866" cy="1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7" y="1041"/>
                  </a:moveTo>
                  <a:lnTo>
                    <a:pt x="6892" y="0"/>
                  </a:lnTo>
                  <a:cubicBezTo>
                    <a:pt x="3110" y="0"/>
                    <a:pt x="0" y="4814"/>
                    <a:pt x="0" y="10800"/>
                  </a:cubicBezTo>
                  <a:cubicBezTo>
                    <a:pt x="0" y="16786"/>
                    <a:pt x="3068" y="21600"/>
                    <a:pt x="6892" y="21600"/>
                  </a:cubicBezTo>
                  <a:cubicBezTo>
                    <a:pt x="7690" y="21600"/>
                    <a:pt x="8447" y="21340"/>
                    <a:pt x="9161" y="20949"/>
                  </a:cubicBezTo>
                  <a:lnTo>
                    <a:pt x="9161" y="20993"/>
                  </a:lnTo>
                  <a:lnTo>
                    <a:pt x="9329" y="20906"/>
                  </a:lnTo>
                  <a:cubicBezTo>
                    <a:pt x="9455" y="20819"/>
                    <a:pt x="9581" y="20733"/>
                    <a:pt x="9707" y="20646"/>
                  </a:cubicBezTo>
                  <a:lnTo>
                    <a:pt x="18784" y="14964"/>
                  </a:lnTo>
                  <a:cubicBezTo>
                    <a:pt x="20423" y="13880"/>
                    <a:pt x="21600" y="11321"/>
                    <a:pt x="21600" y="8328"/>
                  </a:cubicBezTo>
                  <a:cubicBezTo>
                    <a:pt x="21558" y="4251"/>
                    <a:pt x="19499" y="1041"/>
                    <a:pt x="16977" y="1041"/>
                  </a:cubicBez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</a:defRPr>
              </a:pPr>
              <a:endParaRPr sz="3000" kern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39" name="Flecha derecha 38"/>
          <p:cNvSpPr/>
          <p:nvPr/>
        </p:nvSpPr>
        <p:spPr>
          <a:xfrm>
            <a:off x="2860675" y="3232150"/>
            <a:ext cx="773113" cy="76993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166688" y="1201738"/>
            <a:ext cx="2212975" cy="830262"/>
          </a:xfrm>
          <a:prstGeom prst="rect">
            <a:avLst/>
          </a:prstGeom>
          <a:ln w="28575"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>
            <a:spAutoFit/>
          </a:bodyPr>
          <a:lstStyle/>
          <a:p>
            <a:pPr marL="1270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es-PE" sz="2400" b="1" kern="0" dirty="0">
                <a:solidFill>
                  <a:srgbClr val="002060"/>
                </a:solidFill>
                <a:latin typeface="Calibri"/>
              </a:rPr>
              <a:t>Cumplir criterios: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8002587" y="1277937"/>
            <a:ext cx="3140075" cy="830263"/>
          </a:xfrm>
          <a:prstGeom prst="rect">
            <a:avLst/>
          </a:prstGeom>
          <a:ln w="28575"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noProof="1" smtClean="0">
                <a:solidFill>
                  <a:srgbClr val="002060"/>
                </a:solidFill>
                <a:latin typeface="Calibri"/>
              </a:rPr>
              <a:t>Gestionar Financiamiento</a:t>
            </a:r>
            <a:endParaRPr lang="en-US" sz="2400" b="1" kern="0" noProof="1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42" name="Flecha derecha 41"/>
          <p:cNvSpPr/>
          <p:nvPr/>
        </p:nvSpPr>
        <p:spPr>
          <a:xfrm>
            <a:off x="6378575" y="3233738"/>
            <a:ext cx="773113" cy="769937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Freeform: Shape 19">
            <a:extLst>
              <a:ext uri="{FF2B5EF4-FFF2-40B4-BE49-F238E27FC236}"/>
            </a:extLst>
          </p:cNvPr>
          <p:cNvSpPr/>
          <p:nvPr/>
        </p:nvSpPr>
        <p:spPr>
          <a:xfrm rot="461366">
            <a:off x="7030401" y="3686459"/>
            <a:ext cx="3474234" cy="2696503"/>
          </a:xfrm>
          <a:custGeom>
            <a:avLst/>
            <a:gdLst>
              <a:gd name="connsiteX0" fmla="*/ 1095397 w 9150699"/>
              <a:gd name="connsiteY0" fmla="*/ 4979247 h 5297286"/>
              <a:gd name="connsiteX1" fmla="*/ 1073093 w 9150699"/>
              <a:gd name="connsiteY1" fmla="*/ 4985558 h 5297286"/>
              <a:gd name="connsiteX2" fmla="*/ 931693 w 9150699"/>
              <a:gd name="connsiteY2" fmla="*/ 5097382 h 5297286"/>
              <a:gd name="connsiteX3" fmla="*/ 926402 w 9150699"/>
              <a:gd name="connsiteY3" fmla="*/ 5140172 h 5297286"/>
              <a:gd name="connsiteX4" fmla="*/ 950450 w 9150699"/>
              <a:gd name="connsiteY4" fmla="*/ 5151582 h 5297286"/>
              <a:gd name="connsiteX5" fmla="*/ 969207 w 9150699"/>
              <a:gd name="connsiteY5" fmla="*/ 5145021 h 5297286"/>
              <a:gd name="connsiteX6" fmla="*/ 1110608 w 9150699"/>
              <a:gd name="connsiteY6" fmla="*/ 5032912 h 5297286"/>
              <a:gd name="connsiteX7" fmla="*/ 1115898 w 9150699"/>
              <a:gd name="connsiteY7" fmla="*/ 4990693 h 5297286"/>
              <a:gd name="connsiteX8" fmla="*/ 1095397 w 9150699"/>
              <a:gd name="connsiteY8" fmla="*/ 4979247 h 5297286"/>
              <a:gd name="connsiteX9" fmla="*/ 1378679 w 9150699"/>
              <a:gd name="connsiteY9" fmla="*/ 4755600 h 5297286"/>
              <a:gd name="connsiteX10" fmla="*/ 1356375 w 9150699"/>
              <a:gd name="connsiteY10" fmla="*/ 4761911 h 5297286"/>
              <a:gd name="connsiteX11" fmla="*/ 1214974 w 9150699"/>
              <a:gd name="connsiteY11" fmla="*/ 4873736 h 5297286"/>
              <a:gd name="connsiteX12" fmla="*/ 1209684 w 9150699"/>
              <a:gd name="connsiteY12" fmla="*/ 4916239 h 5297286"/>
              <a:gd name="connsiteX13" fmla="*/ 1233732 w 9150699"/>
              <a:gd name="connsiteY13" fmla="*/ 4927935 h 5297286"/>
              <a:gd name="connsiteX14" fmla="*/ 1252489 w 9150699"/>
              <a:gd name="connsiteY14" fmla="*/ 4921089 h 5297286"/>
              <a:gd name="connsiteX15" fmla="*/ 1393889 w 9150699"/>
              <a:gd name="connsiteY15" fmla="*/ 4809265 h 5297286"/>
              <a:gd name="connsiteX16" fmla="*/ 1399179 w 9150699"/>
              <a:gd name="connsiteY16" fmla="*/ 4767046 h 5297286"/>
              <a:gd name="connsiteX17" fmla="*/ 1378679 w 9150699"/>
              <a:gd name="connsiteY17" fmla="*/ 4755600 h 5297286"/>
              <a:gd name="connsiteX18" fmla="*/ 1661479 w 9150699"/>
              <a:gd name="connsiteY18" fmla="*/ 4532239 h 5297286"/>
              <a:gd name="connsiteX19" fmla="*/ 1639175 w 9150699"/>
              <a:gd name="connsiteY19" fmla="*/ 4538549 h 5297286"/>
              <a:gd name="connsiteX20" fmla="*/ 1497775 w 9150699"/>
              <a:gd name="connsiteY20" fmla="*/ 4650374 h 5297286"/>
              <a:gd name="connsiteX21" fmla="*/ 1492965 w 9150699"/>
              <a:gd name="connsiteY21" fmla="*/ 4692877 h 5297286"/>
              <a:gd name="connsiteX22" fmla="*/ 1516532 w 9150699"/>
              <a:gd name="connsiteY22" fmla="*/ 4704573 h 5297286"/>
              <a:gd name="connsiteX23" fmla="*/ 1535289 w 9150699"/>
              <a:gd name="connsiteY23" fmla="*/ 4697727 h 5297286"/>
              <a:gd name="connsiteX24" fmla="*/ 1676689 w 9150699"/>
              <a:gd name="connsiteY24" fmla="*/ 4585904 h 5297286"/>
              <a:gd name="connsiteX25" fmla="*/ 1681980 w 9150699"/>
              <a:gd name="connsiteY25" fmla="*/ 4543685 h 5297286"/>
              <a:gd name="connsiteX26" fmla="*/ 1661479 w 9150699"/>
              <a:gd name="connsiteY26" fmla="*/ 4532239 h 5297286"/>
              <a:gd name="connsiteX27" fmla="*/ 1944520 w 9150699"/>
              <a:gd name="connsiteY27" fmla="*/ 4308877 h 5297286"/>
              <a:gd name="connsiteX28" fmla="*/ 1922456 w 9150699"/>
              <a:gd name="connsiteY28" fmla="*/ 4315188 h 5297286"/>
              <a:gd name="connsiteX29" fmla="*/ 1781056 w 9150699"/>
              <a:gd name="connsiteY29" fmla="*/ 4427011 h 5297286"/>
              <a:gd name="connsiteX30" fmla="*/ 1775766 w 9150699"/>
              <a:gd name="connsiteY30" fmla="*/ 4469517 h 5297286"/>
              <a:gd name="connsiteX31" fmla="*/ 1799813 w 9150699"/>
              <a:gd name="connsiteY31" fmla="*/ 4481212 h 5297286"/>
              <a:gd name="connsiteX32" fmla="*/ 1818090 w 9150699"/>
              <a:gd name="connsiteY32" fmla="*/ 4474366 h 5297286"/>
              <a:gd name="connsiteX33" fmla="*/ 1959970 w 9150699"/>
              <a:gd name="connsiteY33" fmla="*/ 4362542 h 5297286"/>
              <a:gd name="connsiteX34" fmla="*/ 1964780 w 9150699"/>
              <a:gd name="connsiteY34" fmla="*/ 4320323 h 5297286"/>
              <a:gd name="connsiteX35" fmla="*/ 1944520 w 9150699"/>
              <a:gd name="connsiteY35" fmla="*/ 4308877 h 5297286"/>
              <a:gd name="connsiteX36" fmla="*/ 2227801 w 9150699"/>
              <a:gd name="connsiteY36" fmla="*/ 4085515 h 5297286"/>
              <a:gd name="connsiteX37" fmla="*/ 2205738 w 9150699"/>
              <a:gd name="connsiteY37" fmla="*/ 4091826 h 5297286"/>
              <a:gd name="connsiteX38" fmla="*/ 2063856 w 9150699"/>
              <a:gd name="connsiteY38" fmla="*/ 4203651 h 5297286"/>
              <a:gd name="connsiteX39" fmla="*/ 2059047 w 9150699"/>
              <a:gd name="connsiteY39" fmla="*/ 4246154 h 5297286"/>
              <a:gd name="connsiteX40" fmla="*/ 2082614 w 9150699"/>
              <a:gd name="connsiteY40" fmla="*/ 4257850 h 5297286"/>
              <a:gd name="connsiteX41" fmla="*/ 2101371 w 9150699"/>
              <a:gd name="connsiteY41" fmla="*/ 4251003 h 5297286"/>
              <a:gd name="connsiteX42" fmla="*/ 2242771 w 9150699"/>
              <a:gd name="connsiteY42" fmla="*/ 4139181 h 5297286"/>
              <a:gd name="connsiteX43" fmla="*/ 2248062 w 9150699"/>
              <a:gd name="connsiteY43" fmla="*/ 4096962 h 5297286"/>
              <a:gd name="connsiteX44" fmla="*/ 2227801 w 9150699"/>
              <a:gd name="connsiteY44" fmla="*/ 4085515 h 5297286"/>
              <a:gd name="connsiteX45" fmla="*/ 2510602 w 9150699"/>
              <a:gd name="connsiteY45" fmla="*/ 3861869 h 5297286"/>
              <a:gd name="connsiteX46" fmla="*/ 2488538 w 9150699"/>
              <a:gd name="connsiteY46" fmla="*/ 3868180 h 5297286"/>
              <a:gd name="connsiteX47" fmla="*/ 2347138 w 9150699"/>
              <a:gd name="connsiteY47" fmla="*/ 3980003 h 5297286"/>
              <a:gd name="connsiteX48" fmla="*/ 2341847 w 9150699"/>
              <a:gd name="connsiteY48" fmla="*/ 4022507 h 5297286"/>
              <a:gd name="connsiteX49" fmla="*/ 2365895 w 9150699"/>
              <a:gd name="connsiteY49" fmla="*/ 4033918 h 5297286"/>
              <a:gd name="connsiteX50" fmla="*/ 2384652 w 9150699"/>
              <a:gd name="connsiteY50" fmla="*/ 4027356 h 5297286"/>
              <a:gd name="connsiteX51" fmla="*/ 2526052 w 9150699"/>
              <a:gd name="connsiteY51" fmla="*/ 3915534 h 5297286"/>
              <a:gd name="connsiteX52" fmla="*/ 2530862 w 9150699"/>
              <a:gd name="connsiteY52" fmla="*/ 3873315 h 5297286"/>
              <a:gd name="connsiteX53" fmla="*/ 2510602 w 9150699"/>
              <a:gd name="connsiteY53" fmla="*/ 3861869 h 5297286"/>
              <a:gd name="connsiteX54" fmla="*/ 2793643 w 9150699"/>
              <a:gd name="connsiteY54" fmla="*/ 3638506 h 5297286"/>
              <a:gd name="connsiteX55" fmla="*/ 2771338 w 9150699"/>
              <a:gd name="connsiteY55" fmla="*/ 3644818 h 5297286"/>
              <a:gd name="connsiteX56" fmla="*/ 2629938 w 9150699"/>
              <a:gd name="connsiteY56" fmla="*/ 3756641 h 5297286"/>
              <a:gd name="connsiteX57" fmla="*/ 2624648 w 9150699"/>
              <a:gd name="connsiteY57" fmla="*/ 3799146 h 5297286"/>
              <a:gd name="connsiteX58" fmla="*/ 2648695 w 9150699"/>
              <a:gd name="connsiteY58" fmla="*/ 3810557 h 5297286"/>
              <a:gd name="connsiteX59" fmla="*/ 2667453 w 9150699"/>
              <a:gd name="connsiteY59" fmla="*/ 3803996 h 5297286"/>
              <a:gd name="connsiteX60" fmla="*/ 2808853 w 9150699"/>
              <a:gd name="connsiteY60" fmla="*/ 3692171 h 5297286"/>
              <a:gd name="connsiteX61" fmla="*/ 2814143 w 9150699"/>
              <a:gd name="connsiteY61" fmla="*/ 3649952 h 5297286"/>
              <a:gd name="connsiteX62" fmla="*/ 2793643 w 9150699"/>
              <a:gd name="connsiteY62" fmla="*/ 3638506 h 5297286"/>
              <a:gd name="connsiteX63" fmla="*/ 3076924 w 9150699"/>
              <a:gd name="connsiteY63" fmla="*/ 3415146 h 5297286"/>
              <a:gd name="connsiteX64" fmla="*/ 3054620 w 9150699"/>
              <a:gd name="connsiteY64" fmla="*/ 3421458 h 5297286"/>
              <a:gd name="connsiteX65" fmla="*/ 2913220 w 9150699"/>
              <a:gd name="connsiteY65" fmla="*/ 3533280 h 5297286"/>
              <a:gd name="connsiteX66" fmla="*/ 2907929 w 9150699"/>
              <a:gd name="connsiteY66" fmla="*/ 3575784 h 5297286"/>
              <a:gd name="connsiteX67" fmla="*/ 2931977 w 9150699"/>
              <a:gd name="connsiteY67" fmla="*/ 3587194 h 5297286"/>
              <a:gd name="connsiteX68" fmla="*/ 2950734 w 9150699"/>
              <a:gd name="connsiteY68" fmla="*/ 3580633 h 5297286"/>
              <a:gd name="connsiteX69" fmla="*/ 3092134 w 9150699"/>
              <a:gd name="connsiteY69" fmla="*/ 3468811 h 5297286"/>
              <a:gd name="connsiteX70" fmla="*/ 3097425 w 9150699"/>
              <a:gd name="connsiteY70" fmla="*/ 3426592 h 5297286"/>
              <a:gd name="connsiteX71" fmla="*/ 3076924 w 9150699"/>
              <a:gd name="connsiteY71" fmla="*/ 3415146 h 5297286"/>
              <a:gd name="connsiteX72" fmla="*/ 3359724 w 9150699"/>
              <a:gd name="connsiteY72" fmla="*/ 3191783 h 5297286"/>
              <a:gd name="connsiteX73" fmla="*/ 3337420 w 9150699"/>
              <a:gd name="connsiteY73" fmla="*/ 3198095 h 5297286"/>
              <a:gd name="connsiteX74" fmla="*/ 3196020 w 9150699"/>
              <a:gd name="connsiteY74" fmla="*/ 3309918 h 5297286"/>
              <a:gd name="connsiteX75" fmla="*/ 3190730 w 9150699"/>
              <a:gd name="connsiteY75" fmla="*/ 3352423 h 5297286"/>
              <a:gd name="connsiteX76" fmla="*/ 3214777 w 9150699"/>
              <a:gd name="connsiteY76" fmla="*/ 3363832 h 5297286"/>
              <a:gd name="connsiteX77" fmla="*/ 3233534 w 9150699"/>
              <a:gd name="connsiteY77" fmla="*/ 3357272 h 5297286"/>
              <a:gd name="connsiteX78" fmla="*/ 3374935 w 9150699"/>
              <a:gd name="connsiteY78" fmla="*/ 3245448 h 5297286"/>
              <a:gd name="connsiteX79" fmla="*/ 3380225 w 9150699"/>
              <a:gd name="connsiteY79" fmla="*/ 3203230 h 5297286"/>
              <a:gd name="connsiteX80" fmla="*/ 3359724 w 9150699"/>
              <a:gd name="connsiteY80" fmla="*/ 3191783 h 5297286"/>
              <a:gd name="connsiteX81" fmla="*/ 3643006 w 9150699"/>
              <a:gd name="connsiteY81" fmla="*/ 2968421 h 5297286"/>
              <a:gd name="connsiteX82" fmla="*/ 3620702 w 9150699"/>
              <a:gd name="connsiteY82" fmla="*/ 2974733 h 5297286"/>
              <a:gd name="connsiteX83" fmla="*/ 3479301 w 9150699"/>
              <a:gd name="connsiteY83" fmla="*/ 3086558 h 5297286"/>
              <a:gd name="connsiteX84" fmla="*/ 3469682 w 9150699"/>
              <a:gd name="connsiteY84" fmla="*/ 3100249 h 5297286"/>
              <a:gd name="connsiteX85" fmla="*/ 3452849 w 9150699"/>
              <a:gd name="connsiteY85" fmla="*/ 3109378 h 5297286"/>
              <a:gd name="connsiteX86" fmla="*/ 3440825 w 9150699"/>
              <a:gd name="connsiteY86" fmla="*/ 3150170 h 5297286"/>
              <a:gd name="connsiteX87" fmla="*/ 3467278 w 9150699"/>
              <a:gd name="connsiteY87" fmla="*/ 3166146 h 5297286"/>
              <a:gd name="connsiteX88" fmla="*/ 3481706 w 9150699"/>
              <a:gd name="connsiteY88" fmla="*/ 3162721 h 5297286"/>
              <a:gd name="connsiteX89" fmla="*/ 3641863 w 9150699"/>
              <a:gd name="connsiteY89" fmla="*/ 3083133 h 5297286"/>
              <a:gd name="connsiteX90" fmla="*/ 3656292 w 9150699"/>
              <a:gd name="connsiteY90" fmla="*/ 3042911 h 5297286"/>
              <a:gd name="connsiteX91" fmla="*/ 3646192 w 9150699"/>
              <a:gd name="connsiteY91" fmla="*/ 3031502 h 5297286"/>
              <a:gd name="connsiteX92" fmla="*/ 3658216 w 9150699"/>
              <a:gd name="connsiteY92" fmla="*/ 3022088 h 5297286"/>
              <a:gd name="connsiteX93" fmla="*/ 3663506 w 9150699"/>
              <a:gd name="connsiteY93" fmla="*/ 2979869 h 5297286"/>
              <a:gd name="connsiteX94" fmla="*/ 3643006 w 9150699"/>
              <a:gd name="connsiteY94" fmla="*/ 2968421 h 5297286"/>
              <a:gd name="connsiteX95" fmla="*/ 3949673 w 9150699"/>
              <a:gd name="connsiteY95" fmla="*/ 2884304 h 5297286"/>
              <a:gd name="connsiteX96" fmla="*/ 3782302 w 9150699"/>
              <a:gd name="connsiteY96" fmla="*/ 2953909 h 5297286"/>
              <a:gd name="connsiteX97" fmla="*/ 3765949 w 9150699"/>
              <a:gd name="connsiteY97" fmla="*/ 2993276 h 5297286"/>
              <a:gd name="connsiteX98" fmla="*/ 3793845 w 9150699"/>
              <a:gd name="connsiteY98" fmla="*/ 3011817 h 5297286"/>
              <a:gd name="connsiteX99" fmla="*/ 3805868 w 9150699"/>
              <a:gd name="connsiteY99" fmla="*/ 3009249 h 5297286"/>
              <a:gd name="connsiteX100" fmla="*/ 3972278 w 9150699"/>
              <a:gd name="connsiteY100" fmla="*/ 2940216 h 5297286"/>
              <a:gd name="connsiteX101" fmla="*/ 3989112 w 9150699"/>
              <a:gd name="connsiteY101" fmla="*/ 2900851 h 5297286"/>
              <a:gd name="connsiteX102" fmla="*/ 3949673 w 9150699"/>
              <a:gd name="connsiteY102" fmla="*/ 2884304 h 5297286"/>
              <a:gd name="connsiteX103" fmla="*/ 4286821 w 9150699"/>
              <a:gd name="connsiteY103" fmla="*/ 2753083 h 5297286"/>
              <a:gd name="connsiteX104" fmla="*/ 4118007 w 9150699"/>
              <a:gd name="connsiteY104" fmla="*/ 2817838 h 5297286"/>
              <a:gd name="connsiteX105" fmla="*/ 4101174 w 9150699"/>
              <a:gd name="connsiteY105" fmla="*/ 2856919 h 5297286"/>
              <a:gd name="connsiteX106" fmla="*/ 4129069 w 9150699"/>
              <a:gd name="connsiteY106" fmla="*/ 2876317 h 5297286"/>
              <a:gd name="connsiteX107" fmla="*/ 4140131 w 9150699"/>
              <a:gd name="connsiteY107" fmla="*/ 2874321 h 5297286"/>
              <a:gd name="connsiteX108" fmla="*/ 4308464 w 9150699"/>
              <a:gd name="connsiteY108" fmla="*/ 2809565 h 5297286"/>
              <a:gd name="connsiteX109" fmla="*/ 4325779 w 9150699"/>
              <a:gd name="connsiteY109" fmla="*/ 2770485 h 5297286"/>
              <a:gd name="connsiteX110" fmla="*/ 4286821 w 9150699"/>
              <a:gd name="connsiteY110" fmla="*/ 2753083 h 5297286"/>
              <a:gd name="connsiteX111" fmla="*/ 3906327 w 9150699"/>
              <a:gd name="connsiteY111" fmla="*/ 2713467 h 5297286"/>
              <a:gd name="connsiteX112" fmla="*/ 3886669 w 9150699"/>
              <a:gd name="connsiteY112" fmla="*/ 2725126 h 5297286"/>
              <a:gd name="connsiteX113" fmla="*/ 3793845 w 9150699"/>
              <a:gd name="connsiteY113" fmla="*/ 2837807 h 5297286"/>
              <a:gd name="connsiteX114" fmla="*/ 3762102 w 9150699"/>
              <a:gd name="connsiteY114" fmla="*/ 2862910 h 5297286"/>
              <a:gd name="connsiteX115" fmla="*/ 3756811 w 9150699"/>
              <a:gd name="connsiteY115" fmla="*/ 2905129 h 5297286"/>
              <a:gd name="connsiteX116" fmla="*/ 3780859 w 9150699"/>
              <a:gd name="connsiteY116" fmla="*/ 2916540 h 5297286"/>
              <a:gd name="connsiteX117" fmla="*/ 3798173 w 9150699"/>
              <a:gd name="connsiteY117" fmla="*/ 2910550 h 5297286"/>
              <a:gd name="connsiteX118" fmla="*/ 3816449 w 9150699"/>
              <a:gd name="connsiteY118" fmla="*/ 2901991 h 5297286"/>
              <a:gd name="connsiteX119" fmla="*/ 3834726 w 9150699"/>
              <a:gd name="connsiteY119" fmla="*/ 2882023 h 5297286"/>
              <a:gd name="connsiteX120" fmla="*/ 3941016 w 9150699"/>
              <a:gd name="connsiteY120" fmla="*/ 2798441 h 5297286"/>
              <a:gd name="connsiteX121" fmla="*/ 3945826 w 9150699"/>
              <a:gd name="connsiteY121" fmla="*/ 2755936 h 5297286"/>
              <a:gd name="connsiteX122" fmla="*/ 3940054 w 9150699"/>
              <a:gd name="connsiteY122" fmla="*/ 2750800 h 5297286"/>
              <a:gd name="connsiteX123" fmla="*/ 3928511 w 9150699"/>
              <a:gd name="connsiteY123" fmla="*/ 2719136 h 5297286"/>
              <a:gd name="connsiteX124" fmla="*/ 3906327 w 9150699"/>
              <a:gd name="connsiteY124" fmla="*/ 2713467 h 5297286"/>
              <a:gd name="connsiteX125" fmla="*/ 4626855 w 9150699"/>
              <a:gd name="connsiteY125" fmla="*/ 2627852 h 5297286"/>
              <a:gd name="connsiteX126" fmla="*/ 4456598 w 9150699"/>
              <a:gd name="connsiteY126" fmla="*/ 2689755 h 5297286"/>
              <a:gd name="connsiteX127" fmla="*/ 4438803 w 9150699"/>
              <a:gd name="connsiteY127" fmla="*/ 2728265 h 5297286"/>
              <a:gd name="connsiteX128" fmla="*/ 4467179 w 9150699"/>
              <a:gd name="connsiteY128" fmla="*/ 2748235 h 5297286"/>
              <a:gd name="connsiteX129" fmla="*/ 4477760 w 9150699"/>
              <a:gd name="connsiteY129" fmla="*/ 2746522 h 5297286"/>
              <a:gd name="connsiteX130" fmla="*/ 4647055 w 9150699"/>
              <a:gd name="connsiteY130" fmla="*/ 2684619 h 5297286"/>
              <a:gd name="connsiteX131" fmla="*/ 4665331 w 9150699"/>
              <a:gd name="connsiteY131" fmla="*/ 2646108 h 5297286"/>
              <a:gd name="connsiteX132" fmla="*/ 4626855 w 9150699"/>
              <a:gd name="connsiteY132" fmla="*/ 2627852 h 5297286"/>
              <a:gd name="connsiteX133" fmla="*/ 4208847 w 9150699"/>
              <a:gd name="connsiteY133" fmla="*/ 2521234 h 5297286"/>
              <a:gd name="connsiteX134" fmla="*/ 4186783 w 9150699"/>
              <a:gd name="connsiteY134" fmla="*/ 2527439 h 5297286"/>
              <a:gd name="connsiteX135" fmla="*/ 4044902 w 9150699"/>
              <a:gd name="connsiteY135" fmla="*/ 2639262 h 5297286"/>
              <a:gd name="connsiteX136" fmla="*/ 4040093 w 9150699"/>
              <a:gd name="connsiteY136" fmla="*/ 2682053 h 5297286"/>
              <a:gd name="connsiteX137" fmla="*/ 4063659 w 9150699"/>
              <a:gd name="connsiteY137" fmla="*/ 2693462 h 5297286"/>
              <a:gd name="connsiteX138" fmla="*/ 4082416 w 9150699"/>
              <a:gd name="connsiteY138" fmla="*/ 2686903 h 5297286"/>
              <a:gd name="connsiteX139" fmla="*/ 4224298 w 9150699"/>
              <a:gd name="connsiteY139" fmla="*/ 2575078 h 5297286"/>
              <a:gd name="connsiteX140" fmla="*/ 4229107 w 9150699"/>
              <a:gd name="connsiteY140" fmla="*/ 2532574 h 5297286"/>
              <a:gd name="connsiteX141" fmla="*/ 4208847 w 9150699"/>
              <a:gd name="connsiteY141" fmla="*/ 2521234 h 5297286"/>
              <a:gd name="connsiteX142" fmla="*/ 4967370 w 9150699"/>
              <a:gd name="connsiteY142" fmla="*/ 2507185 h 5297286"/>
              <a:gd name="connsiteX143" fmla="*/ 4796632 w 9150699"/>
              <a:gd name="connsiteY143" fmla="*/ 2567091 h 5297286"/>
              <a:gd name="connsiteX144" fmla="*/ 4778355 w 9150699"/>
              <a:gd name="connsiteY144" fmla="*/ 2605886 h 5297286"/>
              <a:gd name="connsiteX145" fmla="*/ 4806732 w 9150699"/>
              <a:gd name="connsiteY145" fmla="*/ 2626140 h 5297286"/>
              <a:gd name="connsiteX146" fmla="*/ 4816832 w 9150699"/>
              <a:gd name="connsiteY146" fmla="*/ 2624143 h 5297286"/>
              <a:gd name="connsiteX147" fmla="*/ 4987089 w 9150699"/>
              <a:gd name="connsiteY147" fmla="*/ 2564523 h 5297286"/>
              <a:gd name="connsiteX148" fmla="*/ 5005846 w 9150699"/>
              <a:gd name="connsiteY148" fmla="*/ 2526013 h 5297286"/>
              <a:gd name="connsiteX149" fmla="*/ 4967370 w 9150699"/>
              <a:gd name="connsiteY149" fmla="*/ 2507185 h 5297286"/>
              <a:gd name="connsiteX150" fmla="*/ 4094380 w 9150699"/>
              <a:gd name="connsiteY150" fmla="*/ 2409482 h 5297286"/>
              <a:gd name="connsiteX151" fmla="*/ 4076645 w 9150699"/>
              <a:gd name="connsiteY151" fmla="*/ 2424173 h 5297286"/>
              <a:gd name="connsiteX152" fmla="*/ 3987188 w 9150699"/>
              <a:gd name="connsiteY152" fmla="*/ 2578501 h 5297286"/>
              <a:gd name="connsiteX153" fmla="*/ 3996807 w 9150699"/>
              <a:gd name="connsiteY153" fmla="*/ 2620435 h 5297286"/>
              <a:gd name="connsiteX154" fmla="*/ 4012678 w 9150699"/>
              <a:gd name="connsiteY154" fmla="*/ 2624999 h 5297286"/>
              <a:gd name="connsiteX155" fmla="*/ 4038650 w 9150699"/>
              <a:gd name="connsiteY155" fmla="*/ 2610736 h 5297286"/>
              <a:gd name="connsiteX156" fmla="*/ 4129550 w 9150699"/>
              <a:gd name="connsiteY156" fmla="*/ 2452699 h 5297286"/>
              <a:gd name="connsiteX157" fmla="*/ 4117526 w 9150699"/>
              <a:gd name="connsiteY157" fmla="*/ 2411907 h 5297286"/>
              <a:gd name="connsiteX158" fmla="*/ 4094380 w 9150699"/>
              <a:gd name="connsiteY158" fmla="*/ 2409482 h 5297286"/>
              <a:gd name="connsiteX159" fmla="*/ 5309328 w 9150699"/>
              <a:gd name="connsiteY159" fmla="*/ 2389656 h 5297286"/>
              <a:gd name="connsiteX160" fmla="*/ 5138589 w 9150699"/>
              <a:gd name="connsiteY160" fmla="*/ 2448135 h 5297286"/>
              <a:gd name="connsiteX161" fmla="*/ 5119351 w 9150699"/>
              <a:gd name="connsiteY161" fmla="*/ 2486361 h 5297286"/>
              <a:gd name="connsiteX162" fmla="*/ 5148208 w 9150699"/>
              <a:gd name="connsiteY162" fmla="*/ 2506900 h 5297286"/>
              <a:gd name="connsiteX163" fmla="*/ 5157827 w 9150699"/>
              <a:gd name="connsiteY163" fmla="*/ 2505474 h 5297286"/>
              <a:gd name="connsiteX164" fmla="*/ 5329047 w 9150699"/>
              <a:gd name="connsiteY164" fmla="*/ 2447280 h 5297286"/>
              <a:gd name="connsiteX165" fmla="*/ 5347804 w 9150699"/>
              <a:gd name="connsiteY165" fmla="*/ 2408769 h 5297286"/>
              <a:gd name="connsiteX166" fmla="*/ 5309328 w 9150699"/>
              <a:gd name="connsiteY166" fmla="*/ 2389656 h 5297286"/>
              <a:gd name="connsiteX167" fmla="*/ 4491647 w 9150699"/>
              <a:gd name="connsiteY167" fmla="*/ 2297873 h 5297286"/>
              <a:gd name="connsiteX168" fmla="*/ 4469584 w 9150699"/>
              <a:gd name="connsiteY168" fmla="*/ 2304077 h 5297286"/>
              <a:gd name="connsiteX169" fmla="*/ 4328183 w 9150699"/>
              <a:gd name="connsiteY169" fmla="*/ 2415901 h 5297286"/>
              <a:gd name="connsiteX170" fmla="*/ 4322893 w 9150699"/>
              <a:gd name="connsiteY170" fmla="*/ 2458405 h 5297286"/>
              <a:gd name="connsiteX171" fmla="*/ 4346941 w 9150699"/>
              <a:gd name="connsiteY171" fmla="*/ 2469816 h 5297286"/>
              <a:gd name="connsiteX172" fmla="*/ 4365698 w 9150699"/>
              <a:gd name="connsiteY172" fmla="*/ 2463540 h 5297286"/>
              <a:gd name="connsiteX173" fmla="*/ 4507098 w 9150699"/>
              <a:gd name="connsiteY173" fmla="*/ 2351716 h 5297286"/>
              <a:gd name="connsiteX174" fmla="*/ 4511907 w 9150699"/>
              <a:gd name="connsiteY174" fmla="*/ 2309212 h 5297286"/>
              <a:gd name="connsiteX175" fmla="*/ 4491647 w 9150699"/>
              <a:gd name="connsiteY175" fmla="*/ 2297873 h 5297286"/>
              <a:gd name="connsiteX176" fmla="*/ 5651766 w 9150699"/>
              <a:gd name="connsiteY176" fmla="*/ 2274980 h 5297286"/>
              <a:gd name="connsiteX177" fmla="*/ 5480547 w 9150699"/>
              <a:gd name="connsiteY177" fmla="*/ 2332033 h 5297286"/>
              <a:gd name="connsiteX178" fmla="*/ 5461309 w 9150699"/>
              <a:gd name="connsiteY178" fmla="*/ 2369973 h 5297286"/>
              <a:gd name="connsiteX179" fmla="*/ 5490166 w 9150699"/>
              <a:gd name="connsiteY179" fmla="*/ 2390512 h 5297286"/>
              <a:gd name="connsiteX180" fmla="*/ 5499785 w 9150699"/>
              <a:gd name="connsiteY180" fmla="*/ 2389086 h 5297286"/>
              <a:gd name="connsiteX181" fmla="*/ 5671004 w 9150699"/>
              <a:gd name="connsiteY181" fmla="*/ 2332033 h 5297286"/>
              <a:gd name="connsiteX182" fmla="*/ 5690242 w 9150699"/>
              <a:gd name="connsiteY182" fmla="*/ 2293808 h 5297286"/>
              <a:gd name="connsiteX183" fmla="*/ 5651766 w 9150699"/>
              <a:gd name="connsiteY183" fmla="*/ 2274980 h 5297286"/>
              <a:gd name="connsiteX184" fmla="*/ 5995167 w 9150699"/>
              <a:gd name="connsiteY184" fmla="*/ 2161730 h 5297286"/>
              <a:gd name="connsiteX185" fmla="*/ 5823466 w 9150699"/>
              <a:gd name="connsiteY185" fmla="*/ 2217927 h 5297286"/>
              <a:gd name="connsiteX186" fmla="*/ 5804228 w 9150699"/>
              <a:gd name="connsiteY186" fmla="*/ 2256153 h 5297286"/>
              <a:gd name="connsiteX187" fmla="*/ 5833085 w 9150699"/>
              <a:gd name="connsiteY187" fmla="*/ 2276977 h 5297286"/>
              <a:gd name="connsiteX188" fmla="*/ 5842223 w 9150699"/>
              <a:gd name="connsiteY188" fmla="*/ 2275551 h 5297286"/>
              <a:gd name="connsiteX189" fmla="*/ 6013924 w 9150699"/>
              <a:gd name="connsiteY189" fmla="*/ 2219354 h 5297286"/>
              <a:gd name="connsiteX190" fmla="*/ 6033643 w 9150699"/>
              <a:gd name="connsiteY190" fmla="*/ 2181128 h 5297286"/>
              <a:gd name="connsiteX191" fmla="*/ 5995167 w 9150699"/>
              <a:gd name="connsiteY191" fmla="*/ 2161730 h 5297286"/>
              <a:gd name="connsiteX192" fmla="*/ 4245459 w 9150699"/>
              <a:gd name="connsiteY192" fmla="*/ 2084139 h 5297286"/>
              <a:gd name="connsiteX193" fmla="*/ 4229107 w 9150699"/>
              <a:gd name="connsiteY193" fmla="*/ 2100399 h 5297286"/>
              <a:gd name="connsiteX194" fmla="*/ 4156483 w 9150699"/>
              <a:gd name="connsiteY194" fmla="*/ 2264711 h 5297286"/>
              <a:gd name="connsiteX195" fmla="*/ 4171393 w 9150699"/>
              <a:gd name="connsiteY195" fmla="*/ 2304648 h 5297286"/>
              <a:gd name="connsiteX196" fmla="*/ 4183898 w 9150699"/>
              <a:gd name="connsiteY196" fmla="*/ 2307500 h 5297286"/>
              <a:gd name="connsiteX197" fmla="*/ 4211312 w 9150699"/>
              <a:gd name="connsiteY197" fmla="*/ 2290099 h 5297286"/>
              <a:gd name="connsiteX198" fmla="*/ 4284898 w 9150699"/>
              <a:gd name="connsiteY198" fmla="*/ 2123505 h 5297286"/>
              <a:gd name="connsiteX199" fmla="*/ 4269026 w 9150699"/>
              <a:gd name="connsiteY199" fmla="*/ 2084139 h 5297286"/>
              <a:gd name="connsiteX200" fmla="*/ 4245459 w 9150699"/>
              <a:gd name="connsiteY200" fmla="*/ 2084139 h 5297286"/>
              <a:gd name="connsiteX201" fmla="*/ 4774928 w 9150699"/>
              <a:gd name="connsiteY201" fmla="*/ 2074796 h 5297286"/>
              <a:gd name="connsiteX202" fmla="*/ 4752865 w 9150699"/>
              <a:gd name="connsiteY202" fmla="*/ 2081001 h 5297286"/>
              <a:gd name="connsiteX203" fmla="*/ 4611465 w 9150699"/>
              <a:gd name="connsiteY203" fmla="*/ 2192824 h 5297286"/>
              <a:gd name="connsiteX204" fmla="*/ 4606174 w 9150699"/>
              <a:gd name="connsiteY204" fmla="*/ 2235329 h 5297286"/>
              <a:gd name="connsiteX205" fmla="*/ 4630222 w 9150699"/>
              <a:gd name="connsiteY205" fmla="*/ 2246739 h 5297286"/>
              <a:gd name="connsiteX206" fmla="*/ 4648979 w 9150699"/>
              <a:gd name="connsiteY206" fmla="*/ 2240178 h 5297286"/>
              <a:gd name="connsiteX207" fmla="*/ 4790379 w 9150699"/>
              <a:gd name="connsiteY207" fmla="*/ 2128355 h 5297286"/>
              <a:gd name="connsiteX208" fmla="*/ 4795189 w 9150699"/>
              <a:gd name="connsiteY208" fmla="*/ 2086135 h 5297286"/>
              <a:gd name="connsiteX209" fmla="*/ 4774928 w 9150699"/>
              <a:gd name="connsiteY209" fmla="*/ 2074796 h 5297286"/>
              <a:gd name="connsiteX210" fmla="*/ 6339529 w 9150699"/>
              <a:gd name="connsiteY210" fmla="*/ 2050477 h 5297286"/>
              <a:gd name="connsiteX211" fmla="*/ 6167348 w 9150699"/>
              <a:gd name="connsiteY211" fmla="*/ 2105819 h 5297286"/>
              <a:gd name="connsiteX212" fmla="*/ 6147629 w 9150699"/>
              <a:gd name="connsiteY212" fmla="*/ 2144329 h 5297286"/>
              <a:gd name="connsiteX213" fmla="*/ 6176486 w 9150699"/>
              <a:gd name="connsiteY213" fmla="*/ 2165154 h 5297286"/>
              <a:gd name="connsiteX214" fmla="*/ 6185624 w 9150699"/>
              <a:gd name="connsiteY214" fmla="*/ 2163727 h 5297286"/>
              <a:gd name="connsiteX215" fmla="*/ 6357805 w 9150699"/>
              <a:gd name="connsiteY215" fmla="*/ 2108386 h 5297286"/>
              <a:gd name="connsiteX216" fmla="*/ 6377524 w 9150699"/>
              <a:gd name="connsiteY216" fmla="*/ 2070161 h 5297286"/>
              <a:gd name="connsiteX217" fmla="*/ 6339529 w 9150699"/>
              <a:gd name="connsiteY217" fmla="*/ 2050477 h 5297286"/>
              <a:gd name="connsiteX218" fmla="*/ 6683410 w 9150699"/>
              <a:gd name="connsiteY218" fmla="*/ 1940651 h 5297286"/>
              <a:gd name="connsiteX219" fmla="*/ 6511229 w 9150699"/>
              <a:gd name="connsiteY219" fmla="*/ 1995136 h 5297286"/>
              <a:gd name="connsiteX220" fmla="*/ 6491991 w 9150699"/>
              <a:gd name="connsiteY220" fmla="*/ 2033362 h 5297286"/>
              <a:gd name="connsiteX221" fmla="*/ 6520848 w 9150699"/>
              <a:gd name="connsiteY221" fmla="*/ 2054471 h 5297286"/>
              <a:gd name="connsiteX222" fmla="*/ 6529986 w 9150699"/>
              <a:gd name="connsiteY222" fmla="*/ 2053045 h 5297286"/>
              <a:gd name="connsiteX223" fmla="*/ 6701687 w 9150699"/>
              <a:gd name="connsiteY223" fmla="*/ 1998274 h 5297286"/>
              <a:gd name="connsiteX224" fmla="*/ 6721406 w 9150699"/>
              <a:gd name="connsiteY224" fmla="*/ 1960334 h 5297286"/>
              <a:gd name="connsiteX225" fmla="*/ 6683410 w 9150699"/>
              <a:gd name="connsiteY225" fmla="*/ 1940651 h 5297286"/>
              <a:gd name="connsiteX226" fmla="*/ 5057969 w 9150699"/>
              <a:gd name="connsiteY226" fmla="*/ 1851149 h 5297286"/>
              <a:gd name="connsiteX227" fmla="*/ 5035665 w 9150699"/>
              <a:gd name="connsiteY227" fmla="*/ 1857354 h 5297286"/>
              <a:gd name="connsiteX228" fmla="*/ 4894265 w 9150699"/>
              <a:gd name="connsiteY228" fmla="*/ 1969177 h 5297286"/>
              <a:gd name="connsiteX229" fmla="*/ 4888975 w 9150699"/>
              <a:gd name="connsiteY229" fmla="*/ 2011682 h 5297286"/>
              <a:gd name="connsiteX230" fmla="*/ 4913022 w 9150699"/>
              <a:gd name="connsiteY230" fmla="*/ 2023092 h 5297286"/>
              <a:gd name="connsiteX231" fmla="*/ 4931779 w 9150699"/>
              <a:gd name="connsiteY231" fmla="*/ 2016531 h 5297286"/>
              <a:gd name="connsiteX232" fmla="*/ 5073180 w 9150699"/>
              <a:gd name="connsiteY232" fmla="*/ 1904707 h 5297286"/>
              <a:gd name="connsiteX233" fmla="*/ 5078470 w 9150699"/>
              <a:gd name="connsiteY233" fmla="*/ 1862488 h 5297286"/>
              <a:gd name="connsiteX234" fmla="*/ 5057969 w 9150699"/>
              <a:gd name="connsiteY234" fmla="*/ 1851149 h 5297286"/>
              <a:gd name="connsiteX235" fmla="*/ 7028254 w 9150699"/>
              <a:gd name="connsiteY235" fmla="*/ 1831965 h 5297286"/>
              <a:gd name="connsiteX236" fmla="*/ 6856072 w 9150699"/>
              <a:gd name="connsiteY236" fmla="*/ 1886165 h 5297286"/>
              <a:gd name="connsiteX237" fmla="*/ 6836353 w 9150699"/>
              <a:gd name="connsiteY237" fmla="*/ 1924106 h 5297286"/>
              <a:gd name="connsiteX238" fmla="*/ 6864730 w 9150699"/>
              <a:gd name="connsiteY238" fmla="*/ 1945500 h 5297286"/>
              <a:gd name="connsiteX239" fmla="*/ 6873868 w 9150699"/>
              <a:gd name="connsiteY239" fmla="*/ 1943789 h 5297286"/>
              <a:gd name="connsiteX240" fmla="*/ 7046530 w 9150699"/>
              <a:gd name="connsiteY240" fmla="*/ 1889874 h 5297286"/>
              <a:gd name="connsiteX241" fmla="*/ 7066249 w 9150699"/>
              <a:gd name="connsiteY241" fmla="*/ 1851934 h 5297286"/>
              <a:gd name="connsiteX242" fmla="*/ 7028254 w 9150699"/>
              <a:gd name="connsiteY242" fmla="*/ 1831965 h 5297286"/>
              <a:gd name="connsiteX243" fmla="*/ 4393112 w 9150699"/>
              <a:gd name="connsiteY243" fmla="*/ 1745245 h 5297286"/>
              <a:gd name="connsiteX244" fmla="*/ 4355117 w 9150699"/>
              <a:gd name="connsiteY244" fmla="*/ 1764358 h 5297286"/>
              <a:gd name="connsiteX245" fmla="*/ 4294998 w 9150699"/>
              <a:gd name="connsiteY245" fmla="*/ 1933519 h 5297286"/>
              <a:gd name="connsiteX246" fmla="*/ 4312793 w 9150699"/>
              <a:gd name="connsiteY246" fmla="*/ 1972600 h 5297286"/>
              <a:gd name="connsiteX247" fmla="*/ 4323374 w 9150699"/>
              <a:gd name="connsiteY247" fmla="*/ 1974312 h 5297286"/>
              <a:gd name="connsiteX248" fmla="*/ 4351750 w 9150699"/>
              <a:gd name="connsiteY248" fmla="*/ 1954629 h 5297286"/>
              <a:gd name="connsiteX249" fmla="*/ 4412350 w 9150699"/>
              <a:gd name="connsiteY249" fmla="*/ 1783756 h 5297286"/>
              <a:gd name="connsiteX250" fmla="*/ 4393112 w 9150699"/>
              <a:gd name="connsiteY250" fmla="*/ 1745245 h 5297286"/>
              <a:gd name="connsiteX251" fmla="*/ 7373578 w 9150699"/>
              <a:gd name="connsiteY251" fmla="*/ 1724706 h 5297286"/>
              <a:gd name="connsiteX252" fmla="*/ 7200916 w 9150699"/>
              <a:gd name="connsiteY252" fmla="*/ 1778336 h 5297286"/>
              <a:gd name="connsiteX253" fmla="*/ 7180715 w 9150699"/>
              <a:gd name="connsiteY253" fmla="*/ 1816276 h 5297286"/>
              <a:gd name="connsiteX254" fmla="*/ 7210054 w 9150699"/>
              <a:gd name="connsiteY254" fmla="*/ 1837385 h 5297286"/>
              <a:gd name="connsiteX255" fmla="*/ 7218711 w 9150699"/>
              <a:gd name="connsiteY255" fmla="*/ 1835959 h 5297286"/>
              <a:gd name="connsiteX256" fmla="*/ 7391373 w 9150699"/>
              <a:gd name="connsiteY256" fmla="*/ 1782329 h 5297286"/>
              <a:gd name="connsiteX257" fmla="*/ 7411573 w 9150699"/>
              <a:gd name="connsiteY257" fmla="*/ 1744675 h 5297286"/>
              <a:gd name="connsiteX258" fmla="*/ 7373578 w 9150699"/>
              <a:gd name="connsiteY258" fmla="*/ 1724706 h 5297286"/>
              <a:gd name="connsiteX259" fmla="*/ 5340770 w 9150699"/>
              <a:gd name="connsiteY259" fmla="*/ 1627788 h 5297286"/>
              <a:gd name="connsiteX260" fmla="*/ 5318466 w 9150699"/>
              <a:gd name="connsiteY260" fmla="*/ 1633992 h 5297286"/>
              <a:gd name="connsiteX261" fmla="*/ 5177065 w 9150699"/>
              <a:gd name="connsiteY261" fmla="*/ 1745816 h 5297286"/>
              <a:gd name="connsiteX262" fmla="*/ 5171775 w 9150699"/>
              <a:gd name="connsiteY262" fmla="*/ 1788320 h 5297286"/>
              <a:gd name="connsiteX263" fmla="*/ 5195823 w 9150699"/>
              <a:gd name="connsiteY263" fmla="*/ 1799730 h 5297286"/>
              <a:gd name="connsiteX264" fmla="*/ 5214580 w 9150699"/>
              <a:gd name="connsiteY264" fmla="*/ 1793169 h 5297286"/>
              <a:gd name="connsiteX265" fmla="*/ 5355980 w 9150699"/>
              <a:gd name="connsiteY265" fmla="*/ 1681346 h 5297286"/>
              <a:gd name="connsiteX266" fmla="*/ 5361270 w 9150699"/>
              <a:gd name="connsiteY266" fmla="*/ 1639127 h 5297286"/>
              <a:gd name="connsiteX267" fmla="*/ 5340770 w 9150699"/>
              <a:gd name="connsiteY267" fmla="*/ 1627788 h 5297286"/>
              <a:gd name="connsiteX268" fmla="*/ 7719864 w 9150699"/>
              <a:gd name="connsiteY268" fmla="*/ 1618303 h 5297286"/>
              <a:gd name="connsiteX269" fmla="*/ 7546721 w 9150699"/>
              <a:gd name="connsiteY269" fmla="*/ 1671362 h 5297286"/>
              <a:gd name="connsiteX270" fmla="*/ 7527002 w 9150699"/>
              <a:gd name="connsiteY270" fmla="*/ 1709017 h 5297286"/>
              <a:gd name="connsiteX271" fmla="*/ 7555859 w 9150699"/>
              <a:gd name="connsiteY271" fmla="*/ 1730411 h 5297286"/>
              <a:gd name="connsiteX272" fmla="*/ 7564516 w 9150699"/>
              <a:gd name="connsiteY272" fmla="*/ 1729270 h 5297286"/>
              <a:gd name="connsiteX273" fmla="*/ 7737659 w 9150699"/>
              <a:gd name="connsiteY273" fmla="*/ 1676496 h 5297286"/>
              <a:gd name="connsiteX274" fmla="*/ 7757378 w 9150699"/>
              <a:gd name="connsiteY274" fmla="*/ 1638556 h 5297286"/>
              <a:gd name="connsiteX275" fmla="*/ 7719864 w 9150699"/>
              <a:gd name="connsiteY275" fmla="*/ 1618303 h 5297286"/>
              <a:gd name="connsiteX276" fmla="*/ 8067593 w 9150699"/>
              <a:gd name="connsiteY276" fmla="*/ 1512755 h 5297286"/>
              <a:gd name="connsiteX277" fmla="*/ 7893007 w 9150699"/>
              <a:gd name="connsiteY277" fmla="*/ 1565529 h 5297286"/>
              <a:gd name="connsiteX278" fmla="*/ 7872807 w 9150699"/>
              <a:gd name="connsiteY278" fmla="*/ 1602898 h 5297286"/>
              <a:gd name="connsiteX279" fmla="*/ 7901664 w 9150699"/>
              <a:gd name="connsiteY279" fmla="*/ 1624293 h 5297286"/>
              <a:gd name="connsiteX280" fmla="*/ 7910321 w 9150699"/>
              <a:gd name="connsiteY280" fmla="*/ 1623152 h 5297286"/>
              <a:gd name="connsiteX281" fmla="*/ 8084426 w 9150699"/>
              <a:gd name="connsiteY281" fmla="*/ 1570664 h 5297286"/>
              <a:gd name="connsiteX282" fmla="*/ 8104626 w 9150699"/>
              <a:gd name="connsiteY282" fmla="*/ 1533009 h 5297286"/>
              <a:gd name="connsiteX283" fmla="*/ 8067593 w 9150699"/>
              <a:gd name="connsiteY283" fmla="*/ 1512755 h 5297286"/>
              <a:gd name="connsiteX284" fmla="*/ 5623570 w 9150699"/>
              <a:gd name="connsiteY284" fmla="*/ 1404034 h 5297286"/>
              <a:gd name="connsiteX285" fmla="*/ 5601266 w 9150699"/>
              <a:gd name="connsiteY285" fmla="*/ 1410345 h 5297286"/>
              <a:gd name="connsiteX286" fmla="*/ 5459866 w 9150699"/>
              <a:gd name="connsiteY286" fmla="*/ 1522169 h 5297286"/>
              <a:gd name="connsiteX287" fmla="*/ 5455056 w 9150699"/>
              <a:gd name="connsiteY287" fmla="*/ 1564958 h 5297286"/>
              <a:gd name="connsiteX288" fmla="*/ 5478623 w 9150699"/>
              <a:gd name="connsiteY288" fmla="*/ 1576369 h 5297286"/>
              <a:gd name="connsiteX289" fmla="*/ 5497380 w 9150699"/>
              <a:gd name="connsiteY289" fmla="*/ 1569808 h 5297286"/>
              <a:gd name="connsiteX290" fmla="*/ 5638780 w 9150699"/>
              <a:gd name="connsiteY290" fmla="*/ 1457699 h 5297286"/>
              <a:gd name="connsiteX291" fmla="*/ 5644071 w 9150699"/>
              <a:gd name="connsiteY291" fmla="*/ 1415480 h 5297286"/>
              <a:gd name="connsiteX292" fmla="*/ 5623570 w 9150699"/>
              <a:gd name="connsiteY292" fmla="*/ 1404034 h 5297286"/>
              <a:gd name="connsiteX293" fmla="*/ 4498441 w 9150699"/>
              <a:gd name="connsiteY293" fmla="*/ 1399505 h 5297286"/>
              <a:gd name="connsiteX294" fmla="*/ 4460926 w 9150699"/>
              <a:gd name="connsiteY294" fmla="*/ 1420615 h 5297286"/>
              <a:gd name="connsiteX295" fmla="*/ 4410426 w 9150699"/>
              <a:gd name="connsiteY295" fmla="*/ 1593199 h 5297286"/>
              <a:gd name="connsiteX296" fmla="*/ 4430145 w 9150699"/>
              <a:gd name="connsiteY296" fmla="*/ 1631139 h 5297286"/>
              <a:gd name="connsiteX297" fmla="*/ 4438803 w 9150699"/>
              <a:gd name="connsiteY297" fmla="*/ 1632281 h 5297286"/>
              <a:gd name="connsiteX298" fmla="*/ 4468141 w 9150699"/>
              <a:gd name="connsiteY298" fmla="*/ 1610886 h 5297286"/>
              <a:gd name="connsiteX299" fmla="*/ 4519122 w 9150699"/>
              <a:gd name="connsiteY299" fmla="*/ 1436589 h 5297286"/>
              <a:gd name="connsiteX300" fmla="*/ 4498441 w 9150699"/>
              <a:gd name="connsiteY300" fmla="*/ 1399505 h 5297286"/>
              <a:gd name="connsiteX301" fmla="*/ 5906851 w 9150699"/>
              <a:gd name="connsiteY301" fmla="*/ 1180387 h 5297286"/>
              <a:gd name="connsiteX302" fmla="*/ 5884547 w 9150699"/>
              <a:gd name="connsiteY302" fmla="*/ 1186698 h 5297286"/>
              <a:gd name="connsiteX303" fmla="*/ 5743147 w 9150699"/>
              <a:gd name="connsiteY303" fmla="*/ 1298522 h 5297286"/>
              <a:gd name="connsiteX304" fmla="*/ 5738338 w 9150699"/>
              <a:gd name="connsiteY304" fmla="*/ 1341026 h 5297286"/>
              <a:gd name="connsiteX305" fmla="*/ 5761904 w 9150699"/>
              <a:gd name="connsiteY305" fmla="*/ 1352722 h 5297286"/>
              <a:gd name="connsiteX306" fmla="*/ 5780662 w 9150699"/>
              <a:gd name="connsiteY306" fmla="*/ 1345876 h 5297286"/>
              <a:gd name="connsiteX307" fmla="*/ 5922062 w 9150699"/>
              <a:gd name="connsiteY307" fmla="*/ 1234052 h 5297286"/>
              <a:gd name="connsiteX308" fmla="*/ 5927352 w 9150699"/>
              <a:gd name="connsiteY308" fmla="*/ 1191833 h 5297286"/>
              <a:gd name="connsiteX309" fmla="*/ 5906851 w 9150699"/>
              <a:gd name="connsiteY309" fmla="*/ 1180387 h 5297286"/>
              <a:gd name="connsiteX310" fmla="*/ 4585974 w 9150699"/>
              <a:gd name="connsiteY310" fmla="*/ 1049201 h 5297286"/>
              <a:gd name="connsiteX311" fmla="*/ 4549422 w 9150699"/>
              <a:gd name="connsiteY311" fmla="*/ 1071452 h 5297286"/>
              <a:gd name="connsiteX312" fmla="*/ 4507098 w 9150699"/>
              <a:gd name="connsiteY312" fmla="*/ 1246604 h 5297286"/>
              <a:gd name="connsiteX313" fmla="*/ 4529222 w 9150699"/>
              <a:gd name="connsiteY313" fmla="*/ 1283403 h 5297286"/>
              <a:gd name="connsiteX314" fmla="*/ 4536436 w 9150699"/>
              <a:gd name="connsiteY314" fmla="*/ 1284259 h 5297286"/>
              <a:gd name="connsiteX315" fmla="*/ 4565774 w 9150699"/>
              <a:gd name="connsiteY315" fmla="*/ 1261723 h 5297286"/>
              <a:gd name="connsiteX316" fmla="*/ 4608579 w 9150699"/>
              <a:gd name="connsiteY316" fmla="*/ 1085430 h 5297286"/>
              <a:gd name="connsiteX317" fmla="*/ 4585974 w 9150699"/>
              <a:gd name="connsiteY317" fmla="*/ 1049201 h 5297286"/>
              <a:gd name="connsiteX318" fmla="*/ 6189892 w 9150699"/>
              <a:gd name="connsiteY318" fmla="*/ 957025 h 5297286"/>
              <a:gd name="connsiteX319" fmla="*/ 6167829 w 9150699"/>
              <a:gd name="connsiteY319" fmla="*/ 963337 h 5297286"/>
              <a:gd name="connsiteX320" fmla="*/ 6025948 w 9150699"/>
              <a:gd name="connsiteY320" fmla="*/ 1075160 h 5297286"/>
              <a:gd name="connsiteX321" fmla="*/ 6021138 w 9150699"/>
              <a:gd name="connsiteY321" fmla="*/ 1117664 h 5297286"/>
              <a:gd name="connsiteX322" fmla="*/ 6044705 w 9150699"/>
              <a:gd name="connsiteY322" fmla="*/ 1129360 h 5297286"/>
              <a:gd name="connsiteX323" fmla="*/ 6063462 w 9150699"/>
              <a:gd name="connsiteY323" fmla="*/ 1122514 h 5297286"/>
              <a:gd name="connsiteX324" fmla="*/ 6205343 w 9150699"/>
              <a:gd name="connsiteY324" fmla="*/ 1010690 h 5297286"/>
              <a:gd name="connsiteX325" fmla="*/ 6210153 w 9150699"/>
              <a:gd name="connsiteY325" fmla="*/ 968471 h 5297286"/>
              <a:gd name="connsiteX326" fmla="*/ 6189892 w 9150699"/>
              <a:gd name="connsiteY326" fmla="*/ 957025 h 5297286"/>
              <a:gd name="connsiteX327" fmla="*/ 6472693 w 9150699"/>
              <a:gd name="connsiteY327" fmla="*/ 733664 h 5297286"/>
              <a:gd name="connsiteX328" fmla="*/ 6450629 w 9150699"/>
              <a:gd name="connsiteY328" fmla="*/ 739975 h 5297286"/>
              <a:gd name="connsiteX329" fmla="*/ 6309229 w 9150699"/>
              <a:gd name="connsiteY329" fmla="*/ 851798 h 5297286"/>
              <a:gd name="connsiteX330" fmla="*/ 6303457 w 9150699"/>
              <a:gd name="connsiteY330" fmla="*/ 894303 h 5297286"/>
              <a:gd name="connsiteX331" fmla="*/ 6327505 w 9150699"/>
              <a:gd name="connsiteY331" fmla="*/ 905998 h 5297286"/>
              <a:gd name="connsiteX332" fmla="*/ 6346262 w 9150699"/>
              <a:gd name="connsiteY332" fmla="*/ 899152 h 5297286"/>
              <a:gd name="connsiteX333" fmla="*/ 6487662 w 9150699"/>
              <a:gd name="connsiteY333" fmla="*/ 787329 h 5297286"/>
              <a:gd name="connsiteX334" fmla="*/ 6492953 w 9150699"/>
              <a:gd name="connsiteY334" fmla="*/ 745110 h 5297286"/>
              <a:gd name="connsiteX335" fmla="*/ 6472693 w 9150699"/>
              <a:gd name="connsiteY335" fmla="*/ 733664 h 5297286"/>
              <a:gd name="connsiteX336" fmla="*/ 4656193 w 9150699"/>
              <a:gd name="connsiteY336" fmla="*/ 694047 h 5297286"/>
              <a:gd name="connsiteX337" fmla="*/ 4621565 w 9150699"/>
              <a:gd name="connsiteY337" fmla="*/ 719151 h 5297286"/>
              <a:gd name="connsiteX338" fmla="*/ 4587898 w 9150699"/>
              <a:gd name="connsiteY338" fmla="*/ 896014 h 5297286"/>
              <a:gd name="connsiteX339" fmla="*/ 4611465 w 9150699"/>
              <a:gd name="connsiteY339" fmla="*/ 931672 h 5297286"/>
              <a:gd name="connsiteX340" fmla="*/ 4617717 w 9150699"/>
              <a:gd name="connsiteY340" fmla="*/ 932243 h 5297286"/>
              <a:gd name="connsiteX341" fmla="*/ 4647055 w 9150699"/>
              <a:gd name="connsiteY341" fmla="*/ 907995 h 5297286"/>
              <a:gd name="connsiteX342" fmla="*/ 4681203 w 9150699"/>
              <a:gd name="connsiteY342" fmla="*/ 728850 h 5297286"/>
              <a:gd name="connsiteX343" fmla="*/ 4656193 w 9150699"/>
              <a:gd name="connsiteY343" fmla="*/ 694047 h 5297286"/>
              <a:gd name="connsiteX344" fmla="*/ 6755974 w 9150699"/>
              <a:gd name="connsiteY344" fmla="*/ 510302 h 5297286"/>
              <a:gd name="connsiteX345" fmla="*/ 6733910 w 9150699"/>
              <a:gd name="connsiteY345" fmla="*/ 516613 h 5297286"/>
              <a:gd name="connsiteX346" fmla="*/ 6592510 w 9150699"/>
              <a:gd name="connsiteY346" fmla="*/ 628437 h 5297286"/>
              <a:gd name="connsiteX347" fmla="*/ 6587220 w 9150699"/>
              <a:gd name="connsiteY347" fmla="*/ 670941 h 5297286"/>
              <a:gd name="connsiteX348" fmla="*/ 6611267 w 9150699"/>
              <a:gd name="connsiteY348" fmla="*/ 682637 h 5297286"/>
              <a:gd name="connsiteX349" fmla="*/ 6630025 w 9150699"/>
              <a:gd name="connsiteY349" fmla="*/ 675791 h 5297286"/>
              <a:gd name="connsiteX350" fmla="*/ 6771425 w 9150699"/>
              <a:gd name="connsiteY350" fmla="*/ 563967 h 5297286"/>
              <a:gd name="connsiteX351" fmla="*/ 6776234 w 9150699"/>
              <a:gd name="connsiteY351" fmla="*/ 521748 h 5297286"/>
              <a:gd name="connsiteX352" fmla="*/ 6755974 w 9150699"/>
              <a:gd name="connsiteY352" fmla="*/ 510302 h 5297286"/>
              <a:gd name="connsiteX353" fmla="*/ 7522673 w 9150699"/>
              <a:gd name="connsiteY353" fmla="*/ 0 h 5297286"/>
              <a:gd name="connsiteX354" fmla="*/ 7406763 w 9150699"/>
              <a:gd name="connsiteY354" fmla="*/ 654111 h 5297286"/>
              <a:gd name="connsiteX355" fmla="*/ 7105206 w 9150699"/>
              <a:gd name="connsiteY355" fmla="*/ 590211 h 5297286"/>
              <a:gd name="connsiteX356" fmla="*/ 5448804 w 9150699"/>
              <a:gd name="connsiteY356" fmla="*/ 2120652 h 5297286"/>
              <a:gd name="connsiteX357" fmla="*/ 7780464 w 9150699"/>
              <a:gd name="connsiteY357" fmla="*/ 1463690 h 5297286"/>
              <a:gd name="connsiteX358" fmla="*/ 7549125 w 9150699"/>
              <a:gd name="connsiteY358" fmla="*/ 1362136 h 5297286"/>
              <a:gd name="connsiteX359" fmla="*/ 9150699 w 9150699"/>
              <a:gd name="connsiteY359" fmla="*/ 1155605 h 5297286"/>
              <a:gd name="connsiteX360" fmla="*/ 8586060 w 9150699"/>
              <a:gd name="connsiteY360" fmla="*/ 1795166 h 5297286"/>
              <a:gd name="connsiteX361" fmla="*/ 8307588 w 9150699"/>
              <a:gd name="connsiteY361" fmla="*/ 1674214 h 5297286"/>
              <a:gd name="connsiteX362" fmla="*/ 2407776 w 9150699"/>
              <a:gd name="connsiteY362" fmla="*/ 5222831 h 5297286"/>
              <a:gd name="connsiteX363" fmla="*/ 2324613 w 9150699"/>
              <a:gd name="connsiteY363" fmla="*/ 5297286 h 5297286"/>
              <a:gd name="connsiteX364" fmla="*/ 776079 w 9150699"/>
              <a:gd name="connsiteY364" fmla="*/ 5297286 h 5297286"/>
              <a:gd name="connsiteX365" fmla="*/ 827807 w 9150699"/>
              <a:gd name="connsiteY365" fmla="*/ 5256274 h 5297286"/>
              <a:gd name="connsiteX366" fmla="*/ 833098 w 9150699"/>
              <a:gd name="connsiteY366" fmla="*/ 5214055 h 5297286"/>
              <a:gd name="connsiteX367" fmla="*/ 790293 w 9150699"/>
              <a:gd name="connsiteY367" fmla="*/ 5208920 h 5297286"/>
              <a:gd name="connsiteX368" fmla="*/ 678554 w 9150699"/>
              <a:gd name="connsiteY368" fmla="*/ 5297286 h 5297286"/>
              <a:gd name="connsiteX369" fmla="*/ 0 w 9150699"/>
              <a:gd name="connsiteY369" fmla="*/ 5297286 h 5297286"/>
              <a:gd name="connsiteX370" fmla="*/ 0 w 9150699"/>
              <a:gd name="connsiteY370" fmla="*/ 4551942 h 5297286"/>
              <a:gd name="connsiteX371" fmla="*/ 61785 w 9150699"/>
              <a:gd name="connsiteY371" fmla="*/ 4509128 h 5297286"/>
              <a:gd name="connsiteX372" fmla="*/ 3789035 w 9150699"/>
              <a:gd name="connsiteY372" fmla="*/ 1943789 h 5297286"/>
              <a:gd name="connsiteX373" fmla="*/ 4489303 w 9150699"/>
              <a:gd name="connsiteY373" fmla="*/ 780768 h 5297286"/>
              <a:gd name="connsiteX374" fmla="*/ 4301250 w 9150699"/>
              <a:gd name="connsiteY374" fmla="*/ 843241 h 5297286"/>
              <a:gd name="connsiteX375" fmla="*/ 4563369 w 9150699"/>
              <a:gd name="connsiteY375" fmla="*/ 384821 h 5297286"/>
              <a:gd name="connsiteX376" fmla="*/ 4951979 w 9150699"/>
              <a:gd name="connsiteY376" fmla="*/ 658675 h 5297286"/>
              <a:gd name="connsiteX377" fmla="*/ 4786051 w 9150699"/>
              <a:gd name="connsiteY377" fmla="*/ 702605 h 5297286"/>
              <a:gd name="connsiteX378" fmla="*/ 4626855 w 9150699"/>
              <a:gd name="connsiteY378" fmla="*/ 1778336 h 5297286"/>
              <a:gd name="connsiteX379" fmla="*/ 6524696 w 9150699"/>
              <a:gd name="connsiteY379" fmla="*/ 411351 h 5297286"/>
              <a:gd name="connsiteX380" fmla="*/ 6285181 w 9150699"/>
              <a:gd name="connsiteY380" fmla="*/ 348593 h 529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9150699" h="5297286">
                <a:moveTo>
                  <a:pt x="1095397" y="4979247"/>
                </a:moveTo>
                <a:cubicBezTo>
                  <a:pt x="1087642" y="4978356"/>
                  <a:pt x="1079586" y="4980424"/>
                  <a:pt x="1073093" y="4985558"/>
                </a:cubicBezTo>
                <a:lnTo>
                  <a:pt x="931693" y="5097382"/>
                </a:lnTo>
                <a:cubicBezTo>
                  <a:pt x="918707" y="5107652"/>
                  <a:pt x="916784" y="5126764"/>
                  <a:pt x="926402" y="5140172"/>
                </a:cubicBezTo>
                <a:cubicBezTo>
                  <a:pt x="932655" y="5147588"/>
                  <a:pt x="941312" y="5151582"/>
                  <a:pt x="950450" y="5151582"/>
                </a:cubicBezTo>
                <a:cubicBezTo>
                  <a:pt x="957183" y="5151582"/>
                  <a:pt x="963917" y="5149300"/>
                  <a:pt x="969207" y="5145021"/>
                </a:cubicBezTo>
                <a:lnTo>
                  <a:pt x="1110608" y="5032912"/>
                </a:lnTo>
                <a:cubicBezTo>
                  <a:pt x="1124074" y="5022642"/>
                  <a:pt x="1125998" y="5003815"/>
                  <a:pt x="1115898" y="4990693"/>
                </a:cubicBezTo>
                <a:cubicBezTo>
                  <a:pt x="1110608" y="4983989"/>
                  <a:pt x="1103153" y="4980138"/>
                  <a:pt x="1095397" y="4979247"/>
                </a:cubicBezTo>
                <a:close/>
                <a:moveTo>
                  <a:pt x="1378679" y="4755600"/>
                </a:moveTo>
                <a:cubicBezTo>
                  <a:pt x="1370924" y="4754709"/>
                  <a:pt x="1362868" y="4756778"/>
                  <a:pt x="1356375" y="4761911"/>
                </a:cubicBezTo>
                <a:lnTo>
                  <a:pt x="1214974" y="4873736"/>
                </a:lnTo>
                <a:cubicBezTo>
                  <a:pt x="1201508" y="4884291"/>
                  <a:pt x="1199584" y="4903117"/>
                  <a:pt x="1209684" y="4916239"/>
                </a:cubicBezTo>
                <a:cubicBezTo>
                  <a:pt x="1215936" y="4923941"/>
                  <a:pt x="1224594" y="4927935"/>
                  <a:pt x="1233732" y="4927935"/>
                </a:cubicBezTo>
                <a:cubicBezTo>
                  <a:pt x="1240465" y="4927935"/>
                  <a:pt x="1247198" y="4925653"/>
                  <a:pt x="1252489" y="4921089"/>
                </a:cubicBezTo>
                <a:lnTo>
                  <a:pt x="1393889" y="4809265"/>
                </a:lnTo>
                <a:cubicBezTo>
                  <a:pt x="1407356" y="4798996"/>
                  <a:pt x="1409279" y="4780168"/>
                  <a:pt x="1399179" y="4767046"/>
                </a:cubicBezTo>
                <a:cubicBezTo>
                  <a:pt x="1393889" y="4760343"/>
                  <a:pt x="1386434" y="4756491"/>
                  <a:pt x="1378679" y="4755600"/>
                </a:cubicBezTo>
                <a:close/>
                <a:moveTo>
                  <a:pt x="1661479" y="4532239"/>
                </a:moveTo>
                <a:cubicBezTo>
                  <a:pt x="1653724" y="4531347"/>
                  <a:pt x="1645668" y="4533415"/>
                  <a:pt x="1639175" y="4538549"/>
                </a:cubicBezTo>
                <a:lnTo>
                  <a:pt x="1497775" y="4650374"/>
                </a:lnTo>
                <a:cubicBezTo>
                  <a:pt x="1484789" y="4660644"/>
                  <a:pt x="1482384" y="4679757"/>
                  <a:pt x="1492965" y="4692877"/>
                </a:cubicBezTo>
                <a:cubicBezTo>
                  <a:pt x="1498737" y="4700579"/>
                  <a:pt x="1507394" y="4704573"/>
                  <a:pt x="1516532" y="4704573"/>
                </a:cubicBezTo>
                <a:cubicBezTo>
                  <a:pt x="1523265" y="4704573"/>
                  <a:pt x="1529999" y="4702291"/>
                  <a:pt x="1535289" y="4697727"/>
                </a:cubicBezTo>
                <a:lnTo>
                  <a:pt x="1676689" y="4585904"/>
                </a:lnTo>
                <a:cubicBezTo>
                  <a:pt x="1690156" y="4575634"/>
                  <a:pt x="1692080" y="4556806"/>
                  <a:pt x="1681980" y="4543685"/>
                </a:cubicBezTo>
                <a:cubicBezTo>
                  <a:pt x="1676689" y="4536981"/>
                  <a:pt x="1669235" y="4533131"/>
                  <a:pt x="1661479" y="4532239"/>
                </a:cubicBezTo>
                <a:close/>
                <a:moveTo>
                  <a:pt x="1944520" y="4308877"/>
                </a:moveTo>
                <a:cubicBezTo>
                  <a:pt x="1936885" y="4307986"/>
                  <a:pt x="1928949" y="4310054"/>
                  <a:pt x="1922456" y="4315188"/>
                </a:cubicBezTo>
                <a:lnTo>
                  <a:pt x="1781056" y="4427011"/>
                </a:lnTo>
                <a:cubicBezTo>
                  <a:pt x="1768070" y="4437281"/>
                  <a:pt x="1765666" y="4456394"/>
                  <a:pt x="1775766" y="4469517"/>
                </a:cubicBezTo>
                <a:cubicBezTo>
                  <a:pt x="1781537" y="4477219"/>
                  <a:pt x="1790675" y="4481212"/>
                  <a:pt x="1799813" y="4481212"/>
                </a:cubicBezTo>
                <a:cubicBezTo>
                  <a:pt x="1806066" y="4481212"/>
                  <a:pt x="1812799" y="4478929"/>
                  <a:pt x="1818090" y="4474366"/>
                </a:cubicBezTo>
                <a:lnTo>
                  <a:pt x="1959970" y="4362542"/>
                </a:lnTo>
                <a:cubicBezTo>
                  <a:pt x="1972956" y="4352273"/>
                  <a:pt x="1975361" y="4333160"/>
                  <a:pt x="1964780" y="4320323"/>
                </a:cubicBezTo>
                <a:cubicBezTo>
                  <a:pt x="1959490" y="4313620"/>
                  <a:pt x="1952155" y="4309768"/>
                  <a:pt x="1944520" y="4308877"/>
                </a:cubicBezTo>
                <a:close/>
                <a:moveTo>
                  <a:pt x="2227801" y="4085515"/>
                </a:moveTo>
                <a:cubicBezTo>
                  <a:pt x="2220166" y="4084623"/>
                  <a:pt x="2212230" y="4086692"/>
                  <a:pt x="2205738" y="4091826"/>
                </a:cubicBezTo>
                <a:lnTo>
                  <a:pt x="2063856" y="4203651"/>
                </a:lnTo>
                <a:cubicBezTo>
                  <a:pt x="2050871" y="4213920"/>
                  <a:pt x="2048466" y="4233032"/>
                  <a:pt x="2059047" y="4246154"/>
                </a:cubicBezTo>
                <a:cubicBezTo>
                  <a:pt x="2064818" y="4253856"/>
                  <a:pt x="2073957" y="4257850"/>
                  <a:pt x="2082614" y="4257850"/>
                </a:cubicBezTo>
                <a:cubicBezTo>
                  <a:pt x="2089347" y="4257850"/>
                  <a:pt x="2096080" y="4255569"/>
                  <a:pt x="2101371" y="4251003"/>
                </a:cubicBezTo>
                <a:lnTo>
                  <a:pt x="2242771" y="4139181"/>
                </a:lnTo>
                <a:cubicBezTo>
                  <a:pt x="2256238" y="4128911"/>
                  <a:pt x="2258643" y="4109798"/>
                  <a:pt x="2248062" y="4096962"/>
                </a:cubicBezTo>
                <a:cubicBezTo>
                  <a:pt x="2242771" y="4090257"/>
                  <a:pt x="2235437" y="4086407"/>
                  <a:pt x="2227801" y="4085515"/>
                </a:cubicBezTo>
                <a:close/>
                <a:moveTo>
                  <a:pt x="2510602" y="3861869"/>
                </a:moveTo>
                <a:cubicBezTo>
                  <a:pt x="2502967" y="3860976"/>
                  <a:pt x="2495031" y="3863045"/>
                  <a:pt x="2488538" y="3868180"/>
                </a:cubicBezTo>
                <a:lnTo>
                  <a:pt x="2347138" y="3980003"/>
                </a:lnTo>
                <a:cubicBezTo>
                  <a:pt x="2334152" y="3990558"/>
                  <a:pt x="2331747" y="4009386"/>
                  <a:pt x="2341847" y="4022507"/>
                </a:cubicBezTo>
                <a:cubicBezTo>
                  <a:pt x="2348100" y="4030209"/>
                  <a:pt x="2356757" y="4033918"/>
                  <a:pt x="2365895" y="4033918"/>
                </a:cubicBezTo>
                <a:cubicBezTo>
                  <a:pt x="2372147" y="4033918"/>
                  <a:pt x="2378881" y="4031921"/>
                  <a:pt x="2384652" y="4027356"/>
                </a:cubicBezTo>
                <a:lnTo>
                  <a:pt x="2526052" y="3915534"/>
                </a:lnTo>
                <a:cubicBezTo>
                  <a:pt x="2539038" y="3905263"/>
                  <a:pt x="2541443" y="3886151"/>
                  <a:pt x="2530862" y="3873315"/>
                </a:cubicBezTo>
                <a:cubicBezTo>
                  <a:pt x="2525571" y="3866610"/>
                  <a:pt x="2518237" y="3862760"/>
                  <a:pt x="2510602" y="3861869"/>
                </a:cubicBezTo>
                <a:close/>
                <a:moveTo>
                  <a:pt x="2793643" y="3638506"/>
                </a:moveTo>
                <a:cubicBezTo>
                  <a:pt x="2785887" y="3637616"/>
                  <a:pt x="2777831" y="3639684"/>
                  <a:pt x="2771338" y="3644818"/>
                </a:cubicBezTo>
                <a:lnTo>
                  <a:pt x="2629938" y="3756641"/>
                </a:lnTo>
                <a:cubicBezTo>
                  <a:pt x="2616952" y="3766910"/>
                  <a:pt x="2615029" y="3786023"/>
                  <a:pt x="2624648" y="3799146"/>
                </a:cubicBezTo>
                <a:cubicBezTo>
                  <a:pt x="2630900" y="3806849"/>
                  <a:pt x="2639557" y="3810557"/>
                  <a:pt x="2648695" y="3810557"/>
                </a:cubicBezTo>
                <a:cubicBezTo>
                  <a:pt x="2655429" y="3810557"/>
                  <a:pt x="2662162" y="3808559"/>
                  <a:pt x="2667453" y="3803996"/>
                </a:cubicBezTo>
                <a:lnTo>
                  <a:pt x="2808853" y="3692171"/>
                </a:lnTo>
                <a:cubicBezTo>
                  <a:pt x="2822319" y="3681903"/>
                  <a:pt x="2824243" y="3662791"/>
                  <a:pt x="2814143" y="3649952"/>
                </a:cubicBezTo>
                <a:cubicBezTo>
                  <a:pt x="2808853" y="3643250"/>
                  <a:pt x="2801398" y="3639398"/>
                  <a:pt x="2793643" y="3638506"/>
                </a:cubicBezTo>
                <a:close/>
                <a:moveTo>
                  <a:pt x="3076924" y="3415146"/>
                </a:moveTo>
                <a:cubicBezTo>
                  <a:pt x="3069169" y="3414253"/>
                  <a:pt x="3061113" y="3416322"/>
                  <a:pt x="3054620" y="3421458"/>
                </a:cubicBezTo>
                <a:lnTo>
                  <a:pt x="2913220" y="3533280"/>
                </a:lnTo>
                <a:cubicBezTo>
                  <a:pt x="2899753" y="3543550"/>
                  <a:pt x="2897829" y="3562376"/>
                  <a:pt x="2907929" y="3575784"/>
                </a:cubicBezTo>
                <a:cubicBezTo>
                  <a:pt x="2914181" y="3583486"/>
                  <a:pt x="2922839" y="3587194"/>
                  <a:pt x="2931977" y="3587194"/>
                </a:cubicBezTo>
                <a:cubicBezTo>
                  <a:pt x="2938710" y="3587194"/>
                  <a:pt x="2944962" y="3585198"/>
                  <a:pt x="2950734" y="3580633"/>
                </a:cubicBezTo>
                <a:lnTo>
                  <a:pt x="3092134" y="3468811"/>
                </a:lnTo>
                <a:cubicBezTo>
                  <a:pt x="3105601" y="3458541"/>
                  <a:pt x="3107525" y="3439428"/>
                  <a:pt x="3097425" y="3426592"/>
                </a:cubicBezTo>
                <a:cubicBezTo>
                  <a:pt x="3092134" y="3419887"/>
                  <a:pt x="3084679" y="3416037"/>
                  <a:pt x="3076924" y="3415146"/>
                </a:cubicBezTo>
                <a:close/>
                <a:moveTo>
                  <a:pt x="3359724" y="3191783"/>
                </a:moveTo>
                <a:cubicBezTo>
                  <a:pt x="3351969" y="3190892"/>
                  <a:pt x="3343913" y="3192961"/>
                  <a:pt x="3337420" y="3198095"/>
                </a:cubicBezTo>
                <a:lnTo>
                  <a:pt x="3196020" y="3309918"/>
                </a:lnTo>
                <a:cubicBezTo>
                  <a:pt x="3183034" y="3320187"/>
                  <a:pt x="3180630" y="3339015"/>
                  <a:pt x="3190730" y="3352423"/>
                </a:cubicBezTo>
                <a:cubicBezTo>
                  <a:pt x="3196982" y="3360125"/>
                  <a:pt x="3205639" y="3363832"/>
                  <a:pt x="3214777" y="3363832"/>
                </a:cubicBezTo>
                <a:cubicBezTo>
                  <a:pt x="3221511" y="3363832"/>
                  <a:pt x="3228244" y="3361836"/>
                  <a:pt x="3233534" y="3357272"/>
                </a:cubicBezTo>
                <a:lnTo>
                  <a:pt x="3374935" y="3245448"/>
                </a:lnTo>
                <a:cubicBezTo>
                  <a:pt x="3388401" y="3235180"/>
                  <a:pt x="3390325" y="3216067"/>
                  <a:pt x="3380225" y="3203230"/>
                </a:cubicBezTo>
                <a:cubicBezTo>
                  <a:pt x="3374935" y="3196526"/>
                  <a:pt x="3367480" y="3192674"/>
                  <a:pt x="3359724" y="3191783"/>
                </a:cubicBezTo>
                <a:close/>
                <a:moveTo>
                  <a:pt x="3643006" y="2968421"/>
                </a:moveTo>
                <a:cubicBezTo>
                  <a:pt x="3635250" y="2967530"/>
                  <a:pt x="3627194" y="2969598"/>
                  <a:pt x="3620702" y="2974733"/>
                </a:cubicBezTo>
                <a:lnTo>
                  <a:pt x="3479301" y="3086558"/>
                </a:lnTo>
                <a:cubicBezTo>
                  <a:pt x="3474492" y="3089979"/>
                  <a:pt x="3471606" y="3094829"/>
                  <a:pt x="3469682" y="3100249"/>
                </a:cubicBezTo>
                <a:cubicBezTo>
                  <a:pt x="3464392" y="3103386"/>
                  <a:pt x="3458139" y="3106525"/>
                  <a:pt x="3452849" y="3109378"/>
                </a:cubicBezTo>
                <a:cubicBezTo>
                  <a:pt x="3437939" y="3117365"/>
                  <a:pt x="3432649" y="3135622"/>
                  <a:pt x="3440825" y="3150170"/>
                </a:cubicBezTo>
                <a:cubicBezTo>
                  <a:pt x="3446116" y="3160440"/>
                  <a:pt x="3456697" y="3166146"/>
                  <a:pt x="3467278" y="3166146"/>
                </a:cubicBezTo>
                <a:cubicBezTo>
                  <a:pt x="3472087" y="3166146"/>
                  <a:pt x="3477377" y="3165005"/>
                  <a:pt x="3481706" y="3162721"/>
                </a:cubicBezTo>
                <a:cubicBezTo>
                  <a:pt x="3526916" y="3138476"/>
                  <a:pt x="3580782" y="3111660"/>
                  <a:pt x="3641863" y="3083133"/>
                </a:cubicBezTo>
                <a:cubicBezTo>
                  <a:pt x="3656773" y="3076286"/>
                  <a:pt x="3663506" y="3058030"/>
                  <a:pt x="3656292" y="3042911"/>
                </a:cubicBezTo>
                <a:cubicBezTo>
                  <a:pt x="3654368" y="3038061"/>
                  <a:pt x="3650521" y="3034353"/>
                  <a:pt x="3646192" y="3031502"/>
                </a:cubicBezTo>
                <a:lnTo>
                  <a:pt x="3658216" y="3022088"/>
                </a:lnTo>
                <a:cubicBezTo>
                  <a:pt x="3671683" y="3011817"/>
                  <a:pt x="3673606" y="2992704"/>
                  <a:pt x="3663506" y="2979869"/>
                </a:cubicBezTo>
                <a:cubicBezTo>
                  <a:pt x="3658216" y="2973164"/>
                  <a:pt x="3650761" y="2969314"/>
                  <a:pt x="3643006" y="2968421"/>
                </a:cubicBezTo>
                <a:close/>
                <a:moveTo>
                  <a:pt x="3949673" y="2884304"/>
                </a:moveTo>
                <a:cubicBezTo>
                  <a:pt x="3890997" y="2907982"/>
                  <a:pt x="3835207" y="2931372"/>
                  <a:pt x="3782302" y="2953909"/>
                </a:cubicBezTo>
                <a:cubicBezTo>
                  <a:pt x="3766911" y="2960756"/>
                  <a:pt x="3759697" y="2978441"/>
                  <a:pt x="3765949" y="2993276"/>
                </a:cubicBezTo>
                <a:cubicBezTo>
                  <a:pt x="3770759" y="3004971"/>
                  <a:pt x="3782302" y="3011817"/>
                  <a:pt x="3793845" y="3011817"/>
                </a:cubicBezTo>
                <a:cubicBezTo>
                  <a:pt x="3797692" y="3011817"/>
                  <a:pt x="3802021" y="3010961"/>
                  <a:pt x="3805868" y="3009249"/>
                </a:cubicBezTo>
                <a:cubicBezTo>
                  <a:pt x="3858292" y="2986999"/>
                  <a:pt x="3914083" y="2963608"/>
                  <a:pt x="3972278" y="2940216"/>
                </a:cubicBezTo>
                <a:cubicBezTo>
                  <a:pt x="3987669" y="2933941"/>
                  <a:pt x="3995364" y="2916253"/>
                  <a:pt x="3989112" y="2900851"/>
                </a:cubicBezTo>
                <a:cubicBezTo>
                  <a:pt x="3982859" y="2885445"/>
                  <a:pt x="3965064" y="2877743"/>
                  <a:pt x="3949673" y="2884304"/>
                </a:cubicBezTo>
                <a:close/>
                <a:moveTo>
                  <a:pt x="4286821" y="2753083"/>
                </a:moveTo>
                <a:cubicBezTo>
                  <a:pt x="4229107" y="2774762"/>
                  <a:pt x="4172836" y="2796443"/>
                  <a:pt x="4118007" y="2817838"/>
                </a:cubicBezTo>
                <a:cubicBezTo>
                  <a:pt x="4102616" y="2823828"/>
                  <a:pt x="4094921" y="2841230"/>
                  <a:pt x="4101174" y="2856919"/>
                </a:cubicBezTo>
                <a:cubicBezTo>
                  <a:pt x="4105502" y="2869187"/>
                  <a:pt x="4117045" y="2876317"/>
                  <a:pt x="4129069" y="2876317"/>
                </a:cubicBezTo>
                <a:cubicBezTo>
                  <a:pt x="4132917" y="2876317"/>
                  <a:pt x="4136283" y="2875746"/>
                  <a:pt x="4140131" y="2874321"/>
                </a:cubicBezTo>
                <a:cubicBezTo>
                  <a:pt x="4194478" y="2852926"/>
                  <a:pt x="4250750" y="2831245"/>
                  <a:pt x="4308464" y="2809565"/>
                </a:cubicBezTo>
                <a:cubicBezTo>
                  <a:pt x="4323855" y="2803575"/>
                  <a:pt x="4332031" y="2785889"/>
                  <a:pt x="4325779" y="2770485"/>
                </a:cubicBezTo>
                <a:cubicBezTo>
                  <a:pt x="4320007" y="2755080"/>
                  <a:pt x="4302693" y="2747092"/>
                  <a:pt x="4286821" y="2753083"/>
                </a:cubicBezTo>
                <a:close/>
                <a:moveTo>
                  <a:pt x="3906327" y="2713467"/>
                </a:moveTo>
                <a:cubicBezTo>
                  <a:pt x="3898692" y="2714573"/>
                  <a:pt x="3891478" y="2718566"/>
                  <a:pt x="3886669" y="2725126"/>
                </a:cubicBezTo>
                <a:cubicBezTo>
                  <a:pt x="3856369" y="2765349"/>
                  <a:pt x="3825107" y="2803290"/>
                  <a:pt x="3793845" y="2837807"/>
                </a:cubicBezTo>
                <a:lnTo>
                  <a:pt x="3762102" y="2862910"/>
                </a:lnTo>
                <a:cubicBezTo>
                  <a:pt x="3749116" y="2873180"/>
                  <a:pt x="3746711" y="2892007"/>
                  <a:pt x="3756811" y="2905129"/>
                </a:cubicBezTo>
                <a:cubicBezTo>
                  <a:pt x="3762583" y="2912546"/>
                  <a:pt x="3771721" y="2916540"/>
                  <a:pt x="3780859" y="2916540"/>
                </a:cubicBezTo>
                <a:cubicBezTo>
                  <a:pt x="3786630" y="2916540"/>
                  <a:pt x="3792883" y="2914543"/>
                  <a:pt x="3798173" y="2910550"/>
                </a:cubicBezTo>
                <a:cubicBezTo>
                  <a:pt x="3804907" y="2909978"/>
                  <a:pt x="3811640" y="2907126"/>
                  <a:pt x="3816449" y="2901991"/>
                </a:cubicBezTo>
                <a:cubicBezTo>
                  <a:pt x="3822702" y="2895430"/>
                  <a:pt x="3828473" y="2888869"/>
                  <a:pt x="3834726" y="2882023"/>
                </a:cubicBezTo>
                <a:lnTo>
                  <a:pt x="3941016" y="2798441"/>
                </a:lnTo>
                <a:cubicBezTo>
                  <a:pt x="3954002" y="2788170"/>
                  <a:pt x="3956407" y="2769057"/>
                  <a:pt x="3945826" y="2755936"/>
                </a:cubicBezTo>
                <a:cubicBezTo>
                  <a:pt x="3944383" y="2753938"/>
                  <a:pt x="3941978" y="2752513"/>
                  <a:pt x="3940054" y="2750800"/>
                </a:cubicBezTo>
                <a:cubicBezTo>
                  <a:pt x="3942459" y="2739390"/>
                  <a:pt x="3938611" y="2726838"/>
                  <a:pt x="3928511" y="2719136"/>
                </a:cubicBezTo>
                <a:cubicBezTo>
                  <a:pt x="3922018" y="2714145"/>
                  <a:pt x="3913962" y="2712362"/>
                  <a:pt x="3906327" y="2713467"/>
                </a:cubicBezTo>
                <a:close/>
                <a:moveTo>
                  <a:pt x="4626855" y="2627852"/>
                </a:moveTo>
                <a:cubicBezTo>
                  <a:pt x="4569141" y="2648677"/>
                  <a:pt x="4512388" y="2669216"/>
                  <a:pt x="4456598" y="2689755"/>
                </a:cubicBezTo>
                <a:cubicBezTo>
                  <a:pt x="4441207" y="2695745"/>
                  <a:pt x="4433031" y="2712861"/>
                  <a:pt x="4438803" y="2728265"/>
                </a:cubicBezTo>
                <a:cubicBezTo>
                  <a:pt x="4443131" y="2740532"/>
                  <a:pt x="4454674" y="2748235"/>
                  <a:pt x="4467179" y="2748235"/>
                </a:cubicBezTo>
                <a:cubicBezTo>
                  <a:pt x="4470546" y="2748235"/>
                  <a:pt x="4474393" y="2747663"/>
                  <a:pt x="4477760" y="2746522"/>
                </a:cubicBezTo>
                <a:cubicBezTo>
                  <a:pt x="4533069" y="2726269"/>
                  <a:pt x="4589341" y="2705729"/>
                  <a:pt x="4647055" y="2684619"/>
                </a:cubicBezTo>
                <a:cubicBezTo>
                  <a:pt x="4662927" y="2678914"/>
                  <a:pt x="4671103" y="2661799"/>
                  <a:pt x="4665331" y="2646108"/>
                </a:cubicBezTo>
                <a:cubicBezTo>
                  <a:pt x="4659560" y="2630419"/>
                  <a:pt x="4642246" y="2622146"/>
                  <a:pt x="4626855" y="2627852"/>
                </a:cubicBezTo>
                <a:close/>
                <a:moveTo>
                  <a:pt x="4208847" y="2521234"/>
                </a:moveTo>
                <a:cubicBezTo>
                  <a:pt x="4201212" y="2520307"/>
                  <a:pt x="4193276" y="2522304"/>
                  <a:pt x="4186783" y="2527439"/>
                </a:cubicBezTo>
                <a:lnTo>
                  <a:pt x="4044902" y="2639262"/>
                </a:lnTo>
                <a:cubicBezTo>
                  <a:pt x="4031916" y="2649533"/>
                  <a:pt x="4029512" y="2668646"/>
                  <a:pt x="4040093" y="2682053"/>
                </a:cubicBezTo>
                <a:cubicBezTo>
                  <a:pt x="4045864" y="2689469"/>
                  <a:pt x="4055002" y="2693462"/>
                  <a:pt x="4063659" y="2693462"/>
                </a:cubicBezTo>
                <a:cubicBezTo>
                  <a:pt x="4070393" y="2693462"/>
                  <a:pt x="4077126" y="2691466"/>
                  <a:pt x="4082416" y="2686903"/>
                </a:cubicBezTo>
                <a:lnTo>
                  <a:pt x="4224298" y="2575078"/>
                </a:lnTo>
                <a:cubicBezTo>
                  <a:pt x="4237283" y="2564808"/>
                  <a:pt x="4239688" y="2545696"/>
                  <a:pt x="4229107" y="2532574"/>
                </a:cubicBezTo>
                <a:cubicBezTo>
                  <a:pt x="4223817" y="2526012"/>
                  <a:pt x="4216482" y="2522161"/>
                  <a:pt x="4208847" y="2521234"/>
                </a:cubicBezTo>
                <a:close/>
                <a:moveTo>
                  <a:pt x="4967370" y="2507185"/>
                </a:moveTo>
                <a:cubicBezTo>
                  <a:pt x="4910137" y="2527153"/>
                  <a:pt x="4852903" y="2547122"/>
                  <a:pt x="4796632" y="2567091"/>
                </a:cubicBezTo>
                <a:cubicBezTo>
                  <a:pt x="4781241" y="2572511"/>
                  <a:pt x="4773065" y="2589912"/>
                  <a:pt x="4778355" y="2605886"/>
                </a:cubicBezTo>
                <a:cubicBezTo>
                  <a:pt x="4782684" y="2618153"/>
                  <a:pt x="4794227" y="2626140"/>
                  <a:pt x="4806732" y="2626140"/>
                </a:cubicBezTo>
                <a:cubicBezTo>
                  <a:pt x="4810098" y="2626140"/>
                  <a:pt x="4813465" y="2625570"/>
                  <a:pt x="4816832" y="2624143"/>
                </a:cubicBezTo>
                <a:cubicBezTo>
                  <a:pt x="4872622" y="2604460"/>
                  <a:pt x="4929375" y="2584492"/>
                  <a:pt x="4987089" y="2564523"/>
                </a:cubicBezTo>
                <a:cubicBezTo>
                  <a:pt x="5002960" y="2559103"/>
                  <a:pt x="5011137" y="2541702"/>
                  <a:pt x="5005846" y="2526013"/>
                </a:cubicBezTo>
                <a:cubicBezTo>
                  <a:pt x="5000075" y="2510038"/>
                  <a:pt x="4983241" y="2501765"/>
                  <a:pt x="4967370" y="2507185"/>
                </a:cubicBezTo>
                <a:close/>
                <a:moveTo>
                  <a:pt x="4094380" y="2409482"/>
                </a:moveTo>
                <a:cubicBezTo>
                  <a:pt x="4086985" y="2411693"/>
                  <a:pt x="4080493" y="2416756"/>
                  <a:pt x="4076645" y="2424173"/>
                </a:cubicBezTo>
                <a:cubicBezTo>
                  <a:pt x="4047307" y="2478659"/>
                  <a:pt x="4017488" y="2530577"/>
                  <a:pt x="3987188" y="2578501"/>
                </a:cubicBezTo>
                <a:cubicBezTo>
                  <a:pt x="3978531" y="2592764"/>
                  <a:pt x="3982378" y="2611592"/>
                  <a:pt x="3996807" y="2620435"/>
                </a:cubicBezTo>
                <a:cubicBezTo>
                  <a:pt x="4001616" y="2623288"/>
                  <a:pt x="4007388" y="2624999"/>
                  <a:pt x="4012678" y="2624999"/>
                </a:cubicBezTo>
                <a:cubicBezTo>
                  <a:pt x="4022778" y="2624999"/>
                  <a:pt x="4032878" y="2619864"/>
                  <a:pt x="4038650" y="2610736"/>
                </a:cubicBezTo>
                <a:cubicBezTo>
                  <a:pt x="4069431" y="2561385"/>
                  <a:pt x="4099731" y="2508326"/>
                  <a:pt x="4129550" y="2452699"/>
                </a:cubicBezTo>
                <a:cubicBezTo>
                  <a:pt x="4137726" y="2438151"/>
                  <a:pt x="4131955" y="2419609"/>
                  <a:pt x="4117526" y="2411907"/>
                </a:cubicBezTo>
                <a:cubicBezTo>
                  <a:pt x="4110071" y="2407913"/>
                  <a:pt x="4101775" y="2407271"/>
                  <a:pt x="4094380" y="2409482"/>
                </a:cubicBezTo>
                <a:close/>
                <a:moveTo>
                  <a:pt x="5309328" y="2389656"/>
                </a:moveTo>
                <a:cubicBezTo>
                  <a:pt x="5252094" y="2409054"/>
                  <a:pt x="5195342" y="2428738"/>
                  <a:pt x="5138589" y="2448135"/>
                </a:cubicBezTo>
                <a:cubicBezTo>
                  <a:pt x="5122718" y="2453555"/>
                  <a:pt x="5114061" y="2470671"/>
                  <a:pt x="5119351" y="2486361"/>
                </a:cubicBezTo>
                <a:cubicBezTo>
                  <a:pt x="5123680" y="2499197"/>
                  <a:pt x="5135223" y="2506900"/>
                  <a:pt x="5148208" y="2506900"/>
                </a:cubicBezTo>
                <a:cubicBezTo>
                  <a:pt x="5151575" y="2506900"/>
                  <a:pt x="5154942" y="2506615"/>
                  <a:pt x="5157827" y="2505474"/>
                </a:cubicBezTo>
                <a:cubicBezTo>
                  <a:pt x="5214580" y="2486076"/>
                  <a:pt x="5271813" y="2466392"/>
                  <a:pt x="5329047" y="2447280"/>
                </a:cubicBezTo>
                <a:cubicBezTo>
                  <a:pt x="5344918" y="2441574"/>
                  <a:pt x="5353094" y="2424458"/>
                  <a:pt x="5347804" y="2408769"/>
                </a:cubicBezTo>
                <a:cubicBezTo>
                  <a:pt x="5342513" y="2392794"/>
                  <a:pt x="5325199" y="2384236"/>
                  <a:pt x="5309328" y="2389656"/>
                </a:cubicBezTo>
                <a:close/>
                <a:moveTo>
                  <a:pt x="4491647" y="2297873"/>
                </a:moveTo>
                <a:cubicBezTo>
                  <a:pt x="4484012" y="2296946"/>
                  <a:pt x="4476076" y="2298942"/>
                  <a:pt x="4469584" y="2304077"/>
                </a:cubicBezTo>
                <a:lnTo>
                  <a:pt x="4328183" y="2415901"/>
                </a:lnTo>
                <a:cubicBezTo>
                  <a:pt x="4314717" y="2426170"/>
                  <a:pt x="4312793" y="2445283"/>
                  <a:pt x="4322893" y="2458405"/>
                </a:cubicBezTo>
                <a:cubicBezTo>
                  <a:pt x="4329145" y="2465822"/>
                  <a:pt x="4337802" y="2469816"/>
                  <a:pt x="4346941" y="2469816"/>
                </a:cubicBezTo>
                <a:cubicBezTo>
                  <a:pt x="4353193" y="2469816"/>
                  <a:pt x="4359926" y="2467819"/>
                  <a:pt x="4365698" y="2463540"/>
                </a:cubicBezTo>
                <a:lnTo>
                  <a:pt x="4507098" y="2351716"/>
                </a:lnTo>
                <a:cubicBezTo>
                  <a:pt x="4520084" y="2341447"/>
                  <a:pt x="4522488" y="2322334"/>
                  <a:pt x="4511907" y="2309212"/>
                </a:cubicBezTo>
                <a:cubicBezTo>
                  <a:pt x="4506617" y="2302651"/>
                  <a:pt x="4499282" y="2298800"/>
                  <a:pt x="4491647" y="2297873"/>
                </a:cubicBezTo>
                <a:close/>
                <a:moveTo>
                  <a:pt x="5651766" y="2274980"/>
                </a:moveTo>
                <a:cubicBezTo>
                  <a:pt x="5595014" y="2293808"/>
                  <a:pt x="5537780" y="2312920"/>
                  <a:pt x="5480547" y="2332033"/>
                </a:cubicBezTo>
                <a:cubicBezTo>
                  <a:pt x="5464675" y="2337453"/>
                  <a:pt x="5456499" y="2354284"/>
                  <a:pt x="5461309" y="2369973"/>
                </a:cubicBezTo>
                <a:cubicBezTo>
                  <a:pt x="5465637" y="2382810"/>
                  <a:pt x="5477180" y="2390512"/>
                  <a:pt x="5490166" y="2390512"/>
                </a:cubicBezTo>
                <a:cubicBezTo>
                  <a:pt x="5493052" y="2390512"/>
                  <a:pt x="5496418" y="2390227"/>
                  <a:pt x="5499785" y="2389086"/>
                </a:cubicBezTo>
                <a:cubicBezTo>
                  <a:pt x="5556537" y="2369973"/>
                  <a:pt x="5613771" y="2351146"/>
                  <a:pt x="5671004" y="2332033"/>
                </a:cubicBezTo>
                <a:cubicBezTo>
                  <a:pt x="5686876" y="2326898"/>
                  <a:pt x="5695052" y="2309497"/>
                  <a:pt x="5690242" y="2293808"/>
                </a:cubicBezTo>
                <a:cubicBezTo>
                  <a:pt x="5684952" y="2278118"/>
                  <a:pt x="5667638" y="2269275"/>
                  <a:pt x="5651766" y="2274980"/>
                </a:cubicBezTo>
                <a:close/>
                <a:moveTo>
                  <a:pt x="5995167" y="2161730"/>
                </a:moveTo>
                <a:cubicBezTo>
                  <a:pt x="5938414" y="2180273"/>
                  <a:pt x="5881181" y="2199100"/>
                  <a:pt x="5823466" y="2217927"/>
                </a:cubicBezTo>
                <a:cubicBezTo>
                  <a:pt x="5807595" y="2223062"/>
                  <a:pt x="5798938" y="2240463"/>
                  <a:pt x="5804228" y="2256153"/>
                </a:cubicBezTo>
                <a:cubicBezTo>
                  <a:pt x="5808557" y="2268704"/>
                  <a:pt x="5820100" y="2276977"/>
                  <a:pt x="5833085" y="2276977"/>
                </a:cubicBezTo>
                <a:cubicBezTo>
                  <a:pt x="5835971" y="2276977"/>
                  <a:pt x="5839338" y="2276407"/>
                  <a:pt x="5842223" y="2275551"/>
                </a:cubicBezTo>
                <a:cubicBezTo>
                  <a:pt x="5899938" y="2256723"/>
                  <a:pt x="5957171" y="2237896"/>
                  <a:pt x="6013924" y="2219354"/>
                </a:cubicBezTo>
                <a:cubicBezTo>
                  <a:pt x="6029795" y="2214219"/>
                  <a:pt x="6038452" y="2197103"/>
                  <a:pt x="6033643" y="2181128"/>
                </a:cubicBezTo>
                <a:cubicBezTo>
                  <a:pt x="6028352" y="2165439"/>
                  <a:pt x="6011519" y="2156596"/>
                  <a:pt x="5995167" y="2161730"/>
                </a:cubicBezTo>
                <a:close/>
                <a:moveTo>
                  <a:pt x="4245459" y="2084139"/>
                </a:moveTo>
                <a:cubicBezTo>
                  <a:pt x="4238245" y="2087062"/>
                  <a:pt x="4232233" y="2092696"/>
                  <a:pt x="4229107" y="2100399"/>
                </a:cubicBezTo>
                <a:cubicBezTo>
                  <a:pt x="4205540" y="2156881"/>
                  <a:pt x="4181012" y="2212222"/>
                  <a:pt x="4156483" y="2264711"/>
                </a:cubicBezTo>
                <a:cubicBezTo>
                  <a:pt x="4149750" y="2279830"/>
                  <a:pt x="4156002" y="2297801"/>
                  <a:pt x="4171393" y="2304648"/>
                </a:cubicBezTo>
                <a:cubicBezTo>
                  <a:pt x="4175240" y="2306645"/>
                  <a:pt x="4179568" y="2307500"/>
                  <a:pt x="4183898" y="2307500"/>
                </a:cubicBezTo>
                <a:cubicBezTo>
                  <a:pt x="4195440" y="2307500"/>
                  <a:pt x="4206021" y="2300939"/>
                  <a:pt x="4211312" y="2290099"/>
                </a:cubicBezTo>
                <a:cubicBezTo>
                  <a:pt x="4236321" y="2236755"/>
                  <a:pt x="4260850" y="2180558"/>
                  <a:pt x="4284898" y="2123505"/>
                </a:cubicBezTo>
                <a:cubicBezTo>
                  <a:pt x="4291631" y="2108101"/>
                  <a:pt x="4284417" y="2090414"/>
                  <a:pt x="4269026" y="2084139"/>
                </a:cubicBezTo>
                <a:cubicBezTo>
                  <a:pt x="4261090" y="2081001"/>
                  <a:pt x="4252674" y="2081215"/>
                  <a:pt x="4245459" y="2084139"/>
                </a:cubicBezTo>
                <a:close/>
                <a:moveTo>
                  <a:pt x="4774928" y="2074796"/>
                </a:moveTo>
                <a:cubicBezTo>
                  <a:pt x="4767293" y="2073869"/>
                  <a:pt x="4759358" y="2075866"/>
                  <a:pt x="4752865" y="2081001"/>
                </a:cubicBezTo>
                <a:lnTo>
                  <a:pt x="4611465" y="2192824"/>
                </a:lnTo>
                <a:cubicBezTo>
                  <a:pt x="4597998" y="2203094"/>
                  <a:pt x="4596074" y="2222206"/>
                  <a:pt x="4606174" y="2235329"/>
                </a:cubicBezTo>
                <a:cubicBezTo>
                  <a:pt x="4611946" y="2242745"/>
                  <a:pt x="4621084" y="2246739"/>
                  <a:pt x="4630222" y="2246739"/>
                </a:cubicBezTo>
                <a:cubicBezTo>
                  <a:pt x="4636474" y="2246739"/>
                  <a:pt x="4643208" y="2244742"/>
                  <a:pt x="4648979" y="2240178"/>
                </a:cubicBezTo>
                <a:lnTo>
                  <a:pt x="4790379" y="2128355"/>
                </a:lnTo>
                <a:cubicBezTo>
                  <a:pt x="4803365" y="2118085"/>
                  <a:pt x="4805289" y="2098972"/>
                  <a:pt x="4795189" y="2086135"/>
                </a:cubicBezTo>
                <a:cubicBezTo>
                  <a:pt x="4789898" y="2079574"/>
                  <a:pt x="4782564" y="2075723"/>
                  <a:pt x="4774928" y="2074796"/>
                </a:cubicBezTo>
                <a:close/>
                <a:moveTo>
                  <a:pt x="6339529" y="2050477"/>
                </a:moveTo>
                <a:cubicBezTo>
                  <a:pt x="6282296" y="2068734"/>
                  <a:pt x="6225062" y="2087277"/>
                  <a:pt x="6167348" y="2105819"/>
                </a:cubicBezTo>
                <a:cubicBezTo>
                  <a:pt x="6151476" y="2110953"/>
                  <a:pt x="6142338" y="2128069"/>
                  <a:pt x="6147629" y="2144329"/>
                </a:cubicBezTo>
                <a:cubicBezTo>
                  <a:pt x="6151957" y="2156881"/>
                  <a:pt x="6163500" y="2165154"/>
                  <a:pt x="6176486" y="2165154"/>
                </a:cubicBezTo>
                <a:cubicBezTo>
                  <a:pt x="6179372" y="2165154"/>
                  <a:pt x="6182738" y="2164583"/>
                  <a:pt x="6185624" y="2163727"/>
                </a:cubicBezTo>
                <a:cubicBezTo>
                  <a:pt x="6243819" y="2145185"/>
                  <a:pt x="6301053" y="2126358"/>
                  <a:pt x="6357805" y="2108386"/>
                </a:cubicBezTo>
                <a:cubicBezTo>
                  <a:pt x="6373677" y="2103251"/>
                  <a:pt x="6382334" y="2086135"/>
                  <a:pt x="6377524" y="2070161"/>
                </a:cubicBezTo>
                <a:cubicBezTo>
                  <a:pt x="6372234" y="2054186"/>
                  <a:pt x="6355400" y="2045343"/>
                  <a:pt x="6339529" y="2050477"/>
                </a:cubicBezTo>
                <a:close/>
                <a:moveTo>
                  <a:pt x="6683410" y="1940651"/>
                </a:moveTo>
                <a:cubicBezTo>
                  <a:pt x="6627139" y="1958337"/>
                  <a:pt x="6569424" y="1976879"/>
                  <a:pt x="6511229" y="1995136"/>
                </a:cubicBezTo>
                <a:cubicBezTo>
                  <a:pt x="6495358" y="2000271"/>
                  <a:pt x="6486701" y="2017387"/>
                  <a:pt x="6491991" y="2033362"/>
                </a:cubicBezTo>
                <a:cubicBezTo>
                  <a:pt x="6495839" y="2046484"/>
                  <a:pt x="6507862" y="2054471"/>
                  <a:pt x="6520848" y="2054471"/>
                </a:cubicBezTo>
                <a:cubicBezTo>
                  <a:pt x="6523734" y="2054471"/>
                  <a:pt x="6526620" y="2053901"/>
                  <a:pt x="6529986" y="2053045"/>
                </a:cubicBezTo>
                <a:cubicBezTo>
                  <a:pt x="6587701" y="2034503"/>
                  <a:pt x="6645415" y="2016246"/>
                  <a:pt x="6701687" y="1998274"/>
                </a:cubicBezTo>
                <a:cubicBezTo>
                  <a:pt x="6717558" y="1993139"/>
                  <a:pt x="6726696" y="1976309"/>
                  <a:pt x="6721406" y="1960334"/>
                </a:cubicBezTo>
                <a:cubicBezTo>
                  <a:pt x="6716596" y="1944359"/>
                  <a:pt x="6699763" y="1935516"/>
                  <a:pt x="6683410" y="1940651"/>
                </a:cubicBezTo>
                <a:close/>
                <a:moveTo>
                  <a:pt x="5057969" y="1851149"/>
                </a:moveTo>
                <a:cubicBezTo>
                  <a:pt x="5050214" y="1850222"/>
                  <a:pt x="5042158" y="1852219"/>
                  <a:pt x="5035665" y="1857354"/>
                </a:cubicBezTo>
                <a:lnTo>
                  <a:pt x="4894265" y="1969177"/>
                </a:lnTo>
                <a:cubicBezTo>
                  <a:pt x="4880798" y="1979447"/>
                  <a:pt x="4878875" y="1998559"/>
                  <a:pt x="4888975" y="2011682"/>
                </a:cubicBezTo>
                <a:cubicBezTo>
                  <a:pt x="4895227" y="2019098"/>
                  <a:pt x="4903884" y="2023092"/>
                  <a:pt x="4913022" y="2023092"/>
                </a:cubicBezTo>
                <a:cubicBezTo>
                  <a:pt x="4919756" y="2023092"/>
                  <a:pt x="4926008" y="2021095"/>
                  <a:pt x="4931779" y="2016531"/>
                </a:cubicBezTo>
                <a:lnTo>
                  <a:pt x="5073180" y="1904707"/>
                </a:lnTo>
                <a:cubicBezTo>
                  <a:pt x="5086165" y="1894438"/>
                  <a:pt x="5088570" y="1875325"/>
                  <a:pt x="5078470" y="1862488"/>
                </a:cubicBezTo>
                <a:cubicBezTo>
                  <a:pt x="5073180" y="1855927"/>
                  <a:pt x="5065725" y="1852076"/>
                  <a:pt x="5057969" y="1851149"/>
                </a:cubicBezTo>
                <a:close/>
                <a:moveTo>
                  <a:pt x="7028254" y="1831965"/>
                </a:moveTo>
                <a:cubicBezTo>
                  <a:pt x="6972463" y="1849652"/>
                  <a:pt x="6914749" y="1867623"/>
                  <a:pt x="6856072" y="1886165"/>
                </a:cubicBezTo>
                <a:cubicBezTo>
                  <a:pt x="6839720" y="1891015"/>
                  <a:pt x="6831063" y="1907846"/>
                  <a:pt x="6836353" y="1924106"/>
                </a:cubicBezTo>
                <a:cubicBezTo>
                  <a:pt x="6840201" y="1937228"/>
                  <a:pt x="6851744" y="1945500"/>
                  <a:pt x="6864730" y="1945500"/>
                </a:cubicBezTo>
                <a:cubicBezTo>
                  <a:pt x="6868096" y="1945500"/>
                  <a:pt x="6870982" y="1944645"/>
                  <a:pt x="6873868" y="1943789"/>
                </a:cubicBezTo>
                <a:cubicBezTo>
                  <a:pt x="6932544" y="1925532"/>
                  <a:pt x="6990258" y="1907275"/>
                  <a:pt x="7046530" y="1889874"/>
                </a:cubicBezTo>
                <a:cubicBezTo>
                  <a:pt x="7062401" y="1885024"/>
                  <a:pt x="7071539" y="1867909"/>
                  <a:pt x="7066249" y="1851934"/>
                </a:cubicBezTo>
                <a:cubicBezTo>
                  <a:pt x="7061439" y="1835959"/>
                  <a:pt x="7044606" y="1827116"/>
                  <a:pt x="7028254" y="1831965"/>
                </a:cubicBezTo>
                <a:close/>
                <a:moveTo>
                  <a:pt x="4393112" y="1745245"/>
                </a:moveTo>
                <a:cubicBezTo>
                  <a:pt x="4377241" y="1740110"/>
                  <a:pt x="4360407" y="1748668"/>
                  <a:pt x="4355117" y="1764358"/>
                </a:cubicBezTo>
                <a:cubicBezTo>
                  <a:pt x="4335398" y="1821981"/>
                  <a:pt x="4315198" y="1879319"/>
                  <a:pt x="4294998" y="1933519"/>
                </a:cubicBezTo>
                <a:cubicBezTo>
                  <a:pt x="4289226" y="1949209"/>
                  <a:pt x="4296921" y="1966895"/>
                  <a:pt x="4312793" y="1972600"/>
                </a:cubicBezTo>
                <a:cubicBezTo>
                  <a:pt x="4316160" y="1973741"/>
                  <a:pt x="4319526" y="1974312"/>
                  <a:pt x="4323374" y="1974312"/>
                </a:cubicBezTo>
                <a:cubicBezTo>
                  <a:pt x="4335398" y="1974312"/>
                  <a:pt x="4346941" y="1966895"/>
                  <a:pt x="4351750" y="1954629"/>
                </a:cubicBezTo>
                <a:cubicBezTo>
                  <a:pt x="4371950" y="1899858"/>
                  <a:pt x="4392631" y="1841950"/>
                  <a:pt x="4412350" y="1783756"/>
                </a:cubicBezTo>
                <a:cubicBezTo>
                  <a:pt x="4417641" y="1767781"/>
                  <a:pt x="4409464" y="1750665"/>
                  <a:pt x="4393112" y="1745245"/>
                </a:cubicBezTo>
                <a:close/>
                <a:moveTo>
                  <a:pt x="7373578" y="1724706"/>
                </a:moveTo>
                <a:cubicBezTo>
                  <a:pt x="7318749" y="1741537"/>
                  <a:pt x="7261035" y="1759508"/>
                  <a:pt x="7200916" y="1778336"/>
                </a:cubicBezTo>
                <a:cubicBezTo>
                  <a:pt x="7185044" y="1783185"/>
                  <a:pt x="7175906" y="1800016"/>
                  <a:pt x="7180715" y="1816276"/>
                </a:cubicBezTo>
                <a:cubicBezTo>
                  <a:pt x="7185044" y="1829398"/>
                  <a:pt x="7197068" y="1837385"/>
                  <a:pt x="7210054" y="1837385"/>
                </a:cubicBezTo>
                <a:cubicBezTo>
                  <a:pt x="7212939" y="1837385"/>
                  <a:pt x="7215825" y="1836815"/>
                  <a:pt x="7218711" y="1835959"/>
                </a:cubicBezTo>
                <a:cubicBezTo>
                  <a:pt x="7278830" y="1817132"/>
                  <a:pt x="7336544" y="1799445"/>
                  <a:pt x="7391373" y="1782329"/>
                </a:cubicBezTo>
                <a:cubicBezTo>
                  <a:pt x="7407725" y="1777765"/>
                  <a:pt x="7416382" y="1760649"/>
                  <a:pt x="7411573" y="1744675"/>
                </a:cubicBezTo>
                <a:cubicBezTo>
                  <a:pt x="7406763" y="1728700"/>
                  <a:pt x="7389930" y="1719857"/>
                  <a:pt x="7373578" y="1724706"/>
                </a:cubicBezTo>
                <a:close/>
                <a:moveTo>
                  <a:pt x="5340770" y="1627788"/>
                </a:moveTo>
                <a:cubicBezTo>
                  <a:pt x="5333014" y="1626861"/>
                  <a:pt x="5324958" y="1628858"/>
                  <a:pt x="5318466" y="1633992"/>
                </a:cubicBezTo>
                <a:lnTo>
                  <a:pt x="5177065" y="1745816"/>
                </a:lnTo>
                <a:cubicBezTo>
                  <a:pt x="5163599" y="1756085"/>
                  <a:pt x="5161675" y="1775198"/>
                  <a:pt x="5171775" y="1788320"/>
                </a:cubicBezTo>
                <a:cubicBezTo>
                  <a:pt x="5178027" y="1795737"/>
                  <a:pt x="5186685" y="1799730"/>
                  <a:pt x="5195823" y="1799730"/>
                </a:cubicBezTo>
                <a:cubicBezTo>
                  <a:pt x="5202556" y="1799730"/>
                  <a:pt x="5209289" y="1797448"/>
                  <a:pt x="5214580" y="1793169"/>
                </a:cubicBezTo>
                <a:lnTo>
                  <a:pt x="5355980" y="1681346"/>
                </a:lnTo>
                <a:cubicBezTo>
                  <a:pt x="5368966" y="1670791"/>
                  <a:pt x="5371371" y="1651964"/>
                  <a:pt x="5361270" y="1639127"/>
                </a:cubicBezTo>
                <a:cubicBezTo>
                  <a:pt x="5355980" y="1632566"/>
                  <a:pt x="5348525" y="1628715"/>
                  <a:pt x="5340770" y="1627788"/>
                </a:cubicBezTo>
                <a:close/>
                <a:moveTo>
                  <a:pt x="7719864" y="1618303"/>
                </a:moveTo>
                <a:cubicBezTo>
                  <a:pt x="7666959" y="1634277"/>
                  <a:pt x="7609245" y="1652249"/>
                  <a:pt x="7546721" y="1671362"/>
                </a:cubicBezTo>
                <a:cubicBezTo>
                  <a:pt x="7530368" y="1676211"/>
                  <a:pt x="7521711" y="1693042"/>
                  <a:pt x="7527002" y="1709017"/>
                </a:cubicBezTo>
                <a:cubicBezTo>
                  <a:pt x="7531330" y="1722139"/>
                  <a:pt x="7542873" y="1730411"/>
                  <a:pt x="7555859" y="1730411"/>
                </a:cubicBezTo>
                <a:cubicBezTo>
                  <a:pt x="7558745" y="1730411"/>
                  <a:pt x="7561630" y="1730126"/>
                  <a:pt x="7564516" y="1729270"/>
                </a:cubicBezTo>
                <a:cubicBezTo>
                  <a:pt x="7627040" y="1710158"/>
                  <a:pt x="7684754" y="1692471"/>
                  <a:pt x="7737659" y="1676496"/>
                </a:cubicBezTo>
                <a:cubicBezTo>
                  <a:pt x="7753531" y="1671647"/>
                  <a:pt x="7762188" y="1654531"/>
                  <a:pt x="7757378" y="1638556"/>
                </a:cubicBezTo>
                <a:cubicBezTo>
                  <a:pt x="7752569" y="1622582"/>
                  <a:pt x="7735735" y="1613453"/>
                  <a:pt x="7719864" y="1618303"/>
                </a:cubicBezTo>
                <a:close/>
                <a:moveTo>
                  <a:pt x="8067593" y="1512755"/>
                </a:moveTo>
                <a:cubicBezTo>
                  <a:pt x="8067593" y="1512755"/>
                  <a:pt x="8004588" y="1531582"/>
                  <a:pt x="7893007" y="1565529"/>
                </a:cubicBezTo>
                <a:cubicBezTo>
                  <a:pt x="7877135" y="1570378"/>
                  <a:pt x="7867997" y="1587209"/>
                  <a:pt x="7872807" y="1602898"/>
                </a:cubicBezTo>
                <a:cubicBezTo>
                  <a:pt x="7876654" y="1616021"/>
                  <a:pt x="7888678" y="1624293"/>
                  <a:pt x="7901664" y="1624293"/>
                </a:cubicBezTo>
                <a:cubicBezTo>
                  <a:pt x="7904550" y="1624293"/>
                  <a:pt x="7907435" y="1624008"/>
                  <a:pt x="7910321" y="1623152"/>
                </a:cubicBezTo>
                <a:cubicBezTo>
                  <a:pt x="8021902" y="1589206"/>
                  <a:pt x="8084426" y="1570664"/>
                  <a:pt x="8084426" y="1570664"/>
                </a:cubicBezTo>
                <a:cubicBezTo>
                  <a:pt x="8100779" y="1566099"/>
                  <a:pt x="8109917" y="1548983"/>
                  <a:pt x="8104626" y="1533009"/>
                </a:cubicBezTo>
                <a:cubicBezTo>
                  <a:pt x="8100298" y="1517034"/>
                  <a:pt x="8083464" y="1507905"/>
                  <a:pt x="8067593" y="1512755"/>
                </a:cubicBezTo>
                <a:close/>
                <a:moveTo>
                  <a:pt x="5623570" y="1404034"/>
                </a:moveTo>
                <a:cubicBezTo>
                  <a:pt x="5615815" y="1403142"/>
                  <a:pt x="5607759" y="1405211"/>
                  <a:pt x="5601266" y="1410345"/>
                </a:cubicBezTo>
                <a:lnTo>
                  <a:pt x="5459866" y="1522169"/>
                </a:lnTo>
                <a:cubicBezTo>
                  <a:pt x="5446880" y="1532438"/>
                  <a:pt x="5444956" y="1551551"/>
                  <a:pt x="5455056" y="1564958"/>
                </a:cubicBezTo>
                <a:cubicBezTo>
                  <a:pt x="5460828" y="1572375"/>
                  <a:pt x="5469485" y="1576369"/>
                  <a:pt x="5478623" y="1576369"/>
                </a:cubicBezTo>
                <a:cubicBezTo>
                  <a:pt x="5485356" y="1576369"/>
                  <a:pt x="5492090" y="1574087"/>
                  <a:pt x="5497380" y="1569808"/>
                </a:cubicBezTo>
                <a:lnTo>
                  <a:pt x="5638780" y="1457699"/>
                </a:lnTo>
                <a:cubicBezTo>
                  <a:pt x="5652247" y="1447430"/>
                  <a:pt x="5654171" y="1428602"/>
                  <a:pt x="5644071" y="1415480"/>
                </a:cubicBezTo>
                <a:cubicBezTo>
                  <a:pt x="5638780" y="1408776"/>
                  <a:pt x="5631325" y="1404925"/>
                  <a:pt x="5623570" y="1404034"/>
                </a:cubicBezTo>
                <a:close/>
                <a:moveTo>
                  <a:pt x="4498441" y="1399505"/>
                </a:moveTo>
                <a:cubicBezTo>
                  <a:pt x="4482088" y="1395226"/>
                  <a:pt x="4465255" y="1404355"/>
                  <a:pt x="4460926" y="1420615"/>
                </a:cubicBezTo>
                <a:cubicBezTo>
                  <a:pt x="4444574" y="1479094"/>
                  <a:pt x="4427260" y="1537002"/>
                  <a:pt x="4410426" y="1593199"/>
                </a:cubicBezTo>
                <a:cubicBezTo>
                  <a:pt x="4405136" y="1609174"/>
                  <a:pt x="4414274" y="1626290"/>
                  <a:pt x="4430145" y="1631139"/>
                </a:cubicBezTo>
                <a:cubicBezTo>
                  <a:pt x="4433031" y="1631995"/>
                  <a:pt x="4435917" y="1632281"/>
                  <a:pt x="4438803" y="1632281"/>
                </a:cubicBezTo>
                <a:cubicBezTo>
                  <a:pt x="4451788" y="1632281"/>
                  <a:pt x="4464293" y="1623723"/>
                  <a:pt x="4468141" y="1610886"/>
                </a:cubicBezTo>
                <a:cubicBezTo>
                  <a:pt x="4485455" y="1554118"/>
                  <a:pt x="4502769" y="1495639"/>
                  <a:pt x="4519122" y="1436589"/>
                </a:cubicBezTo>
                <a:cubicBezTo>
                  <a:pt x="4523450" y="1420615"/>
                  <a:pt x="4514312" y="1404069"/>
                  <a:pt x="4498441" y="1399505"/>
                </a:cubicBezTo>
                <a:close/>
                <a:moveTo>
                  <a:pt x="5906851" y="1180387"/>
                </a:moveTo>
                <a:cubicBezTo>
                  <a:pt x="5899096" y="1179495"/>
                  <a:pt x="5891040" y="1181564"/>
                  <a:pt x="5884547" y="1186698"/>
                </a:cubicBezTo>
                <a:lnTo>
                  <a:pt x="5743147" y="1298522"/>
                </a:lnTo>
                <a:cubicBezTo>
                  <a:pt x="5730161" y="1309077"/>
                  <a:pt x="5727757" y="1327904"/>
                  <a:pt x="5738338" y="1341026"/>
                </a:cubicBezTo>
                <a:cubicBezTo>
                  <a:pt x="5744109" y="1348728"/>
                  <a:pt x="5752766" y="1352722"/>
                  <a:pt x="5761904" y="1352722"/>
                </a:cubicBezTo>
                <a:cubicBezTo>
                  <a:pt x="5768638" y="1352722"/>
                  <a:pt x="5775371" y="1350440"/>
                  <a:pt x="5780662" y="1345876"/>
                </a:cubicBezTo>
                <a:lnTo>
                  <a:pt x="5922062" y="1234052"/>
                </a:lnTo>
                <a:cubicBezTo>
                  <a:pt x="5935528" y="1223783"/>
                  <a:pt x="5937452" y="1204955"/>
                  <a:pt x="5927352" y="1191833"/>
                </a:cubicBezTo>
                <a:cubicBezTo>
                  <a:pt x="5922062" y="1185129"/>
                  <a:pt x="5914607" y="1181278"/>
                  <a:pt x="5906851" y="1180387"/>
                </a:cubicBezTo>
                <a:close/>
                <a:moveTo>
                  <a:pt x="4585974" y="1049201"/>
                </a:moveTo>
                <a:cubicBezTo>
                  <a:pt x="4569622" y="1045492"/>
                  <a:pt x="4553269" y="1055477"/>
                  <a:pt x="4549422" y="1071452"/>
                </a:cubicBezTo>
                <a:cubicBezTo>
                  <a:pt x="4536436" y="1130216"/>
                  <a:pt x="4522007" y="1188980"/>
                  <a:pt x="4507098" y="1246604"/>
                </a:cubicBezTo>
                <a:cubicBezTo>
                  <a:pt x="4503250" y="1262864"/>
                  <a:pt x="4512869" y="1279124"/>
                  <a:pt x="4529222" y="1283403"/>
                </a:cubicBezTo>
                <a:cubicBezTo>
                  <a:pt x="4531627" y="1283973"/>
                  <a:pt x="4534031" y="1284259"/>
                  <a:pt x="4536436" y="1284259"/>
                </a:cubicBezTo>
                <a:cubicBezTo>
                  <a:pt x="4550384" y="1284259"/>
                  <a:pt x="4562408" y="1275130"/>
                  <a:pt x="4565774" y="1261723"/>
                </a:cubicBezTo>
                <a:cubicBezTo>
                  <a:pt x="4580684" y="1203814"/>
                  <a:pt x="4595112" y="1144479"/>
                  <a:pt x="4608579" y="1085430"/>
                </a:cubicBezTo>
                <a:cubicBezTo>
                  <a:pt x="4612427" y="1069170"/>
                  <a:pt x="4602327" y="1052909"/>
                  <a:pt x="4585974" y="1049201"/>
                </a:cubicBezTo>
                <a:close/>
                <a:moveTo>
                  <a:pt x="6189892" y="957025"/>
                </a:moveTo>
                <a:cubicBezTo>
                  <a:pt x="6182257" y="956134"/>
                  <a:pt x="6174322" y="958202"/>
                  <a:pt x="6167829" y="963337"/>
                </a:cubicBezTo>
                <a:lnTo>
                  <a:pt x="6025948" y="1075160"/>
                </a:lnTo>
                <a:cubicBezTo>
                  <a:pt x="6012962" y="1085430"/>
                  <a:pt x="6010557" y="1104542"/>
                  <a:pt x="6021138" y="1117664"/>
                </a:cubicBezTo>
                <a:cubicBezTo>
                  <a:pt x="6026909" y="1125367"/>
                  <a:pt x="6036048" y="1129360"/>
                  <a:pt x="6044705" y="1129360"/>
                </a:cubicBezTo>
                <a:cubicBezTo>
                  <a:pt x="6051438" y="1129360"/>
                  <a:pt x="6058171" y="1127078"/>
                  <a:pt x="6063462" y="1122514"/>
                </a:cubicBezTo>
                <a:lnTo>
                  <a:pt x="6205343" y="1010690"/>
                </a:lnTo>
                <a:cubicBezTo>
                  <a:pt x="6218329" y="1000421"/>
                  <a:pt x="6220734" y="981594"/>
                  <a:pt x="6210153" y="968471"/>
                </a:cubicBezTo>
                <a:cubicBezTo>
                  <a:pt x="6204862" y="961768"/>
                  <a:pt x="6197528" y="957917"/>
                  <a:pt x="6189892" y="957025"/>
                </a:cubicBezTo>
                <a:close/>
                <a:moveTo>
                  <a:pt x="6472693" y="733664"/>
                </a:moveTo>
                <a:cubicBezTo>
                  <a:pt x="6465058" y="732772"/>
                  <a:pt x="6457122" y="734840"/>
                  <a:pt x="6450629" y="739975"/>
                </a:cubicBezTo>
                <a:lnTo>
                  <a:pt x="6309229" y="851798"/>
                </a:lnTo>
                <a:cubicBezTo>
                  <a:pt x="6296243" y="862068"/>
                  <a:pt x="6293838" y="881181"/>
                  <a:pt x="6303457" y="894303"/>
                </a:cubicBezTo>
                <a:cubicBezTo>
                  <a:pt x="6309710" y="902005"/>
                  <a:pt x="6318367" y="905998"/>
                  <a:pt x="6327505" y="905998"/>
                </a:cubicBezTo>
                <a:cubicBezTo>
                  <a:pt x="6334238" y="905998"/>
                  <a:pt x="6340972" y="903716"/>
                  <a:pt x="6346262" y="899152"/>
                </a:cubicBezTo>
                <a:lnTo>
                  <a:pt x="6487662" y="787329"/>
                </a:lnTo>
                <a:cubicBezTo>
                  <a:pt x="6501129" y="777059"/>
                  <a:pt x="6503053" y="757947"/>
                  <a:pt x="6492953" y="745110"/>
                </a:cubicBezTo>
                <a:cubicBezTo>
                  <a:pt x="6487662" y="738406"/>
                  <a:pt x="6480328" y="734555"/>
                  <a:pt x="6472693" y="733664"/>
                </a:cubicBezTo>
                <a:close/>
                <a:moveTo>
                  <a:pt x="4656193" y="694047"/>
                </a:moveTo>
                <a:cubicBezTo>
                  <a:pt x="4639841" y="691480"/>
                  <a:pt x="4624450" y="702891"/>
                  <a:pt x="4621565" y="719151"/>
                </a:cubicBezTo>
                <a:cubicBezTo>
                  <a:pt x="4621565" y="719721"/>
                  <a:pt x="4610503" y="786473"/>
                  <a:pt x="4587898" y="896014"/>
                </a:cubicBezTo>
                <a:cubicBezTo>
                  <a:pt x="4584531" y="912274"/>
                  <a:pt x="4595112" y="928249"/>
                  <a:pt x="4611465" y="931672"/>
                </a:cubicBezTo>
                <a:cubicBezTo>
                  <a:pt x="4613870" y="931958"/>
                  <a:pt x="4615312" y="932243"/>
                  <a:pt x="4617717" y="932243"/>
                </a:cubicBezTo>
                <a:cubicBezTo>
                  <a:pt x="4631665" y="932243"/>
                  <a:pt x="4644170" y="922259"/>
                  <a:pt x="4647055" y="907995"/>
                </a:cubicBezTo>
                <a:cubicBezTo>
                  <a:pt x="4670141" y="797313"/>
                  <a:pt x="4681203" y="729420"/>
                  <a:pt x="4681203" y="728850"/>
                </a:cubicBezTo>
                <a:cubicBezTo>
                  <a:pt x="4684089" y="712019"/>
                  <a:pt x="4672546" y="696615"/>
                  <a:pt x="4656193" y="694047"/>
                </a:cubicBezTo>
                <a:close/>
                <a:moveTo>
                  <a:pt x="6755974" y="510302"/>
                </a:moveTo>
                <a:cubicBezTo>
                  <a:pt x="6748339" y="509410"/>
                  <a:pt x="6740403" y="511479"/>
                  <a:pt x="6733910" y="516613"/>
                </a:cubicBezTo>
                <a:lnTo>
                  <a:pt x="6592510" y="628437"/>
                </a:lnTo>
                <a:cubicBezTo>
                  <a:pt x="6579044" y="638706"/>
                  <a:pt x="6577120" y="657819"/>
                  <a:pt x="6587220" y="670941"/>
                </a:cubicBezTo>
                <a:cubicBezTo>
                  <a:pt x="6592991" y="678643"/>
                  <a:pt x="6602129" y="682637"/>
                  <a:pt x="6611267" y="682637"/>
                </a:cubicBezTo>
                <a:cubicBezTo>
                  <a:pt x="6617520" y="682637"/>
                  <a:pt x="6624253" y="680355"/>
                  <a:pt x="6630025" y="675791"/>
                </a:cubicBezTo>
                <a:lnTo>
                  <a:pt x="6771425" y="563967"/>
                </a:lnTo>
                <a:cubicBezTo>
                  <a:pt x="6784410" y="553698"/>
                  <a:pt x="6786815" y="534585"/>
                  <a:pt x="6776234" y="521748"/>
                </a:cubicBezTo>
                <a:cubicBezTo>
                  <a:pt x="6770944" y="515044"/>
                  <a:pt x="6763609" y="511193"/>
                  <a:pt x="6755974" y="510302"/>
                </a:cubicBezTo>
                <a:close/>
                <a:moveTo>
                  <a:pt x="7522673" y="0"/>
                </a:moveTo>
                <a:lnTo>
                  <a:pt x="7406763" y="654111"/>
                </a:lnTo>
                <a:lnTo>
                  <a:pt x="7105206" y="590211"/>
                </a:lnTo>
                <a:lnTo>
                  <a:pt x="5448804" y="2120652"/>
                </a:lnTo>
                <a:lnTo>
                  <a:pt x="7780464" y="1463690"/>
                </a:lnTo>
                <a:lnTo>
                  <a:pt x="7549125" y="1362136"/>
                </a:lnTo>
                <a:lnTo>
                  <a:pt x="9150699" y="1155605"/>
                </a:lnTo>
                <a:lnTo>
                  <a:pt x="8586060" y="1795166"/>
                </a:lnTo>
                <a:lnTo>
                  <a:pt x="8307588" y="1674214"/>
                </a:lnTo>
                <a:cubicBezTo>
                  <a:pt x="6269760" y="2022129"/>
                  <a:pt x="3770689" y="4012701"/>
                  <a:pt x="2407776" y="5222831"/>
                </a:cubicBezTo>
                <a:lnTo>
                  <a:pt x="2324613" y="5297286"/>
                </a:lnTo>
                <a:lnTo>
                  <a:pt x="776079" y="5297286"/>
                </a:lnTo>
                <a:lnTo>
                  <a:pt x="827807" y="5256274"/>
                </a:lnTo>
                <a:cubicBezTo>
                  <a:pt x="841274" y="5246004"/>
                  <a:pt x="843198" y="5227177"/>
                  <a:pt x="833098" y="5214055"/>
                </a:cubicBezTo>
                <a:cubicBezTo>
                  <a:pt x="822517" y="5200932"/>
                  <a:pt x="803279" y="5198650"/>
                  <a:pt x="790293" y="5208920"/>
                </a:cubicBezTo>
                <a:lnTo>
                  <a:pt x="678554" y="5297286"/>
                </a:lnTo>
                <a:lnTo>
                  <a:pt x="0" y="5297286"/>
                </a:lnTo>
                <a:lnTo>
                  <a:pt x="0" y="4551942"/>
                </a:lnTo>
                <a:lnTo>
                  <a:pt x="61785" y="4509128"/>
                </a:lnTo>
                <a:cubicBezTo>
                  <a:pt x="1480689" y="3526018"/>
                  <a:pt x="3580407" y="2073709"/>
                  <a:pt x="3789035" y="1943789"/>
                </a:cubicBezTo>
                <a:cubicBezTo>
                  <a:pt x="4201693" y="1687051"/>
                  <a:pt x="4489303" y="780768"/>
                  <a:pt x="4489303" y="780768"/>
                </a:cubicBezTo>
                <a:lnTo>
                  <a:pt x="4301250" y="843241"/>
                </a:lnTo>
                <a:lnTo>
                  <a:pt x="4563369" y="384821"/>
                </a:lnTo>
                <a:lnTo>
                  <a:pt x="4951979" y="658675"/>
                </a:lnTo>
                <a:lnTo>
                  <a:pt x="4786051" y="702605"/>
                </a:lnTo>
                <a:cubicBezTo>
                  <a:pt x="4854827" y="1039217"/>
                  <a:pt x="4626855" y="1778336"/>
                  <a:pt x="4626855" y="1778336"/>
                </a:cubicBezTo>
                <a:lnTo>
                  <a:pt x="6524696" y="411351"/>
                </a:lnTo>
                <a:lnTo>
                  <a:pt x="6285181" y="348593"/>
                </a:ln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77152" y="6427013"/>
            <a:ext cx="10140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200" dirty="0" smtClean="0">
                <a:solidFill>
                  <a:schemeClr val="accent1">
                    <a:lumMod val="75000"/>
                  </a:schemeClr>
                </a:solidFill>
              </a:rPr>
              <a:t>*https://www.mef.gob.pe/contenidos/inv_publica/docs/metodologia_sectorial/Pautas_para_el_registro_del_sustento_tecnico_de_las_inversiones_del_Sector_Salud_en_el_Banco_de_Inversiones.pdf</a:t>
            </a:r>
            <a:endParaRPr lang="es-P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Oval 8">
            <a:extLst>
              <a:ext uri="{FF2B5EF4-FFF2-40B4-BE49-F238E27FC236}"/>
            </a:extLst>
          </p:cNvPr>
          <p:cNvSpPr/>
          <p:nvPr/>
        </p:nvSpPr>
        <p:spPr>
          <a:xfrm>
            <a:off x="10781348" y="3713480"/>
            <a:ext cx="439737" cy="439738"/>
          </a:xfrm>
          <a:prstGeom prst="ellipse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10778173" y="3759200"/>
            <a:ext cx="465137" cy="339725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cap="all" noProof="1" smtClean="0">
                <a:solidFill>
                  <a:prstClr val="white"/>
                </a:solidFill>
                <a:latin typeface="Calibri"/>
              </a:rPr>
              <a:t>03</a:t>
            </a:r>
            <a:endParaRPr lang="en-US" sz="1600" b="1" cap="all" noProof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10685463" y="4132898"/>
            <a:ext cx="66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600" b="1" noProof="1" smtClean="0">
                <a:solidFill>
                  <a:srgbClr val="7030A0"/>
                </a:solidFill>
              </a:rPr>
              <a:t>FIDT</a:t>
            </a:r>
            <a:endParaRPr lang="es-PE" altLang="es-PE" sz="1600" b="1" noProof="1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">
            <a:extLst>
              <a:ext uri="{FF2B5EF4-FFF2-40B4-BE49-F238E27FC236}"/>
            </a:extLst>
          </p:cNvPr>
          <p:cNvSpPr/>
          <p:nvPr/>
        </p:nvSpPr>
        <p:spPr>
          <a:xfrm>
            <a:off x="7373938" y="0"/>
            <a:ext cx="4779962" cy="6859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73" h="21600" extrusionOk="0">
                <a:moveTo>
                  <a:pt x="15973" y="9217"/>
                </a:moveTo>
                <a:cubicBezTo>
                  <a:pt x="9792" y="6018"/>
                  <a:pt x="6535" y="4129"/>
                  <a:pt x="8727" y="3169"/>
                </a:cubicBezTo>
                <a:cubicBezTo>
                  <a:pt x="10918" y="2209"/>
                  <a:pt x="12034" y="1969"/>
                  <a:pt x="10849" y="1153"/>
                </a:cubicBezTo>
                <a:cubicBezTo>
                  <a:pt x="9665" y="337"/>
                  <a:pt x="10170" y="161"/>
                  <a:pt x="10859" y="1"/>
                </a:cubicBezTo>
                <a:lnTo>
                  <a:pt x="10310" y="1"/>
                </a:lnTo>
                <a:cubicBezTo>
                  <a:pt x="10310" y="16"/>
                  <a:pt x="10299" y="30"/>
                  <a:pt x="10281" y="36"/>
                </a:cubicBezTo>
                <a:cubicBezTo>
                  <a:pt x="10141" y="83"/>
                  <a:pt x="9995" y="134"/>
                  <a:pt x="9887" y="202"/>
                </a:cubicBezTo>
                <a:cubicBezTo>
                  <a:pt x="9878" y="208"/>
                  <a:pt x="9868" y="210"/>
                  <a:pt x="9858" y="210"/>
                </a:cubicBezTo>
                <a:cubicBezTo>
                  <a:pt x="9843" y="210"/>
                  <a:pt x="9830" y="205"/>
                  <a:pt x="9821" y="195"/>
                </a:cubicBezTo>
                <a:cubicBezTo>
                  <a:pt x="9805" y="179"/>
                  <a:pt x="9809" y="154"/>
                  <a:pt x="9829" y="142"/>
                </a:cubicBezTo>
                <a:cubicBezTo>
                  <a:pt x="9919" y="85"/>
                  <a:pt x="10029" y="40"/>
                  <a:pt x="10142" y="0"/>
                </a:cubicBezTo>
                <a:lnTo>
                  <a:pt x="9835" y="0"/>
                </a:lnTo>
                <a:cubicBezTo>
                  <a:pt x="9146" y="160"/>
                  <a:pt x="8651" y="336"/>
                  <a:pt x="9835" y="1152"/>
                </a:cubicBezTo>
                <a:cubicBezTo>
                  <a:pt x="11019" y="1968"/>
                  <a:pt x="8958" y="2170"/>
                  <a:pt x="6792" y="3168"/>
                </a:cubicBezTo>
                <a:cubicBezTo>
                  <a:pt x="5055" y="3968"/>
                  <a:pt x="6170" y="6288"/>
                  <a:pt x="12448" y="9360"/>
                </a:cubicBezTo>
                <a:cubicBezTo>
                  <a:pt x="18726" y="12431"/>
                  <a:pt x="9121" y="17807"/>
                  <a:pt x="0" y="21599"/>
                </a:cubicBezTo>
                <a:lnTo>
                  <a:pt x="4591" y="21599"/>
                </a:lnTo>
                <a:cubicBezTo>
                  <a:pt x="4591" y="21585"/>
                  <a:pt x="4601" y="21572"/>
                  <a:pt x="4618" y="21565"/>
                </a:cubicBezTo>
                <a:cubicBezTo>
                  <a:pt x="4620" y="21564"/>
                  <a:pt x="4805" y="21491"/>
                  <a:pt x="5121" y="21356"/>
                </a:cubicBezTo>
                <a:cubicBezTo>
                  <a:pt x="5144" y="21346"/>
                  <a:pt x="5173" y="21353"/>
                  <a:pt x="5185" y="21373"/>
                </a:cubicBezTo>
                <a:cubicBezTo>
                  <a:pt x="5197" y="21391"/>
                  <a:pt x="5189" y="21415"/>
                  <a:pt x="5164" y="21424"/>
                </a:cubicBezTo>
                <a:cubicBezTo>
                  <a:pt x="4972" y="21506"/>
                  <a:pt x="4827" y="21566"/>
                  <a:pt x="4743" y="21600"/>
                </a:cubicBezTo>
                <a:lnTo>
                  <a:pt x="8509" y="21600"/>
                </a:lnTo>
                <a:cubicBezTo>
                  <a:pt x="17631" y="17808"/>
                  <a:pt x="21600" y="12128"/>
                  <a:pt x="15973" y="9217"/>
                </a:cubicBezTo>
                <a:close/>
                <a:moveTo>
                  <a:pt x="10117" y="950"/>
                </a:moveTo>
                <a:cubicBezTo>
                  <a:pt x="10107" y="957"/>
                  <a:pt x="10095" y="961"/>
                  <a:pt x="10084" y="961"/>
                </a:cubicBezTo>
                <a:cubicBezTo>
                  <a:pt x="10072" y="961"/>
                  <a:pt x="10060" y="957"/>
                  <a:pt x="10051" y="949"/>
                </a:cubicBezTo>
                <a:cubicBezTo>
                  <a:pt x="9871" y="801"/>
                  <a:pt x="9747" y="689"/>
                  <a:pt x="9681" y="591"/>
                </a:cubicBezTo>
                <a:cubicBezTo>
                  <a:pt x="9669" y="572"/>
                  <a:pt x="9677" y="549"/>
                  <a:pt x="9700" y="539"/>
                </a:cubicBezTo>
                <a:cubicBezTo>
                  <a:pt x="9723" y="529"/>
                  <a:pt x="9752" y="536"/>
                  <a:pt x="9764" y="555"/>
                </a:cubicBezTo>
                <a:cubicBezTo>
                  <a:pt x="9831" y="655"/>
                  <a:pt x="9982" y="783"/>
                  <a:pt x="10118" y="896"/>
                </a:cubicBezTo>
                <a:cubicBezTo>
                  <a:pt x="10136" y="911"/>
                  <a:pt x="10136" y="935"/>
                  <a:pt x="10117" y="950"/>
                </a:cubicBezTo>
                <a:close/>
                <a:moveTo>
                  <a:pt x="10443" y="1224"/>
                </a:moveTo>
                <a:cubicBezTo>
                  <a:pt x="10463" y="1211"/>
                  <a:pt x="10493" y="1212"/>
                  <a:pt x="10510" y="1228"/>
                </a:cubicBezTo>
                <a:cubicBezTo>
                  <a:pt x="10669" y="1376"/>
                  <a:pt x="10752" y="1488"/>
                  <a:pt x="10771" y="1582"/>
                </a:cubicBezTo>
                <a:cubicBezTo>
                  <a:pt x="10775" y="1601"/>
                  <a:pt x="10777" y="1620"/>
                  <a:pt x="10777" y="1638"/>
                </a:cubicBezTo>
                <a:lnTo>
                  <a:pt x="10777" y="1651"/>
                </a:lnTo>
                <a:cubicBezTo>
                  <a:pt x="10776" y="1671"/>
                  <a:pt x="10755" y="1688"/>
                  <a:pt x="10730" y="1688"/>
                </a:cubicBezTo>
                <a:cubicBezTo>
                  <a:pt x="10729" y="1688"/>
                  <a:pt x="10729" y="1688"/>
                  <a:pt x="10728" y="1688"/>
                </a:cubicBezTo>
                <a:cubicBezTo>
                  <a:pt x="10701" y="1687"/>
                  <a:pt x="10681" y="1669"/>
                  <a:pt x="10682" y="1648"/>
                </a:cubicBezTo>
                <a:lnTo>
                  <a:pt x="10682" y="1637"/>
                </a:lnTo>
                <a:cubicBezTo>
                  <a:pt x="10682" y="1624"/>
                  <a:pt x="10681" y="1608"/>
                  <a:pt x="10677" y="1593"/>
                </a:cubicBezTo>
                <a:cubicBezTo>
                  <a:pt x="10661" y="1516"/>
                  <a:pt x="10583" y="1413"/>
                  <a:pt x="10439" y="1278"/>
                </a:cubicBezTo>
                <a:cubicBezTo>
                  <a:pt x="10422" y="1262"/>
                  <a:pt x="10424" y="1238"/>
                  <a:pt x="10443" y="1224"/>
                </a:cubicBezTo>
                <a:close/>
                <a:moveTo>
                  <a:pt x="9924" y="2226"/>
                </a:moveTo>
                <a:cubicBezTo>
                  <a:pt x="10136" y="2130"/>
                  <a:pt x="10282" y="2056"/>
                  <a:pt x="10395" y="1986"/>
                </a:cubicBezTo>
                <a:cubicBezTo>
                  <a:pt x="10416" y="1973"/>
                  <a:pt x="10446" y="1976"/>
                  <a:pt x="10461" y="1993"/>
                </a:cubicBezTo>
                <a:cubicBezTo>
                  <a:pt x="10477" y="2009"/>
                  <a:pt x="10474" y="2034"/>
                  <a:pt x="10453" y="2046"/>
                </a:cubicBezTo>
                <a:cubicBezTo>
                  <a:pt x="10336" y="2119"/>
                  <a:pt x="10188" y="2196"/>
                  <a:pt x="9970" y="2293"/>
                </a:cubicBezTo>
                <a:cubicBezTo>
                  <a:pt x="9963" y="2296"/>
                  <a:pt x="9954" y="2298"/>
                  <a:pt x="9947" y="2298"/>
                </a:cubicBezTo>
                <a:cubicBezTo>
                  <a:pt x="9930" y="2298"/>
                  <a:pt x="9915" y="2291"/>
                  <a:pt x="9906" y="2279"/>
                </a:cubicBezTo>
                <a:cubicBezTo>
                  <a:pt x="9894" y="2259"/>
                  <a:pt x="9901" y="2236"/>
                  <a:pt x="9924" y="2226"/>
                </a:cubicBezTo>
                <a:close/>
                <a:moveTo>
                  <a:pt x="8909" y="2609"/>
                </a:moveTo>
                <a:lnTo>
                  <a:pt x="9005" y="2578"/>
                </a:lnTo>
                <a:cubicBezTo>
                  <a:pt x="9159" y="2530"/>
                  <a:pt x="9304" y="2485"/>
                  <a:pt x="9429" y="2438"/>
                </a:cubicBezTo>
                <a:cubicBezTo>
                  <a:pt x="9453" y="2429"/>
                  <a:pt x="9481" y="2437"/>
                  <a:pt x="9492" y="2456"/>
                </a:cubicBezTo>
                <a:cubicBezTo>
                  <a:pt x="9503" y="2476"/>
                  <a:pt x="9493" y="2498"/>
                  <a:pt x="9469" y="2507"/>
                </a:cubicBezTo>
                <a:cubicBezTo>
                  <a:pt x="9341" y="2555"/>
                  <a:pt x="9194" y="2601"/>
                  <a:pt x="9039" y="2650"/>
                </a:cubicBezTo>
                <a:lnTo>
                  <a:pt x="8942" y="2680"/>
                </a:lnTo>
                <a:cubicBezTo>
                  <a:pt x="8936" y="2682"/>
                  <a:pt x="8932" y="2683"/>
                  <a:pt x="8926" y="2683"/>
                </a:cubicBezTo>
                <a:cubicBezTo>
                  <a:pt x="8906" y="2683"/>
                  <a:pt x="8888" y="2673"/>
                  <a:pt x="8881" y="2658"/>
                </a:cubicBezTo>
                <a:cubicBezTo>
                  <a:pt x="8872" y="2638"/>
                  <a:pt x="8885" y="2616"/>
                  <a:pt x="8909" y="2609"/>
                </a:cubicBezTo>
                <a:close/>
                <a:moveTo>
                  <a:pt x="7155" y="3723"/>
                </a:moveTo>
                <a:cubicBezTo>
                  <a:pt x="7237" y="3581"/>
                  <a:pt x="7341" y="3449"/>
                  <a:pt x="7465" y="3331"/>
                </a:cubicBezTo>
                <a:cubicBezTo>
                  <a:pt x="7482" y="3315"/>
                  <a:pt x="7512" y="3313"/>
                  <a:pt x="7532" y="3327"/>
                </a:cubicBezTo>
                <a:cubicBezTo>
                  <a:pt x="7551" y="3341"/>
                  <a:pt x="7553" y="3365"/>
                  <a:pt x="7537" y="3381"/>
                </a:cubicBezTo>
                <a:cubicBezTo>
                  <a:pt x="7417" y="3493"/>
                  <a:pt x="7317" y="3619"/>
                  <a:pt x="7239" y="3755"/>
                </a:cubicBezTo>
                <a:cubicBezTo>
                  <a:pt x="7231" y="3768"/>
                  <a:pt x="7214" y="3777"/>
                  <a:pt x="7196" y="3777"/>
                </a:cubicBezTo>
                <a:cubicBezTo>
                  <a:pt x="7188" y="3777"/>
                  <a:pt x="7182" y="3776"/>
                  <a:pt x="7175" y="3773"/>
                </a:cubicBezTo>
                <a:cubicBezTo>
                  <a:pt x="7153" y="3765"/>
                  <a:pt x="7143" y="3742"/>
                  <a:pt x="7155" y="3723"/>
                </a:cubicBezTo>
                <a:close/>
                <a:moveTo>
                  <a:pt x="7214" y="4645"/>
                </a:moveTo>
                <a:cubicBezTo>
                  <a:pt x="7206" y="4648"/>
                  <a:pt x="7200" y="4649"/>
                  <a:pt x="7193" y="4649"/>
                </a:cubicBezTo>
                <a:cubicBezTo>
                  <a:pt x="7176" y="4649"/>
                  <a:pt x="7159" y="4641"/>
                  <a:pt x="7151" y="4628"/>
                </a:cubicBezTo>
                <a:cubicBezTo>
                  <a:pt x="7051" y="4464"/>
                  <a:pt x="7000" y="4311"/>
                  <a:pt x="6999" y="4176"/>
                </a:cubicBezTo>
                <a:cubicBezTo>
                  <a:pt x="6999" y="4154"/>
                  <a:pt x="7020" y="4137"/>
                  <a:pt x="7046" y="4137"/>
                </a:cubicBezTo>
                <a:cubicBezTo>
                  <a:pt x="7046" y="4137"/>
                  <a:pt x="7046" y="4137"/>
                  <a:pt x="7046" y="4137"/>
                </a:cubicBezTo>
                <a:cubicBezTo>
                  <a:pt x="7073" y="4137"/>
                  <a:pt x="7093" y="4154"/>
                  <a:pt x="7093" y="4176"/>
                </a:cubicBezTo>
                <a:cubicBezTo>
                  <a:pt x="7094" y="4299"/>
                  <a:pt x="7143" y="4440"/>
                  <a:pt x="7235" y="4594"/>
                </a:cubicBezTo>
                <a:cubicBezTo>
                  <a:pt x="7247" y="4613"/>
                  <a:pt x="7238" y="4635"/>
                  <a:pt x="7214" y="4645"/>
                </a:cubicBezTo>
                <a:close/>
                <a:moveTo>
                  <a:pt x="7888" y="5374"/>
                </a:moveTo>
                <a:cubicBezTo>
                  <a:pt x="7879" y="5381"/>
                  <a:pt x="7868" y="5384"/>
                  <a:pt x="7856" y="5384"/>
                </a:cubicBezTo>
                <a:cubicBezTo>
                  <a:pt x="7843" y="5384"/>
                  <a:pt x="7830" y="5380"/>
                  <a:pt x="7821" y="5371"/>
                </a:cubicBezTo>
                <a:cubicBezTo>
                  <a:pt x="7681" y="5248"/>
                  <a:pt x="7558" y="5130"/>
                  <a:pt x="7455" y="5019"/>
                </a:cubicBezTo>
                <a:cubicBezTo>
                  <a:pt x="7439" y="5002"/>
                  <a:pt x="7443" y="4978"/>
                  <a:pt x="7464" y="4965"/>
                </a:cubicBezTo>
                <a:cubicBezTo>
                  <a:pt x="7485" y="4953"/>
                  <a:pt x="7515" y="4956"/>
                  <a:pt x="7530" y="4973"/>
                </a:cubicBezTo>
                <a:cubicBezTo>
                  <a:pt x="7632" y="5082"/>
                  <a:pt x="7753" y="5200"/>
                  <a:pt x="7891" y="5320"/>
                </a:cubicBezTo>
                <a:cubicBezTo>
                  <a:pt x="7909" y="5336"/>
                  <a:pt x="7908" y="5361"/>
                  <a:pt x="7888" y="5374"/>
                </a:cubicBezTo>
                <a:close/>
                <a:moveTo>
                  <a:pt x="7918" y="3090"/>
                </a:moveTo>
                <a:cubicBezTo>
                  <a:pt x="7904" y="3090"/>
                  <a:pt x="7889" y="3084"/>
                  <a:pt x="7880" y="3073"/>
                </a:cubicBezTo>
                <a:cubicBezTo>
                  <a:pt x="7864" y="3056"/>
                  <a:pt x="7870" y="3032"/>
                  <a:pt x="7891" y="3020"/>
                </a:cubicBezTo>
                <a:cubicBezTo>
                  <a:pt x="8035" y="2937"/>
                  <a:pt x="8197" y="2860"/>
                  <a:pt x="8385" y="2787"/>
                </a:cubicBezTo>
                <a:cubicBezTo>
                  <a:pt x="8409" y="2778"/>
                  <a:pt x="8436" y="2786"/>
                  <a:pt x="8447" y="2805"/>
                </a:cubicBezTo>
                <a:cubicBezTo>
                  <a:pt x="8458" y="2824"/>
                  <a:pt x="8448" y="2847"/>
                  <a:pt x="8426" y="2856"/>
                </a:cubicBezTo>
                <a:cubicBezTo>
                  <a:pt x="8242" y="2927"/>
                  <a:pt x="8085" y="3001"/>
                  <a:pt x="7945" y="3081"/>
                </a:cubicBezTo>
                <a:cubicBezTo>
                  <a:pt x="7938" y="3087"/>
                  <a:pt x="7928" y="3090"/>
                  <a:pt x="7918" y="3090"/>
                </a:cubicBezTo>
                <a:close/>
                <a:moveTo>
                  <a:pt x="8703" y="6008"/>
                </a:moveTo>
                <a:cubicBezTo>
                  <a:pt x="8693" y="6017"/>
                  <a:pt x="8680" y="6021"/>
                  <a:pt x="8668" y="6021"/>
                </a:cubicBezTo>
                <a:cubicBezTo>
                  <a:pt x="8657" y="6021"/>
                  <a:pt x="8645" y="6018"/>
                  <a:pt x="8636" y="6011"/>
                </a:cubicBezTo>
                <a:cubicBezTo>
                  <a:pt x="8487" y="5904"/>
                  <a:pt x="8346" y="5799"/>
                  <a:pt x="8220" y="5700"/>
                </a:cubicBezTo>
                <a:cubicBezTo>
                  <a:pt x="8200" y="5686"/>
                  <a:pt x="8200" y="5661"/>
                  <a:pt x="8218" y="5647"/>
                </a:cubicBezTo>
                <a:cubicBezTo>
                  <a:pt x="8236" y="5632"/>
                  <a:pt x="8267" y="5631"/>
                  <a:pt x="8285" y="5646"/>
                </a:cubicBezTo>
                <a:cubicBezTo>
                  <a:pt x="8410" y="5744"/>
                  <a:pt x="8550" y="5848"/>
                  <a:pt x="8699" y="5954"/>
                </a:cubicBezTo>
                <a:cubicBezTo>
                  <a:pt x="8718" y="5968"/>
                  <a:pt x="8720" y="5992"/>
                  <a:pt x="8703" y="6008"/>
                </a:cubicBezTo>
                <a:close/>
                <a:moveTo>
                  <a:pt x="9571" y="6592"/>
                </a:moveTo>
                <a:cubicBezTo>
                  <a:pt x="9562" y="6602"/>
                  <a:pt x="9548" y="6606"/>
                  <a:pt x="9534" y="6606"/>
                </a:cubicBezTo>
                <a:cubicBezTo>
                  <a:pt x="9523" y="6606"/>
                  <a:pt x="9513" y="6603"/>
                  <a:pt x="9505" y="6598"/>
                </a:cubicBezTo>
                <a:cubicBezTo>
                  <a:pt x="9353" y="6500"/>
                  <a:pt x="9205" y="6403"/>
                  <a:pt x="9065" y="6309"/>
                </a:cubicBezTo>
                <a:cubicBezTo>
                  <a:pt x="9045" y="6295"/>
                  <a:pt x="9042" y="6271"/>
                  <a:pt x="9059" y="6255"/>
                </a:cubicBezTo>
                <a:cubicBezTo>
                  <a:pt x="9076" y="6238"/>
                  <a:pt x="9106" y="6236"/>
                  <a:pt x="9125" y="6250"/>
                </a:cubicBezTo>
                <a:cubicBezTo>
                  <a:pt x="9264" y="6344"/>
                  <a:pt x="9412" y="6440"/>
                  <a:pt x="9563" y="6538"/>
                </a:cubicBezTo>
                <a:cubicBezTo>
                  <a:pt x="9584" y="6551"/>
                  <a:pt x="9588" y="6575"/>
                  <a:pt x="9571" y="6592"/>
                </a:cubicBezTo>
                <a:close/>
                <a:moveTo>
                  <a:pt x="10470" y="7146"/>
                </a:moveTo>
                <a:cubicBezTo>
                  <a:pt x="10460" y="7156"/>
                  <a:pt x="10446" y="7162"/>
                  <a:pt x="10431" y="7162"/>
                </a:cubicBezTo>
                <a:cubicBezTo>
                  <a:pt x="10422" y="7162"/>
                  <a:pt x="10412" y="7159"/>
                  <a:pt x="10404" y="7154"/>
                </a:cubicBezTo>
                <a:cubicBezTo>
                  <a:pt x="10251" y="7062"/>
                  <a:pt x="10100" y="6971"/>
                  <a:pt x="9952" y="6879"/>
                </a:cubicBezTo>
                <a:cubicBezTo>
                  <a:pt x="9931" y="6866"/>
                  <a:pt x="9927" y="6842"/>
                  <a:pt x="9943" y="6825"/>
                </a:cubicBezTo>
                <a:cubicBezTo>
                  <a:pt x="9959" y="6809"/>
                  <a:pt x="9989" y="6805"/>
                  <a:pt x="10010" y="6818"/>
                </a:cubicBezTo>
                <a:cubicBezTo>
                  <a:pt x="10158" y="6910"/>
                  <a:pt x="10308" y="7002"/>
                  <a:pt x="10460" y="7093"/>
                </a:cubicBezTo>
                <a:cubicBezTo>
                  <a:pt x="10481" y="7105"/>
                  <a:pt x="10486" y="7130"/>
                  <a:pt x="10470" y="7146"/>
                </a:cubicBezTo>
                <a:close/>
                <a:moveTo>
                  <a:pt x="11385" y="7682"/>
                </a:moveTo>
                <a:cubicBezTo>
                  <a:pt x="11376" y="7693"/>
                  <a:pt x="11361" y="7699"/>
                  <a:pt x="11347" y="7699"/>
                </a:cubicBezTo>
                <a:cubicBezTo>
                  <a:pt x="11337" y="7699"/>
                  <a:pt x="11328" y="7697"/>
                  <a:pt x="11319" y="7692"/>
                </a:cubicBezTo>
                <a:cubicBezTo>
                  <a:pt x="11166" y="7604"/>
                  <a:pt x="11012" y="7515"/>
                  <a:pt x="10860" y="7426"/>
                </a:cubicBezTo>
                <a:cubicBezTo>
                  <a:pt x="10839" y="7413"/>
                  <a:pt x="10835" y="7389"/>
                  <a:pt x="10849" y="7372"/>
                </a:cubicBezTo>
                <a:cubicBezTo>
                  <a:pt x="10865" y="7354"/>
                  <a:pt x="10894" y="7350"/>
                  <a:pt x="10916" y="7363"/>
                </a:cubicBezTo>
                <a:cubicBezTo>
                  <a:pt x="11069" y="7452"/>
                  <a:pt x="11222" y="7541"/>
                  <a:pt x="11375" y="7629"/>
                </a:cubicBezTo>
                <a:cubicBezTo>
                  <a:pt x="11395" y="7641"/>
                  <a:pt x="11401" y="7665"/>
                  <a:pt x="11385" y="7682"/>
                </a:cubicBezTo>
                <a:close/>
                <a:moveTo>
                  <a:pt x="12312" y="8206"/>
                </a:moveTo>
                <a:cubicBezTo>
                  <a:pt x="12302" y="8216"/>
                  <a:pt x="12288" y="8222"/>
                  <a:pt x="12273" y="8222"/>
                </a:cubicBezTo>
                <a:cubicBezTo>
                  <a:pt x="12264" y="8222"/>
                  <a:pt x="12255" y="8220"/>
                  <a:pt x="12247" y="8215"/>
                </a:cubicBezTo>
                <a:cubicBezTo>
                  <a:pt x="12094" y="8129"/>
                  <a:pt x="11938" y="8043"/>
                  <a:pt x="11783" y="7955"/>
                </a:cubicBezTo>
                <a:cubicBezTo>
                  <a:pt x="11761" y="7943"/>
                  <a:pt x="11757" y="7919"/>
                  <a:pt x="11771" y="7901"/>
                </a:cubicBezTo>
                <a:cubicBezTo>
                  <a:pt x="11785" y="7883"/>
                  <a:pt x="11816" y="7879"/>
                  <a:pt x="11837" y="7891"/>
                </a:cubicBezTo>
                <a:cubicBezTo>
                  <a:pt x="11993" y="7979"/>
                  <a:pt x="12148" y="8066"/>
                  <a:pt x="12301" y="8152"/>
                </a:cubicBezTo>
                <a:cubicBezTo>
                  <a:pt x="12322" y="8165"/>
                  <a:pt x="12326" y="8188"/>
                  <a:pt x="12312" y="8206"/>
                </a:cubicBezTo>
                <a:close/>
                <a:moveTo>
                  <a:pt x="13243" y="8723"/>
                </a:moveTo>
                <a:cubicBezTo>
                  <a:pt x="13233" y="8734"/>
                  <a:pt x="13219" y="8740"/>
                  <a:pt x="13205" y="8740"/>
                </a:cubicBezTo>
                <a:cubicBezTo>
                  <a:pt x="13195" y="8740"/>
                  <a:pt x="13186" y="8738"/>
                  <a:pt x="13178" y="8733"/>
                </a:cubicBezTo>
                <a:lnTo>
                  <a:pt x="12712" y="8474"/>
                </a:lnTo>
                <a:cubicBezTo>
                  <a:pt x="12690" y="8462"/>
                  <a:pt x="12685" y="8438"/>
                  <a:pt x="12700" y="8420"/>
                </a:cubicBezTo>
                <a:cubicBezTo>
                  <a:pt x="12714" y="8403"/>
                  <a:pt x="12744" y="8399"/>
                  <a:pt x="12766" y="8411"/>
                </a:cubicBezTo>
                <a:lnTo>
                  <a:pt x="13232" y="8669"/>
                </a:lnTo>
                <a:cubicBezTo>
                  <a:pt x="13252" y="8682"/>
                  <a:pt x="13258" y="8706"/>
                  <a:pt x="13243" y="8723"/>
                </a:cubicBezTo>
                <a:close/>
                <a:moveTo>
                  <a:pt x="14155" y="9261"/>
                </a:moveTo>
                <a:cubicBezTo>
                  <a:pt x="14145" y="9271"/>
                  <a:pt x="14132" y="9276"/>
                  <a:pt x="14118" y="9276"/>
                </a:cubicBezTo>
                <a:cubicBezTo>
                  <a:pt x="14107" y="9276"/>
                  <a:pt x="14097" y="9273"/>
                  <a:pt x="14089" y="9267"/>
                </a:cubicBezTo>
                <a:cubicBezTo>
                  <a:pt x="13948" y="9175"/>
                  <a:pt x="13797" y="9083"/>
                  <a:pt x="13641" y="8992"/>
                </a:cubicBezTo>
                <a:cubicBezTo>
                  <a:pt x="13619" y="8980"/>
                  <a:pt x="13614" y="8956"/>
                  <a:pt x="13630" y="8939"/>
                </a:cubicBezTo>
                <a:cubicBezTo>
                  <a:pt x="13645" y="8921"/>
                  <a:pt x="13674" y="8917"/>
                  <a:pt x="13696" y="8930"/>
                </a:cubicBezTo>
                <a:cubicBezTo>
                  <a:pt x="13854" y="9021"/>
                  <a:pt x="14007" y="9114"/>
                  <a:pt x="14148" y="9206"/>
                </a:cubicBezTo>
                <a:cubicBezTo>
                  <a:pt x="14168" y="9220"/>
                  <a:pt x="14172" y="9244"/>
                  <a:pt x="14155" y="9261"/>
                </a:cubicBezTo>
                <a:close/>
                <a:moveTo>
                  <a:pt x="6160" y="20988"/>
                </a:moveTo>
                <a:cubicBezTo>
                  <a:pt x="5981" y="21068"/>
                  <a:pt x="5815" y="21142"/>
                  <a:pt x="5663" y="21209"/>
                </a:cubicBezTo>
                <a:cubicBezTo>
                  <a:pt x="5656" y="21211"/>
                  <a:pt x="5649" y="21213"/>
                  <a:pt x="5640" y="21213"/>
                </a:cubicBezTo>
                <a:cubicBezTo>
                  <a:pt x="5623" y="21213"/>
                  <a:pt x="5608" y="21207"/>
                  <a:pt x="5598" y="21193"/>
                </a:cubicBezTo>
                <a:cubicBezTo>
                  <a:pt x="5586" y="21174"/>
                  <a:pt x="5595" y="21151"/>
                  <a:pt x="5617" y="21141"/>
                </a:cubicBezTo>
                <a:cubicBezTo>
                  <a:pt x="5769" y="21075"/>
                  <a:pt x="5934" y="21002"/>
                  <a:pt x="6113" y="20921"/>
                </a:cubicBezTo>
                <a:cubicBezTo>
                  <a:pt x="6135" y="20911"/>
                  <a:pt x="6164" y="20917"/>
                  <a:pt x="6176" y="20935"/>
                </a:cubicBezTo>
                <a:cubicBezTo>
                  <a:pt x="6191" y="20955"/>
                  <a:pt x="6182" y="20978"/>
                  <a:pt x="6160" y="20988"/>
                </a:cubicBezTo>
                <a:close/>
                <a:moveTo>
                  <a:pt x="7141" y="20532"/>
                </a:moveTo>
                <a:cubicBezTo>
                  <a:pt x="6973" y="20613"/>
                  <a:pt x="6809" y="20689"/>
                  <a:pt x="6652" y="20762"/>
                </a:cubicBezTo>
                <a:cubicBezTo>
                  <a:pt x="6645" y="20766"/>
                  <a:pt x="6637" y="20767"/>
                  <a:pt x="6628" y="20767"/>
                </a:cubicBezTo>
                <a:cubicBezTo>
                  <a:pt x="6611" y="20767"/>
                  <a:pt x="6596" y="20760"/>
                  <a:pt x="6587" y="20748"/>
                </a:cubicBezTo>
                <a:cubicBezTo>
                  <a:pt x="6574" y="20729"/>
                  <a:pt x="6582" y="20706"/>
                  <a:pt x="6604" y="20695"/>
                </a:cubicBezTo>
                <a:cubicBezTo>
                  <a:pt x="6761" y="20623"/>
                  <a:pt x="6923" y="20546"/>
                  <a:pt x="7092" y="20466"/>
                </a:cubicBezTo>
                <a:cubicBezTo>
                  <a:pt x="7115" y="20455"/>
                  <a:pt x="7144" y="20461"/>
                  <a:pt x="7157" y="20479"/>
                </a:cubicBezTo>
                <a:cubicBezTo>
                  <a:pt x="7171" y="20498"/>
                  <a:pt x="7164" y="20521"/>
                  <a:pt x="7141" y="20532"/>
                </a:cubicBezTo>
                <a:close/>
                <a:moveTo>
                  <a:pt x="8109" y="20057"/>
                </a:moveTo>
                <a:cubicBezTo>
                  <a:pt x="7945" y="20140"/>
                  <a:pt x="7785" y="20220"/>
                  <a:pt x="7627" y="20297"/>
                </a:cubicBezTo>
                <a:cubicBezTo>
                  <a:pt x="7620" y="20301"/>
                  <a:pt x="7611" y="20303"/>
                  <a:pt x="7603" y="20303"/>
                </a:cubicBezTo>
                <a:cubicBezTo>
                  <a:pt x="7587" y="20303"/>
                  <a:pt x="7571" y="20296"/>
                  <a:pt x="7562" y="20284"/>
                </a:cubicBezTo>
                <a:cubicBezTo>
                  <a:pt x="7549" y="20265"/>
                  <a:pt x="7556" y="20242"/>
                  <a:pt x="7577" y="20231"/>
                </a:cubicBezTo>
                <a:cubicBezTo>
                  <a:pt x="7734" y="20154"/>
                  <a:pt x="7896" y="20074"/>
                  <a:pt x="8058" y="19992"/>
                </a:cubicBezTo>
                <a:cubicBezTo>
                  <a:pt x="8080" y="19981"/>
                  <a:pt x="8110" y="19986"/>
                  <a:pt x="8123" y="20005"/>
                </a:cubicBezTo>
                <a:cubicBezTo>
                  <a:pt x="8138" y="20022"/>
                  <a:pt x="8130" y="20047"/>
                  <a:pt x="8109" y="20057"/>
                </a:cubicBezTo>
                <a:close/>
                <a:moveTo>
                  <a:pt x="9060" y="19563"/>
                </a:moveTo>
                <a:cubicBezTo>
                  <a:pt x="8901" y="19648"/>
                  <a:pt x="8742" y="19732"/>
                  <a:pt x="8586" y="19813"/>
                </a:cubicBezTo>
                <a:cubicBezTo>
                  <a:pt x="8577" y="19817"/>
                  <a:pt x="8569" y="19819"/>
                  <a:pt x="8560" y="19819"/>
                </a:cubicBezTo>
                <a:cubicBezTo>
                  <a:pt x="8545" y="19819"/>
                  <a:pt x="8529" y="19813"/>
                  <a:pt x="8521" y="19802"/>
                </a:cubicBezTo>
                <a:cubicBezTo>
                  <a:pt x="8506" y="19784"/>
                  <a:pt x="8514" y="19760"/>
                  <a:pt x="8535" y="19749"/>
                </a:cubicBezTo>
                <a:cubicBezTo>
                  <a:pt x="8691" y="19668"/>
                  <a:pt x="8848" y="19585"/>
                  <a:pt x="9009" y="19500"/>
                </a:cubicBezTo>
                <a:cubicBezTo>
                  <a:pt x="9030" y="19488"/>
                  <a:pt x="9059" y="19493"/>
                  <a:pt x="9074" y="19511"/>
                </a:cubicBezTo>
                <a:cubicBezTo>
                  <a:pt x="9089" y="19528"/>
                  <a:pt x="9083" y="19552"/>
                  <a:pt x="9060" y="19563"/>
                </a:cubicBezTo>
                <a:close/>
                <a:moveTo>
                  <a:pt x="9996" y="19048"/>
                </a:moveTo>
                <a:cubicBezTo>
                  <a:pt x="9841" y="19137"/>
                  <a:pt x="9686" y="19224"/>
                  <a:pt x="9531" y="19309"/>
                </a:cubicBezTo>
                <a:cubicBezTo>
                  <a:pt x="9523" y="19314"/>
                  <a:pt x="9515" y="19316"/>
                  <a:pt x="9505" y="19316"/>
                </a:cubicBezTo>
                <a:cubicBezTo>
                  <a:pt x="9489" y="19316"/>
                  <a:pt x="9475" y="19310"/>
                  <a:pt x="9466" y="19299"/>
                </a:cubicBezTo>
                <a:cubicBezTo>
                  <a:pt x="9452" y="19281"/>
                  <a:pt x="9457" y="19258"/>
                  <a:pt x="9478" y="19246"/>
                </a:cubicBezTo>
                <a:cubicBezTo>
                  <a:pt x="9633" y="19161"/>
                  <a:pt x="9787" y="19074"/>
                  <a:pt x="9942" y="18987"/>
                </a:cubicBezTo>
                <a:cubicBezTo>
                  <a:pt x="9964" y="18975"/>
                  <a:pt x="9993" y="18979"/>
                  <a:pt x="10009" y="18996"/>
                </a:cubicBezTo>
                <a:cubicBezTo>
                  <a:pt x="10023" y="19012"/>
                  <a:pt x="10017" y="19036"/>
                  <a:pt x="9996" y="19048"/>
                </a:cubicBezTo>
                <a:close/>
                <a:moveTo>
                  <a:pt x="10911" y="18509"/>
                </a:moveTo>
                <a:cubicBezTo>
                  <a:pt x="10760" y="18601"/>
                  <a:pt x="10608" y="18693"/>
                  <a:pt x="10457" y="18782"/>
                </a:cubicBezTo>
                <a:cubicBezTo>
                  <a:pt x="10448" y="18786"/>
                  <a:pt x="10439" y="18789"/>
                  <a:pt x="10429" y="18789"/>
                </a:cubicBezTo>
                <a:cubicBezTo>
                  <a:pt x="10414" y="18789"/>
                  <a:pt x="10400" y="18783"/>
                  <a:pt x="10390" y="18774"/>
                </a:cubicBezTo>
                <a:cubicBezTo>
                  <a:pt x="10375" y="18756"/>
                  <a:pt x="10380" y="18733"/>
                  <a:pt x="10401" y="18720"/>
                </a:cubicBezTo>
                <a:cubicBezTo>
                  <a:pt x="10553" y="18631"/>
                  <a:pt x="10704" y="18540"/>
                  <a:pt x="10854" y="18449"/>
                </a:cubicBezTo>
                <a:cubicBezTo>
                  <a:pt x="10875" y="18436"/>
                  <a:pt x="10905" y="18439"/>
                  <a:pt x="10920" y="18456"/>
                </a:cubicBezTo>
                <a:cubicBezTo>
                  <a:pt x="10936" y="18473"/>
                  <a:pt x="10931" y="18496"/>
                  <a:pt x="10911" y="18509"/>
                </a:cubicBezTo>
                <a:close/>
                <a:moveTo>
                  <a:pt x="11801" y="17944"/>
                </a:moveTo>
                <a:cubicBezTo>
                  <a:pt x="11655" y="18041"/>
                  <a:pt x="11507" y="18136"/>
                  <a:pt x="11359" y="18231"/>
                </a:cubicBezTo>
                <a:cubicBezTo>
                  <a:pt x="11351" y="18237"/>
                  <a:pt x="11340" y="18239"/>
                  <a:pt x="11330" y="18239"/>
                </a:cubicBezTo>
                <a:cubicBezTo>
                  <a:pt x="11316" y="18239"/>
                  <a:pt x="11302" y="18234"/>
                  <a:pt x="11293" y="18224"/>
                </a:cubicBezTo>
                <a:cubicBezTo>
                  <a:pt x="11277" y="18207"/>
                  <a:pt x="11281" y="18183"/>
                  <a:pt x="11301" y="18170"/>
                </a:cubicBezTo>
                <a:cubicBezTo>
                  <a:pt x="11449" y="18077"/>
                  <a:pt x="11596" y="17981"/>
                  <a:pt x="11742" y="17884"/>
                </a:cubicBezTo>
                <a:cubicBezTo>
                  <a:pt x="11763" y="17871"/>
                  <a:pt x="11791" y="17874"/>
                  <a:pt x="11808" y="17890"/>
                </a:cubicBezTo>
                <a:cubicBezTo>
                  <a:pt x="11824" y="17906"/>
                  <a:pt x="11820" y="17930"/>
                  <a:pt x="11801" y="17944"/>
                </a:cubicBezTo>
                <a:close/>
                <a:moveTo>
                  <a:pt x="12659" y="17346"/>
                </a:moveTo>
                <a:cubicBezTo>
                  <a:pt x="12521" y="17447"/>
                  <a:pt x="12379" y="17548"/>
                  <a:pt x="12234" y="17649"/>
                </a:cubicBezTo>
                <a:cubicBezTo>
                  <a:pt x="12225" y="17655"/>
                  <a:pt x="12213" y="17658"/>
                  <a:pt x="12202" y="17658"/>
                </a:cubicBezTo>
                <a:cubicBezTo>
                  <a:pt x="12189" y="17658"/>
                  <a:pt x="12176" y="17653"/>
                  <a:pt x="12166" y="17644"/>
                </a:cubicBezTo>
                <a:cubicBezTo>
                  <a:pt x="12149" y="17629"/>
                  <a:pt x="12152" y="17604"/>
                  <a:pt x="12171" y="17590"/>
                </a:cubicBezTo>
                <a:cubicBezTo>
                  <a:pt x="12315" y="17490"/>
                  <a:pt x="12458" y="17388"/>
                  <a:pt x="12594" y="17289"/>
                </a:cubicBezTo>
                <a:cubicBezTo>
                  <a:pt x="12613" y="17275"/>
                  <a:pt x="12643" y="17276"/>
                  <a:pt x="12660" y="17292"/>
                </a:cubicBezTo>
                <a:cubicBezTo>
                  <a:pt x="12681" y="17308"/>
                  <a:pt x="12678" y="17333"/>
                  <a:pt x="12659" y="17346"/>
                </a:cubicBezTo>
                <a:close/>
                <a:moveTo>
                  <a:pt x="13476" y="16712"/>
                </a:moveTo>
                <a:cubicBezTo>
                  <a:pt x="13348" y="16818"/>
                  <a:pt x="13212" y="16927"/>
                  <a:pt x="13073" y="17034"/>
                </a:cubicBezTo>
                <a:cubicBezTo>
                  <a:pt x="13064" y="17041"/>
                  <a:pt x="13053" y="17045"/>
                  <a:pt x="13041" y="17045"/>
                </a:cubicBezTo>
                <a:cubicBezTo>
                  <a:pt x="13029" y="17045"/>
                  <a:pt x="13015" y="17041"/>
                  <a:pt x="13007" y="17033"/>
                </a:cubicBezTo>
                <a:cubicBezTo>
                  <a:pt x="12989" y="17017"/>
                  <a:pt x="12990" y="16994"/>
                  <a:pt x="13008" y="16979"/>
                </a:cubicBezTo>
                <a:cubicBezTo>
                  <a:pt x="13147" y="16872"/>
                  <a:pt x="13282" y="16765"/>
                  <a:pt x="13408" y="16659"/>
                </a:cubicBezTo>
                <a:cubicBezTo>
                  <a:pt x="13426" y="16644"/>
                  <a:pt x="13456" y="16643"/>
                  <a:pt x="13474" y="16658"/>
                </a:cubicBezTo>
                <a:cubicBezTo>
                  <a:pt x="13494" y="16673"/>
                  <a:pt x="13495" y="16697"/>
                  <a:pt x="13476" y="16712"/>
                </a:cubicBezTo>
                <a:close/>
                <a:moveTo>
                  <a:pt x="14236" y="16031"/>
                </a:moveTo>
                <a:cubicBezTo>
                  <a:pt x="14119" y="16146"/>
                  <a:pt x="13994" y="16262"/>
                  <a:pt x="13865" y="16378"/>
                </a:cubicBezTo>
                <a:cubicBezTo>
                  <a:pt x="13855" y="16387"/>
                  <a:pt x="13843" y="16391"/>
                  <a:pt x="13830" y="16391"/>
                </a:cubicBezTo>
                <a:cubicBezTo>
                  <a:pt x="13819" y="16391"/>
                  <a:pt x="13807" y="16388"/>
                  <a:pt x="13798" y="16381"/>
                </a:cubicBezTo>
                <a:cubicBezTo>
                  <a:pt x="13779" y="16366"/>
                  <a:pt x="13778" y="16343"/>
                  <a:pt x="13795" y="16327"/>
                </a:cubicBezTo>
                <a:cubicBezTo>
                  <a:pt x="13924" y="16212"/>
                  <a:pt x="14048" y="16097"/>
                  <a:pt x="14163" y="15984"/>
                </a:cubicBezTo>
                <a:cubicBezTo>
                  <a:pt x="14180" y="15967"/>
                  <a:pt x="14209" y="15965"/>
                  <a:pt x="14230" y="15979"/>
                </a:cubicBezTo>
                <a:cubicBezTo>
                  <a:pt x="14250" y="15991"/>
                  <a:pt x="14253" y="16016"/>
                  <a:pt x="14236" y="16031"/>
                </a:cubicBezTo>
                <a:close/>
                <a:moveTo>
                  <a:pt x="14916" y="15298"/>
                </a:moveTo>
                <a:cubicBezTo>
                  <a:pt x="14814" y="15420"/>
                  <a:pt x="14703" y="15545"/>
                  <a:pt x="14589" y="15669"/>
                </a:cubicBezTo>
                <a:lnTo>
                  <a:pt x="14549" y="15648"/>
                </a:lnTo>
                <a:lnTo>
                  <a:pt x="14513" y="15623"/>
                </a:lnTo>
                <a:cubicBezTo>
                  <a:pt x="14626" y="15500"/>
                  <a:pt x="14736" y="15376"/>
                  <a:pt x="14838" y="15254"/>
                </a:cubicBezTo>
                <a:cubicBezTo>
                  <a:pt x="14853" y="15237"/>
                  <a:pt x="14883" y="15233"/>
                  <a:pt x="14904" y="15244"/>
                </a:cubicBezTo>
                <a:cubicBezTo>
                  <a:pt x="14925" y="15257"/>
                  <a:pt x="14931" y="15281"/>
                  <a:pt x="14916" y="15298"/>
                </a:cubicBezTo>
                <a:close/>
                <a:moveTo>
                  <a:pt x="14978" y="9885"/>
                </a:moveTo>
                <a:cubicBezTo>
                  <a:pt x="14968" y="9892"/>
                  <a:pt x="14957" y="9895"/>
                  <a:pt x="14945" y="9895"/>
                </a:cubicBezTo>
                <a:cubicBezTo>
                  <a:pt x="14932" y="9895"/>
                  <a:pt x="14920" y="9891"/>
                  <a:pt x="14910" y="9882"/>
                </a:cubicBezTo>
                <a:cubicBezTo>
                  <a:pt x="14788" y="9774"/>
                  <a:pt x="14654" y="9667"/>
                  <a:pt x="14514" y="9562"/>
                </a:cubicBezTo>
                <a:cubicBezTo>
                  <a:pt x="14495" y="9547"/>
                  <a:pt x="14494" y="9524"/>
                  <a:pt x="14512" y="9508"/>
                </a:cubicBezTo>
                <a:cubicBezTo>
                  <a:pt x="14530" y="9492"/>
                  <a:pt x="14560" y="9491"/>
                  <a:pt x="14578" y="9506"/>
                </a:cubicBezTo>
                <a:cubicBezTo>
                  <a:pt x="14720" y="9612"/>
                  <a:pt x="14856" y="9722"/>
                  <a:pt x="14980" y="9830"/>
                </a:cubicBezTo>
                <a:cubicBezTo>
                  <a:pt x="14998" y="9846"/>
                  <a:pt x="14997" y="9870"/>
                  <a:pt x="14978" y="9885"/>
                </a:cubicBezTo>
                <a:close/>
                <a:moveTo>
                  <a:pt x="15504" y="14514"/>
                </a:moveTo>
                <a:cubicBezTo>
                  <a:pt x="15419" y="14645"/>
                  <a:pt x="15324" y="14780"/>
                  <a:pt x="15224" y="14913"/>
                </a:cubicBezTo>
                <a:cubicBezTo>
                  <a:pt x="15215" y="14924"/>
                  <a:pt x="15200" y="14931"/>
                  <a:pt x="15183" y="14931"/>
                </a:cubicBezTo>
                <a:cubicBezTo>
                  <a:pt x="15174" y="14931"/>
                  <a:pt x="15166" y="14929"/>
                  <a:pt x="15159" y="14925"/>
                </a:cubicBezTo>
                <a:cubicBezTo>
                  <a:pt x="15137" y="14914"/>
                  <a:pt x="15130" y="14891"/>
                  <a:pt x="15143" y="14873"/>
                </a:cubicBezTo>
                <a:cubicBezTo>
                  <a:pt x="15243" y="14741"/>
                  <a:pt x="15336" y="14608"/>
                  <a:pt x="15421" y="14478"/>
                </a:cubicBezTo>
                <a:cubicBezTo>
                  <a:pt x="15433" y="14460"/>
                  <a:pt x="15462" y="14453"/>
                  <a:pt x="15485" y="14462"/>
                </a:cubicBezTo>
                <a:cubicBezTo>
                  <a:pt x="15508" y="14472"/>
                  <a:pt x="15518" y="14496"/>
                  <a:pt x="15504" y="14514"/>
                </a:cubicBezTo>
                <a:close/>
                <a:moveTo>
                  <a:pt x="15626" y="10622"/>
                </a:moveTo>
                <a:cubicBezTo>
                  <a:pt x="15610" y="10622"/>
                  <a:pt x="15595" y="10615"/>
                  <a:pt x="15585" y="10603"/>
                </a:cubicBezTo>
                <a:cubicBezTo>
                  <a:pt x="15492" y="10477"/>
                  <a:pt x="15386" y="10351"/>
                  <a:pt x="15272" y="10229"/>
                </a:cubicBezTo>
                <a:cubicBezTo>
                  <a:pt x="15256" y="10213"/>
                  <a:pt x="15260" y="10188"/>
                  <a:pt x="15280" y="10176"/>
                </a:cubicBezTo>
                <a:cubicBezTo>
                  <a:pt x="15301" y="10163"/>
                  <a:pt x="15331" y="10166"/>
                  <a:pt x="15346" y="10183"/>
                </a:cubicBezTo>
                <a:cubicBezTo>
                  <a:pt x="15463" y="10307"/>
                  <a:pt x="15572" y="10435"/>
                  <a:pt x="15666" y="10564"/>
                </a:cubicBezTo>
                <a:cubicBezTo>
                  <a:pt x="15679" y="10583"/>
                  <a:pt x="15672" y="10606"/>
                  <a:pt x="15650" y="10617"/>
                </a:cubicBezTo>
                <a:cubicBezTo>
                  <a:pt x="15643" y="10620"/>
                  <a:pt x="15634" y="10622"/>
                  <a:pt x="15626" y="10622"/>
                </a:cubicBezTo>
                <a:close/>
                <a:moveTo>
                  <a:pt x="15964" y="13675"/>
                </a:moveTo>
                <a:cubicBezTo>
                  <a:pt x="15904" y="13814"/>
                  <a:pt x="15833" y="13958"/>
                  <a:pt x="15754" y="14101"/>
                </a:cubicBezTo>
                <a:cubicBezTo>
                  <a:pt x="15745" y="14116"/>
                  <a:pt x="15728" y="14124"/>
                  <a:pt x="15710" y="14124"/>
                </a:cubicBezTo>
                <a:cubicBezTo>
                  <a:pt x="15704" y="14124"/>
                  <a:pt x="15697" y="14123"/>
                  <a:pt x="15691" y="14121"/>
                </a:cubicBezTo>
                <a:cubicBezTo>
                  <a:pt x="15667" y="14112"/>
                  <a:pt x="15656" y="14090"/>
                  <a:pt x="15667" y="14070"/>
                </a:cubicBezTo>
                <a:cubicBezTo>
                  <a:pt x="15745" y="13928"/>
                  <a:pt x="15815" y="13787"/>
                  <a:pt x="15875" y="13649"/>
                </a:cubicBezTo>
                <a:cubicBezTo>
                  <a:pt x="15884" y="13630"/>
                  <a:pt x="15911" y="13619"/>
                  <a:pt x="15936" y="13626"/>
                </a:cubicBezTo>
                <a:cubicBezTo>
                  <a:pt x="15961" y="13633"/>
                  <a:pt x="15974" y="13655"/>
                  <a:pt x="15964" y="13675"/>
                </a:cubicBezTo>
                <a:close/>
                <a:moveTo>
                  <a:pt x="15842" y="11004"/>
                </a:moveTo>
                <a:cubicBezTo>
                  <a:pt x="15831" y="10984"/>
                  <a:pt x="15842" y="10962"/>
                  <a:pt x="15866" y="10953"/>
                </a:cubicBezTo>
                <a:cubicBezTo>
                  <a:pt x="15890" y="10944"/>
                  <a:pt x="15917" y="10953"/>
                  <a:pt x="15928" y="10972"/>
                </a:cubicBezTo>
                <a:cubicBezTo>
                  <a:pt x="16005" y="11114"/>
                  <a:pt x="16070" y="11260"/>
                  <a:pt x="16121" y="11407"/>
                </a:cubicBezTo>
                <a:cubicBezTo>
                  <a:pt x="16128" y="11427"/>
                  <a:pt x="16114" y="11449"/>
                  <a:pt x="16089" y="11455"/>
                </a:cubicBezTo>
                <a:cubicBezTo>
                  <a:pt x="16084" y="11456"/>
                  <a:pt x="16080" y="11456"/>
                  <a:pt x="16075" y="11456"/>
                </a:cubicBezTo>
                <a:cubicBezTo>
                  <a:pt x="16055" y="11456"/>
                  <a:pt x="16036" y="11445"/>
                  <a:pt x="16030" y="11427"/>
                </a:cubicBezTo>
                <a:cubicBezTo>
                  <a:pt x="15980" y="11286"/>
                  <a:pt x="15916" y="11142"/>
                  <a:pt x="15842" y="11004"/>
                </a:cubicBezTo>
                <a:close/>
                <a:moveTo>
                  <a:pt x="16128" y="13233"/>
                </a:moveTo>
                <a:cubicBezTo>
                  <a:pt x="16123" y="13251"/>
                  <a:pt x="16104" y="13263"/>
                  <a:pt x="16083" y="13263"/>
                </a:cubicBezTo>
                <a:cubicBezTo>
                  <a:pt x="16079" y="13263"/>
                  <a:pt x="16075" y="13263"/>
                  <a:pt x="16072" y="13262"/>
                </a:cubicBezTo>
                <a:cubicBezTo>
                  <a:pt x="16046" y="13257"/>
                  <a:pt x="16031" y="13236"/>
                  <a:pt x="16037" y="13215"/>
                </a:cubicBezTo>
                <a:cubicBezTo>
                  <a:pt x="16083" y="13065"/>
                  <a:pt x="16117" y="12916"/>
                  <a:pt x="16142" y="12771"/>
                </a:cubicBezTo>
                <a:cubicBezTo>
                  <a:pt x="16145" y="12750"/>
                  <a:pt x="16168" y="12734"/>
                  <a:pt x="16195" y="12737"/>
                </a:cubicBezTo>
                <a:cubicBezTo>
                  <a:pt x="16220" y="12740"/>
                  <a:pt x="16239" y="12760"/>
                  <a:pt x="16236" y="12780"/>
                </a:cubicBezTo>
                <a:cubicBezTo>
                  <a:pt x="16210" y="12929"/>
                  <a:pt x="16175" y="13081"/>
                  <a:pt x="16128" y="13233"/>
                </a:cubicBezTo>
                <a:close/>
                <a:moveTo>
                  <a:pt x="16273" y="12321"/>
                </a:moveTo>
                <a:cubicBezTo>
                  <a:pt x="16273" y="12342"/>
                  <a:pt x="16251" y="12359"/>
                  <a:pt x="16226" y="12359"/>
                </a:cubicBezTo>
                <a:cubicBezTo>
                  <a:pt x="16199" y="12359"/>
                  <a:pt x="16179" y="12341"/>
                  <a:pt x="16179" y="12321"/>
                </a:cubicBezTo>
                <a:lnTo>
                  <a:pt x="16179" y="12307"/>
                </a:lnTo>
                <a:cubicBezTo>
                  <a:pt x="16179" y="12160"/>
                  <a:pt x="16167" y="12013"/>
                  <a:pt x="16143" y="11870"/>
                </a:cubicBezTo>
                <a:cubicBezTo>
                  <a:pt x="16139" y="11850"/>
                  <a:pt x="16157" y="11830"/>
                  <a:pt x="16184" y="11828"/>
                </a:cubicBezTo>
                <a:cubicBezTo>
                  <a:pt x="16210" y="11824"/>
                  <a:pt x="16233" y="11839"/>
                  <a:pt x="16237" y="11861"/>
                </a:cubicBezTo>
                <a:cubicBezTo>
                  <a:pt x="16261" y="12007"/>
                  <a:pt x="16273" y="12158"/>
                  <a:pt x="16273" y="12308"/>
                </a:cubicBezTo>
                <a:lnTo>
                  <a:pt x="16273" y="12321"/>
                </a:ln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pic>
        <p:nvPicPr>
          <p:cNvPr id="24579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5" y="630078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109788" y="0"/>
            <a:ext cx="8307387" cy="90011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endParaRPr lang="es-PE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>
              <a:defRPr/>
            </a:pP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3.- </a:t>
            </a: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GESTIÓN DE FINANCIAMIENTO DE INVERSIONES EN 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SALUD</a:t>
            </a:r>
            <a:endParaRPr lang="es-P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4" name="TextBox 44">
            <a:extLst>
              <a:ext uri="{FF2B5EF4-FFF2-40B4-BE49-F238E27FC236}"/>
            </a:extLst>
          </p:cNvPr>
          <p:cNvSpPr txBox="1"/>
          <p:nvPr/>
        </p:nvSpPr>
        <p:spPr>
          <a:xfrm>
            <a:off x="2181543" y="2797175"/>
            <a:ext cx="2314575" cy="116955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all" noProof="1">
                <a:solidFill>
                  <a:srgbClr val="9BBB59"/>
                </a:solidFill>
                <a:latin typeface="Calibri"/>
              </a:rPr>
              <a:t>Aprobación </a:t>
            </a:r>
            <a:r>
              <a:rPr lang="en-US" sz="2200" b="1" cap="all" noProof="1" smtClean="0">
                <a:solidFill>
                  <a:srgbClr val="9BBB59"/>
                </a:solidFill>
                <a:latin typeface="Calibri"/>
              </a:rPr>
              <a:t>PMI </a:t>
            </a:r>
            <a:r>
              <a:rPr lang="en-US" sz="1400" b="1" cap="all" noProof="1" smtClean="0">
                <a:solidFill>
                  <a:srgbClr val="9BBB59"/>
                </a:solidFill>
                <a:latin typeface="Calibri"/>
              </a:rPr>
              <a:t>(gn,gr Y gl)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cap="all" noProof="1" smtClean="0">
                <a:solidFill>
                  <a:prstClr val="black"/>
                </a:solidFill>
                <a:latin typeface="Calibri"/>
              </a:rPr>
              <a:t>(FEBRERO)</a:t>
            </a:r>
            <a:endParaRPr lang="en-US" sz="1200" b="1" cap="all" noProof="1">
              <a:solidFill>
                <a:prstClr val="black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cap="all" noProof="1">
              <a:solidFill>
                <a:srgbClr val="9BBB59"/>
              </a:solidFill>
              <a:latin typeface="Calibri"/>
            </a:endParaRPr>
          </a:p>
        </p:txBody>
      </p:sp>
      <p:sp>
        <p:nvSpPr>
          <p:cNvPr id="46" name="Shape">
            <a:extLst>
              <a:ext uri="{FF2B5EF4-FFF2-40B4-BE49-F238E27FC236}"/>
            </a:extLst>
          </p:cNvPr>
          <p:cNvSpPr/>
          <p:nvPr/>
        </p:nvSpPr>
        <p:spPr>
          <a:xfrm>
            <a:off x="8080375" y="4729163"/>
            <a:ext cx="1082675" cy="1765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9ABC59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47" name="Shape">
            <a:extLst>
              <a:ext uri="{FF2B5EF4-FFF2-40B4-BE49-F238E27FC236}"/>
            </a:extLst>
          </p:cNvPr>
          <p:cNvSpPr/>
          <p:nvPr/>
        </p:nvSpPr>
        <p:spPr>
          <a:xfrm>
            <a:off x="10306050" y="2906713"/>
            <a:ext cx="927100" cy="1511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C0382A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48" name="Shape">
            <a:extLst>
              <a:ext uri="{FF2B5EF4-FFF2-40B4-BE49-F238E27FC236}"/>
            </a:extLst>
          </p:cNvPr>
          <p:cNvSpPr/>
          <p:nvPr/>
        </p:nvSpPr>
        <p:spPr>
          <a:xfrm>
            <a:off x="10541000" y="1449388"/>
            <a:ext cx="836613" cy="1363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0FA184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49" name="Shape">
            <a:extLst>
              <a:ext uri="{FF2B5EF4-FFF2-40B4-BE49-F238E27FC236}"/>
            </a:extLst>
          </p:cNvPr>
          <p:cNvSpPr/>
          <p:nvPr/>
        </p:nvSpPr>
        <p:spPr>
          <a:xfrm>
            <a:off x="9466263" y="3887788"/>
            <a:ext cx="965200" cy="1571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F39B13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50" name="Shape">
            <a:extLst>
              <a:ext uri="{FF2B5EF4-FFF2-40B4-BE49-F238E27FC236}"/>
            </a:extLst>
          </p:cNvPr>
          <p:cNvSpPr/>
          <p:nvPr/>
        </p:nvSpPr>
        <p:spPr>
          <a:xfrm>
            <a:off x="1659890" y="2797175"/>
            <a:ext cx="430213" cy="700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9ABC59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 kern="0" dirty="0">
              <a:solidFill>
                <a:srgbClr val="9BBB59">
                  <a:lumMod val="75000"/>
                </a:srgb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51" name="TextBox 79">
            <a:extLst>
              <a:ext uri="{FF2B5EF4-FFF2-40B4-BE49-F238E27FC236}"/>
            </a:extLst>
          </p:cNvPr>
          <p:cNvSpPr txBox="1"/>
          <p:nvPr/>
        </p:nvSpPr>
        <p:spPr>
          <a:xfrm>
            <a:off x="2044700" y="4688405"/>
            <a:ext cx="2585245" cy="80021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noProof="1">
                <a:solidFill>
                  <a:srgbClr val="C0382A"/>
                </a:solidFill>
                <a:latin typeface="Calibri"/>
              </a:rPr>
              <a:t>AJUSTA PMI </a:t>
            </a:r>
            <a:r>
              <a:rPr lang="en-US" sz="2000" b="1" cap="all" noProof="1" smtClean="0">
                <a:solidFill>
                  <a:srgbClr val="C0382A"/>
                </a:solidFill>
                <a:latin typeface="Calibri"/>
              </a:rPr>
              <a:t>CON APM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cap="all" noProof="1" smtClean="0">
                <a:solidFill>
                  <a:srgbClr val="C0382A"/>
                </a:solidFill>
                <a:latin typeface="Calibri"/>
              </a:rPr>
              <a:t>(gn,gr Y gl)</a:t>
            </a:r>
            <a:endParaRPr lang="en-US" sz="1400" b="1" cap="all" noProof="1">
              <a:solidFill>
                <a:srgbClr val="C0382A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cap="all" noProof="1" smtClean="0">
                <a:solidFill>
                  <a:prstClr val="black"/>
                </a:solidFill>
                <a:latin typeface="Calibri"/>
              </a:rPr>
              <a:t>(MAYO-JULIO)</a:t>
            </a:r>
            <a:endParaRPr lang="en-US" sz="1200" b="1" cap="all" noProof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Shape">
            <a:extLst>
              <a:ext uri="{FF2B5EF4-FFF2-40B4-BE49-F238E27FC236}"/>
            </a:extLst>
          </p:cNvPr>
          <p:cNvSpPr/>
          <p:nvPr/>
        </p:nvSpPr>
        <p:spPr>
          <a:xfrm>
            <a:off x="1637030" y="4655185"/>
            <a:ext cx="430213" cy="700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C0382A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53" name="TextBox 83">
            <a:extLst>
              <a:ext uri="{FF2B5EF4-FFF2-40B4-BE49-F238E27FC236}"/>
            </a:extLst>
          </p:cNvPr>
          <p:cNvSpPr txBox="1"/>
          <p:nvPr/>
        </p:nvSpPr>
        <p:spPr>
          <a:xfrm>
            <a:off x="2161719" y="3667305"/>
            <a:ext cx="2313454" cy="830997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all" noProof="1">
                <a:solidFill>
                  <a:srgbClr val="F39B13"/>
                </a:solidFill>
                <a:latin typeface="Calibri"/>
              </a:rPr>
              <a:t>MEF ASIGNA </a:t>
            </a:r>
            <a:r>
              <a:rPr lang="en-US" sz="2200" b="1" cap="all" noProof="1" smtClean="0">
                <a:solidFill>
                  <a:srgbClr val="F39B13"/>
                </a:solidFill>
                <a:latin typeface="Calibri"/>
              </a:rPr>
              <a:t>APM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cap="all" noProof="1" smtClean="0">
                <a:solidFill>
                  <a:srgbClr val="F39B13"/>
                </a:solidFill>
                <a:latin typeface="Calibri"/>
              </a:rPr>
              <a:t>(gn,gr Y gl)</a:t>
            </a:r>
            <a:endParaRPr lang="en-US" b="1" cap="all" noProof="1" smtClean="0">
              <a:solidFill>
                <a:srgbClr val="F39B13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cap="all" noProof="1" smtClean="0">
                <a:solidFill>
                  <a:prstClr val="black"/>
                </a:solidFill>
                <a:latin typeface="Calibri"/>
              </a:rPr>
              <a:t>(MAYO-JUNIO)</a:t>
            </a:r>
            <a:endParaRPr lang="en-US" sz="2400" b="1" cap="all" noProof="1">
              <a:solidFill>
                <a:srgbClr val="F39B13"/>
              </a:solidFill>
              <a:latin typeface="Calibri"/>
            </a:endParaRPr>
          </a:p>
        </p:txBody>
      </p:sp>
      <p:sp>
        <p:nvSpPr>
          <p:cNvPr id="54" name="Shape">
            <a:extLst>
              <a:ext uri="{FF2B5EF4-FFF2-40B4-BE49-F238E27FC236}"/>
            </a:extLst>
          </p:cNvPr>
          <p:cNvSpPr/>
          <p:nvPr/>
        </p:nvSpPr>
        <p:spPr>
          <a:xfrm>
            <a:off x="1632268" y="3734435"/>
            <a:ext cx="430212" cy="700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F39B13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57" name="TextBox 91">
            <a:extLst>
              <a:ext uri="{FF2B5EF4-FFF2-40B4-BE49-F238E27FC236}"/>
            </a:extLst>
          </p:cNvPr>
          <p:cNvSpPr txBox="1"/>
          <p:nvPr/>
        </p:nvSpPr>
        <p:spPr>
          <a:xfrm>
            <a:off x="5272386" y="2817813"/>
            <a:ext cx="2498725" cy="95410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all" noProof="1">
                <a:solidFill>
                  <a:srgbClr val="4B2C50"/>
                </a:solidFill>
                <a:latin typeface="Calibri"/>
              </a:rPr>
              <a:t>APROBACIÓN </a:t>
            </a:r>
            <a:r>
              <a:rPr lang="en-US" sz="2200" b="1" cap="all" noProof="1" smtClean="0">
                <a:solidFill>
                  <a:srgbClr val="4B2C50"/>
                </a:solidFill>
                <a:latin typeface="Calibri"/>
              </a:rPr>
              <a:t>PPTO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cap="all" noProof="1" smtClean="0">
                <a:solidFill>
                  <a:prstClr val="black"/>
                </a:solidFill>
                <a:latin typeface="Calibri"/>
              </a:rPr>
              <a:t>(SETIEMBRE A NOVIEMBRE)</a:t>
            </a:r>
            <a:endParaRPr lang="en-US" sz="1200" b="1" cap="all" noProof="1">
              <a:solidFill>
                <a:prstClr val="black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cap="all" noProof="1">
              <a:solidFill>
                <a:srgbClr val="4B2C50"/>
              </a:solidFill>
              <a:latin typeface="Calibri"/>
            </a:endParaRPr>
          </a:p>
        </p:txBody>
      </p:sp>
      <p:sp>
        <p:nvSpPr>
          <p:cNvPr id="58" name="Shape">
            <a:extLst>
              <a:ext uri="{FF2B5EF4-FFF2-40B4-BE49-F238E27FC236}"/>
            </a:extLst>
          </p:cNvPr>
          <p:cNvSpPr/>
          <p:nvPr/>
        </p:nvSpPr>
        <p:spPr>
          <a:xfrm>
            <a:off x="4963160" y="2846705"/>
            <a:ext cx="430213" cy="700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4B2C50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24599" name="TextBox 101"/>
          <p:cNvSpPr txBox="1">
            <a:spLocks noChangeArrowheads="1"/>
          </p:cNvSpPr>
          <p:nvPr/>
        </p:nvSpPr>
        <p:spPr bwMode="auto">
          <a:xfrm>
            <a:off x="10799763" y="16510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PE" sz="2400" b="1">
                <a:solidFill>
                  <a:srgbClr val="0FA184"/>
                </a:solidFill>
              </a:rPr>
              <a:t>4</a:t>
            </a:r>
          </a:p>
        </p:txBody>
      </p:sp>
      <p:sp>
        <p:nvSpPr>
          <p:cNvPr id="24600" name="TextBox 102"/>
          <p:cNvSpPr txBox="1">
            <a:spLocks noChangeArrowheads="1"/>
          </p:cNvSpPr>
          <p:nvPr/>
        </p:nvSpPr>
        <p:spPr bwMode="auto">
          <a:xfrm>
            <a:off x="10598150" y="3148013"/>
            <a:ext cx="3683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PE" b="1">
                <a:solidFill>
                  <a:srgbClr val="C0382A"/>
                </a:solidFill>
              </a:rPr>
              <a:t>3</a:t>
            </a:r>
          </a:p>
        </p:txBody>
      </p:sp>
      <p:sp>
        <p:nvSpPr>
          <p:cNvPr id="24601" name="TextBox 104"/>
          <p:cNvSpPr txBox="1">
            <a:spLocks noChangeArrowheads="1"/>
          </p:cNvSpPr>
          <p:nvPr/>
        </p:nvSpPr>
        <p:spPr bwMode="auto">
          <a:xfrm>
            <a:off x="9764713" y="4108450"/>
            <a:ext cx="3921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PE" sz="3200" b="1">
                <a:solidFill>
                  <a:srgbClr val="F39B13"/>
                </a:solidFill>
              </a:rPr>
              <a:t>2</a:t>
            </a:r>
          </a:p>
        </p:txBody>
      </p:sp>
      <p:sp>
        <p:nvSpPr>
          <p:cNvPr id="24602" name="TextBox 105"/>
          <p:cNvSpPr txBox="1">
            <a:spLocks noChangeArrowheads="1"/>
          </p:cNvSpPr>
          <p:nvPr/>
        </p:nvSpPr>
        <p:spPr bwMode="auto">
          <a:xfrm>
            <a:off x="8426450" y="5013325"/>
            <a:ext cx="419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PE" sz="3600" b="1">
                <a:solidFill>
                  <a:srgbClr val="9ABC59"/>
                </a:solidFill>
              </a:rPr>
              <a:t>1</a:t>
            </a:r>
          </a:p>
        </p:txBody>
      </p:sp>
      <p:sp>
        <p:nvSpPr>
          <p:cNvPr id="64" name="Rectángulo 63"/>
          <p:cNvSpPr/>
          <p:nvPr/>
        </p:nvSpPr>
        <p:spPr>
          <a:xfrm>
            <a:off x="125731" y="978059"/>
            <a:ext cx="8719820" cy="584775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dirty="0">
                <a:solidFill>
                  <a:srgbClr val="0FA184"/>
                </a:solidFill>
              </a:rPr>
              <a:t>1. VINCULACIÓN DE LA PROGRAMACIÓN MULTIANUAL DE INVERSIONES Y FORMULACIÓN Y APROBACIÓN PRESUPUESTARIA</a:t>
            </a:r>
          </a:p>
        </p:txBody>
      </p:sp>
      <p:graphicFrame>
        <p:nvGraphicFramePr>
          <p:cNvPr id="65" name="Tabla 64"/>
          <p:cNvGraphicFramePr>
            <a:graphicFrameLocks noGrp="1"/>
          </p:cNvGraphicFramePr>
          <p:nvPr>
            <p:extLst/>
          </p:nvPr>
        </p:nvGraphicFramePr>
        <p:xfrm>
          <a:off x="1726565" y="2862263"/>
          <a:ext cx="279400" cy="335084"/>
        </p:xfrm>
        <a:graphic>
          <a:graphicData uri="http://schemas.openxmlformats.org/drawingml/2006/table">
            <a:tbl>
              <a:tblPr firstRow="1" bandRow="1"/>
              <a:tblGrid>
                <a:gridCol w="279400">
                  <a:extLst>
                    <a:ext uri="{9D8B030D-6E8A-4147-A177-3AD203B41FA5}"/>
                  </a:extLst>
                </a:gridCol>
              </a:tblGrid>
              <a:tr h="3349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PE" sz="16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 marT="45622" marB="4562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6" name="Tabla 65"/>
          <p:cNvGraphicFramePr>
            <a:graphicFrameLocks noGrp="1"/>
          </p:cNvGraphicFramePr>
          <p:nvPr>
            <p:extLst/>
          </p:nvPr>
        </p:nvGraphicFramePr>
        <p:xfrm>
          <a:off x="1710055" y="3797935"/>
          <a:ext cx="279400" cy="335086"/>
        </p:xfrm>
        <a:graphic>
          <a:graphicData uri="http://schemas.openxmlformats.org/drawingml/2006/table">
            <a:tbl>
              <a:tblPr firstRow="1" bandRow="1"/>
              <a:tblGrid>
                <a:gridCol w="279400">
                  <a:extLst>
                    <a:ext uri="{9D8B030D-6E8A-4147-A177-3AD203B41FA5}"/>
                  </a:extLst>
                </a:gridCol>
              </a:tblGrid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PE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 marT="45623" marB="4562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7" name="Tabla 66"/>
          <p:cNvGraphicFramePr>
            <a:graphicFrameLocks noGrp="1"/>
          </p:cNvGraphicFramePr>
          <p:nvPr>
            <p:extLst/>
          </p:nvPr>
        </p:nvGraphicFramePr>
        <p:xfrm>
          <a:off x="1702118" y="4704398"/>
          <a:ext cx="279400" cy="335084"/>
        </p:xfrm>
        <a:graphic>
          <a:graphicData uri="http://schemas.openxmlformats.org/drawingml/2006/table">
            <a:tbl>
              <a:tblPr firstRow="1" bandRow="1"/>
              <a:tblGrid>
                <a:gridCol w="279400">
                  <a:extLst>
                    <a:ext uri="{9D8B030D-6E8A-4147-A177-3AD203B41FA5}"/>
                  </a:extLst>
                </a:gridCol>
              </a:tblGrid>
              <a:tr h="3349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PE" sz="1600" b="1" dirty="0">
                          <a:solidFill>
                            <a:schemeClr val="accent2"/>
                          </a:solidFill>
                        </a:rPr>
                        <a:t>3</a:t>
                      </a:r>
                    </a:p>
                  </a:txBody>
                  <a:tcPr marT="45622" marB="4562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9" name="Tabla 68"/>
          <p:cNvGraphicFramePr>
            <a:graphicFrameLocks noGrp="1"/>
          </p:cNvGraphicFramePr>
          <p:nvPr>
            <p:extLst/>
          </p:nvPr>
        </p:nvGraphicFramePr>
        <p:xfrm>
          <a:off x="5039678" y="2907030"/>
          <a:ext cx="279400" cy="335086"/>
        </p:xfrm>
        <a:graphic>
          <a:graphicData uri="http://schemas.openxmlformats.org/drawingml/2006/table">
            <a:tbl>
              <a:tblPr firstRow="1" bandRow="1"/>
              <a:tblGrid>
                <a:gridCol w="279400">
                  <a:extLst>
                    <a:ext uri="{9D8B030D-6E8A-4147-A177-3AD203B41FA5}"/>
                  </a:extLst>
                </a:gridCol>
              </a:tblGrid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PE" sz="16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marT="45623" marB="4562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70" name="Shape">
            <a:extLst>
              <a:ext uri="{FF2B5EF4-FFF2-40B4-BE49-F238E27FC236}"/>
            </a:extLst>
          </p:cNvPr>
          <p:cNvSpPr/>
          <p:nvPr/>
        </p:nvSpPr>
        <p:spPr>
          <a:xfrm>
            <a:off x="9634538" y="920433"/>
            <a:ext cx="739775" cy="1206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4B2C50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24615" name="TextBox 100"/>
          <p:cNvSpPr txBox="1">
            <a:spLocks noChangeArrowheads="1"/>
          </p:cNvSpPr>
          <p:nvPr/>
        </p:nvSpPr>
        <p:spPr bwMode="auto">
          <a:xfrm>
            <a:off x="9847262" y="1092518"/>
            <a:ext cx="31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PE" sz="2000" b="1" dirty="0">
                <a:solidFill>
                  <a:srgbClr val="4B2C50"/>
                </a:solidFill>
              </a:rPr>
              <a:t>5</a:t>
            </a:r>
          </a:p>
        </p:txBody>
      </p:sp>
      <p:sp>
        <p:nvSpPr>
          <p:cNvPr id="35" name="Rectángulo 34">
            <a:extLst>
              <a:ext uri="{FF2B5EF4-FFF2-40B4-BE49-F238E27FC236}"/>
            </a:extLst>
          </p:cNvPr>
          <p:cNvSpPr/>
          <p:nvPr/>
        </p:nvSpPr>
        <p:spPr>
          <a:xfrm>
            <a:off x="2299492" y="2029386"/>
            <a:ext cx="1629253" cy="584775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kern="0" dirty="0" smtClean="0">
                <a:solidFill>
                  <a:srgbClr val="002060"/>
                </a:solidFill>
                <a:latin typeface="Calibri"/>
              </a:rPr>
              <a:t>PODER EJECUTIVO</a:t>
            </a:r>
            <a:endParaRPr lang="es-PE" sz="16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6" name="Rectángulo 35">
            <a:extLst>
              <a:ext uri="{FF2B5EF4-FFF2-40B4-BE49-F238E27FC236}"/>
            </a:extLst>
          </p:cNvPr>
          <p:cNvSpPr/>
          <p:nvPr/>
        </p:nvSpPr>
        <p:spPr>
          <a:xfrm>
            <a:off x="5429886" y="2065160"/>
            <a:ext cx="1868170" cy="584775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4F81BD">
                <a:lumMod val="60000"/>
                <a:lumOff val="40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kern="0" dirty="0" smtClean="0">
                <a:solidFill>
                  <a:srgbClr val="002060"/>
                </a:solidFill>
                <a:latin typeface="Calibri"/>
              </a:rPr>
              <a:t>CONGRESO DE LA REPUBLICA</a:t>
            </a:r>
            <a:endParaRPr lang="es-PE" sz="16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1614170" y="1798638"/>
            <a:ext cx="3039429" cy="4829175"/>
          </a:xfrm>
          <a:prstGeom prst="roundRect">
            <a:avLst/>
          </a:prstGeom>
          <a:noFill/>
          <a:ln w="38100" cap="flat" cmpd="sng" algn="ctr">
            <a:solidFill>
              <a:schemeClr val="accent1"/>
            </a:solidFill>
            <a:prstDash val="dash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ángulo redondeado 37"/>
          <p:cNvSpPr/>
          <p:nvPr/>
        </p:nvSpPr>
        <p:spPr>
          <a:xfrm>
            <a:off x="4853604" y="1843087"/>
            <a:ext cx="2967057" cy="4784725"/>
          </a:xfrm>
          <a:prstGeom prst="roundRect">
            <a:avLst/>
          </a:prstGeom>
          <a:noFill/>
          <a:ln w="38100" cap="flat" cmpd="sng" algn="ctr">
            <a:solidFill>
              <a:schemeClr val="accent1"/>
            </a:solidFill>
            <a:prstDash val="dash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TextBox 87">
            <a:extLst>
              <a:ext uri="{FF2B5EF4-FFF2-40B4-BE49-F238E27FC236}"/>
            </a:extLst>
          </p:cNvPr>
          <p:cNvSpPr txBox="1"/>
          <p:nvPr/>
        </p:nvSpPr>
        <p:spPr>
          <a:xfrm>
            <a:off x="1874996" y="5647691"/>
            <a:ext cx="2961641" cy="58477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noProof="1" smtClean="0">
                <a:solidFill>
                  <a:srgbClr val="0FA184"/>
                </a:solidFill>
                <a:latin typeface="Calibri"/>
              </a:rPr>
              <a:t>PROYECTO DE LEY PPTO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cap="all" noProof="1" smtClean="0">
                <a:solidFill>
                  <a:prstClr val="black"/>
                </a:solidFill>
                <a:latin typeface="Calibri"/>
              </a:rPr>
              <a:t>(AGOSTO)</a:t>
            </a:r>
            <a:endParaRPr lang="en-US" sz="1200" b="1" cap="all" noProof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Shape">
            <a:extLst>
              <a:ext uri="{FF2B5EF4-FFF2-40B4-BE49-F238E27FC236}"/>
            </a:extLst>
          </p:cNvPr>
          <p:cNvSpPr/>
          <p:nvPr/>
        </p:nvSpPr>
        <p:spPr>
          <a:xfrm>
            <a:off x="1671320" y="5581333"/>
            <a:ext cx="430212" cy="700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0FA184"/>
          </a:solidFill>
          <a:ln w="381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graphicFrame>
        <p:nvGraphicFramePr>
          <p:cNvPr id="41" name="Tabla 40"/>
          <p:cNvGraphicFramePr>
            <a:graphicFrameLocks noGrp="1"/>
          </p:cNvGraphicFramePr>
          <p:nvPr>
            <p:extLst/>
          </p:nvPr>
        </p:nvGraphicFramePr>
        <p:xfrm>
          <a:off x="1749107" y="5641658"/>
          <a:ext cx="279400" cy="335086"/>
        </p:xfrm>
        <a:graphic>
          <a:graphicData uri="http://schemas.openxmlformats.org/drawingml/2006/table">
            <a:tbl>
              <a:tblPr firstRow="1" bandRow="1"/>
              <a:tblGrid>
                <a:gridCol w="279400">
                  <a:extLst>
                    <a:ext uri="{9D8B030D-6E8A-4147-A177-3AD203B41FA5}"/>
                  </a:extLst>
                </a:gridCol>
              </a:tblGrid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PE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 marT="45623" marB="4562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" name="Flecha derecha 1"/>
          <p:cNvSpPr/>
          <p:nvPr/>
        </p:nvSpPr>
        <p:spPr>
          <a:xfrm>
            <a:off x="175337" y="2029386"/>
            <a:ext cx="1132763" cy="501967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 dirty="0">
                <a:solidFill>
                  <a:srgbClr val="002060"/>
                </a:solidFill>
              </a:rPr>
              <a:t>CONDUCE</a:t>
            </a:r>
            <a:endParaRPr lang="es-PE" sz="14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5" y="630078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109788" y="0"/>
            <a:ext cx="8307387" cy="90011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defRPr/>
            </a:pP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lang="es-PE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.- </a:t>
            </a:r>
            <a:r>
              <a:rPr lang="es-P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GESTIÓN DE FINANCIAMIENTO DE INVERSIONES EN SALUD HABILITADAS PARA EJECUCIÓN</a:t>
            </a:r>
          </a:p>
        </p:txBody>
      </p:sp>
      <p:graphicFrame>
        <p:nvGraphicFramePr>
          <p:cNvPr id="37" name="Diagrama 36"/>
          <p:cNvGraphicFramePr/>
          <p:nvPr>
            <p:extLst/>
          </p:nvPr>
        </p:nvGraphicFramePr>
        <p:xfrm>
          <a:off x="1372262" y="2258983"/>
          <a:ext cx="9250018" cy="4500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8" name="Rectangle 13">
            <a:extLst>
              <a:ext uri="{FF2B5EF4-FFF2-40B4-BE49-F238E27FC236}"/>
            </a:extLst>
          </p:cNvPr>
          <p:cNvSpPr/>
          <p:nvPr/>
        </p:nvSpPr>
        <p:spPr>
          <a:xfrm>
            <a:off x="432435" y="900113"/>
            <a:ext cx="11327130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2.- MODIFICACIONES PRESUPUESTARIAS: ANULACIONES Y HABILITACIONES DE CRÉDITOS </a:t>
            </a:r>
            <a:r>
              <a:rPr lang="en-US" sz="1400" b="1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PRESUPUESTARIOS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b="1" noProof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3.-  </a:t>
            </a:r>
            <a:r>
              <a:rPr lang="es-PE" sz="1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FONDO INVIERTE PARA EL DESARROLLO TERRITORIAL – </a:t>
            </a:r>
            <a:r>
              <a:rPr lang="es-PE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FIDT: </a:t>
            </a:r>
            <a:r>
              <a:rPr lang="es-PE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Es un fondo concursable creado mediante el Decreto Legislativo N° 1435, cuya finalidad es reducir las brechas en la provisión de servicios e infraestructura básicos.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Los recursos del FIDT se destinarán a las inversiones y estudios de </a:t>
            </a:r>
            <a:r>
              <a:rPr lang="es-PE" sz="1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preinversión</a:t>
            </a:r>
            <a:r>
              <a:rPr lang="es-PE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y las fichas técnicas que tengan por objeto la prestación de los Servicios de salud básica entre otros</a:t>
            </a:r>
            <a:r>
              <a:rPr lang="es-PE" sz="1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noProof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4.- DEMANDAS </a:t>
            </a:r>
            <a:r>
              <a:rPr lang="en-US" sz="1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ADICIONALES DE GASTO</a:t>
            </a:r>
          </a:p>
        </p:txBody>
      </p:sp>
    </p:spTree>
    <p:extLst>
      <p:ext uri="{BB962C8B-B14F-4D97-AF65-F5344CB8AC3E}">
        <p14:creationId xmlns:p14="http://schemas.microsoft.com/office/powerpoint/2010/main" val="158405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5" y="6300788"/>
            <a:ext cx="15621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Imagen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10875963" y="58738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20650"/>
            <a:ext cx="1776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cto 3"/>
          <p:cNvCxnSpPr/>
          <p:nvPr/>
        </p:nvCxnSpPr>
        <p:spPr>
          <a:xfrm flipV="1">
            <a:off x="0" y="900113"/>
            <a:ext cx="12192000" cy="4286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671763" y="203200"/>
            <a:ext cx="684847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PROPÓSITOS</a:t>
            </a:r>
            <a:endParaRPr lang="es-PE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779983774"/>
              </p:ext>
            </p:extLst>
          </p:nvPr>
        </p:nvGraphicFramePr>
        <p:xfrm>
          <a:off x="1202265" y="1335119"/>
          <a:ext cx="10513485" cy="4577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5445125" y="0"/>
            <a:ext cx="6746875" cy="6872288"/>
          </a:xfrm>
          <a:prstGeom prst="rect">
            <a:avLst/>
          </a:prstGeom>
          <a:solidFill>
            <a:srgbClr val="00A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dirty="0">
              <a:solidFill>
                <a:srgbClr val="0083B8"/>
              </a:solidFill>
            </a:endParaRPr>
          </a:p>
        </p:txBody>
      </p:sp>
      <p:sp>
        <p:nvSpPr>
          <p:cNvPr id="12291" name="CuadroTexto 9"/>
          <p:cNvSpPr txBox="1">
            <a:spLocks noChangeArrowheads="1"/>
          </p:cNvSpPr>
          <p:nvPr/>
        </p:nvSpPr>
        <p:spPr bwMode="auto">
          <a:xfrm>
            <a:off x="7216775" y="3141663"/>
            <a:ext cx="3657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PE" altLang="es-P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Área de Planeamiento y Programación de Inversiones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PE" altLang="es-P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lzamudio@minsa.gob.pe</a:t>
            </a:r>
            <a:endParaRPr lang="es-PE" altLang="es-PE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PE" altLang="es-P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etonato@minsa.gob.pe</a:t>
            </a:r>
            <a:endParaRPr lang="es-PE" altLang="es-PE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s-PE" altLang="es-PE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Conector recto 11"/>
          <p:cNvCxnSpPr/>
          <p:nvPr/>
        </p:nvCxnSpPr>
        <p:spPr>
          <a:xfrm>
            <a:off x="7815263" y="3090863"/>
            <a:ext cx="246538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auto">
          <a:xfrm>
            <a:off x="1577975" y="3603625"/>
            <a:ext cx="1841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26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2824163"/>
            <a:ext cx="35369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07963"/>
            <a:ext cx="177641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Imagen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 t="20316" r="22147" b="25423"/>
          <a:stretch>
            <a:fillRect/>
          </a:stretch>
        </p:blipFill>
        <p:spPr bwMode="auto">
          <a:xfrm>
            <a:off x="3589338" y="120650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8872</TotalTime>
  <Words>1483</Words>
  <Application>Microsoft Office PowerPoint</Application>
  <PresentationFormat>Panorámica</PresentationFormat>
  <Paragraphs>306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ENZO AURELIO TONATO BAZAN</cp:lastModifiedBy>
  <cp:revision>332</cp:revision>
  <cp:lastPrinted>2022-01-12T17:42:22Z</cp:lastPrinted>
  <dcterms:modified xsi:type="dcterms:W3CDTF">2023-03-21T19:28:01Z</dcterms:modified>
</cp:coreProperties>
</file>