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722" r:id="rId3"/>
  </p:sldMasterIdLst>
  <p:notesMasterIdLst>
    <p:notesMasterId r:id="rId55"/>
  </p:notesMasterIdLst>
  <p:handoutMasterIdLst>
    <p:handoutMasterId r:id="rId56"/>
  </p:handoutMasterIdLst>
  <p:sldIdLst>
    <p:sldId id="257" r:id="rId4"/>
    <p:sldId id="2145706665" r:id="rId5"/>
    <p:sldId id="2145706663" r:id="rId6"/>
    <p:sldId id="2145706773" r:id="rId7"/>
    <p:sldId id="2145706725" r:id="rId8"/>
    <p:sldId id="2145706724" r:id="rId9"/>
    <p:sldId id="2145706743" r:id="rId10"/>
    <p:sldId id="2145706754" r:id="rId11"/>
    <p:sldId id="2145706742" r:id="rId12"/>
    <p:sldId id="2145706750" r:id="rId13"/>
    <p:sldId id="2145706749" r:id="rId14"/>
    <p:sldId id="2145706759" r:id="rId15"/>
    <p:sldId id="2145706784" r:id="rId16"/>
    <p:sldId id="2145706787" r:id="rId17"/>
    <p:sldId id="2145706788" r:id="rId18"/>
    <p:sldId id="2145706789" r:id="rId19"/>
    <p:sldId id="2145706777" r:id="rId20"/>
    <p:sldId id="2145706778" r:id="rId21"/>
    <p:sldId id="2145706779" r:id="rId22"/>
    <p:sldId id="2145706767" r:id="rId23"/>
    <p:sldId id="2145706768" r:id="rId24"/>
    <p:sldId id="2145706775" r:id="rId25"/>
    <p:sldId id="2145706776" r:id="rId26"/>
    <p:sldId id="2145706774" r:id="rId27"/>
    <p:sldId id="2145706780" r:id="rId28"/>
    <p:sldId id="2145706781" r:id="rId29"/>
    <p:sldId id="2145706782" r:id="rId30"/>
    <p:sldId id="2145706783" r:id="rId31"/>
    <p:sldId id="2145706796" r:id="rId32"/>
    <p:sldId id="2145706769" r:id="rId33"/>
    <p:sldId id="2145706770" r:id="rId34"/>
    <p:sldId id="2145706771" r:id="rId35"/>
    <p:sldId id="2145706806" r:id="rId36"/>
    <p:sldId id="2145706807" r:id="rId37"/>
    <p:sldId id="2145706766" r:id="rId38"/>
    <p:sldId id="2145706808" r:id="rId39"/>
    <p:sldId id="2145706809" r:id="rId40"/>
    <p:sldId id="2145706797" r:id="rId41"/>
    <p:sldId id="2145706798" r:id="rId42"/>
    <p:sldId id="260" r:id="rId43"/>
    <p:sldId id="2145706800" r:id="rId44"/>
    <p:sldId id="259" r:id="rId45"/>
    <p:sldId id="2145706805" r:id="rId46"/>
    <p:sldId id="263" r:id="rId47"/>
    <p:sldId id="268" r:id="rId48"/>
    <p:sldId id="271" r:id="rId49"/>
    <p:sldId id="2145706803" r:id="rId50"/>
    <p:sldId id="2145706761" r:id="rId51"/>
    <p:sldId id="2145706748" r:id="rId52"/>
    <p:sldId id="2145706753" r:id="rId53"/>
    <p:sldId id="2145706649" r:id="rId54"/>
  </p:sldIdLst>
  <p:sldSz cx="12192000" cy="6858000"/>
  <p:notesSz cx="6797675" cy="9929813"/>
  <p:defaultTextStyle>
    <a:defPPr>
      <a:defRPr lang="es-P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003300"/>
    <a:srgbClr val="00CC99"/>
    <a:srgbClr val="005A9E"/>
    <a:srgbClr val="009E75"/>
    <a:srgbClr val="002E8A"/>
    <a:srgbClr val="0065B0"/>
    <a:srgbClr val="333399"/>
    <a:srgbClr val="C6C2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1B2598-BB45-472A-A8EA-E0A0478D3748}" type="doc">
      <dgm:prSet loTypeId="urn:microsoft.com/office/officeart/2005/8/layout/h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E7828BC8-D4F5-4F87-8DCB-8B3D1DE0381B}">
      <dgm:prSet phldrT="[Texto]"/>
      <dgm:spPr>
        <a:solidFill>
          <a:srgbClr val="1F4E79"/>
        </a:solidFill>
        <a:ln>
          <a:solidFill>
            <a:schemeClr val="bg1"/>
          </a:solidFill>
        </a:ln>
      </dgm:spPr>
      <dgm:t>
        <a:bodyPr/>
        <a:lstStyle/>
        <a:p>
          <a:r>
            <a:rPr lang="es-PE" dirty="0"/>
            <a:t>MINSA</a:t>
          </a:r>
        </a:p>
      </dgm:t>
    </dgm:pt>
    <dgm:pt modelId="{CE7C383C-FFE5-4535-B692-53A572400E43}" type="parTrans" cxnId="{25876DA4-ED8D-4E35-8FDE-434B0C157852}">
      <dgm:prSet/>
      <dgm:spPr/>
      <dgm:t>
        <a:bodyPr/>
        <a:lstStyle/>
        <a:p>
          <a:endParaRPr lang="es-PE"/>
        </a:p>
      </dgm:t>
    </dgm:pt>
    <dgm:pt modelId="{00915248-BACC-430D-AEC9-5751ABD06462}" type="sibTrans" cxnId="{25876DA4-ED8D-4E35-8FDE-434B0C157852}">
      <dgm:prSet/>
      <dgm:spPr/>
      <dgm:t>
        <a:bodyPr/>
        <a:lstStyle/>
        <a:p>
          <a:endParaRPr lang="es-PE"/>
        </a:p>
      </dgm:t>
    </dgm:pt>
    <dgm:pt modelId="{A3CDBA08-3F77-48A6-9AB2-0506E697BF23}">
      <dgm:prSet phldrT="[Texto]"/>
      <dgm:spPr/>
      <dgm:t>
        <a:bodyPr/>
        <a:lstStyle/>
        <a:p>
          <a:r>
            <a:rPr lang="es-PE" dirty="0"/>
            <a:t>DIEM</a:t>
          </a:r>
        </a:p>
      </dgm:t>
    </dgm:pt>
    <dgm:pt modelId="{3777335D-0371-4515-A29C-3D08D07131FC}" type="parTrans" cxnId="{93FDE43C-CD88-45A4-82E8-FD15BDA4AB66}">
      <dgm:prSet/>
      <dgm:spPr/>
      <dgm:t>
        <a:bodyPr/>
        <a:lstStyle/>
        <a:p>
          <a:endParaRPr lang="es-PE"/>
        </a:p>
      </dgm:t>
    </dgm:pt>
    <dgm:pt modelId="{1A4DD402-127E-429F-86D2-ED53F81FF42F}" type="sibTrans" cxnId="{93FDE43C-CD88-45A4-82E8-FD15BDA4AB66}">
      <dgm:prSet/>
      <dgm:spPr/>
      <dgm:t>
        <a:bodyPr/>
        <a:lstStyle/>
        <a:p>
          <a:endParaRPr lang="es-PE"/>
        </a:p>
      </dgm:t>
    </dgm:pt>
    <dgm:pt modelId="{D1F047E7-163C-43C4-AFF9-BBC495280846}">
      <dgm:prSet phldrT="[Texto]"/>
      <dgm:spPr/>
      <dgm:t>
        <a:bodyPr/>
        <a:lstStyle/>
        <a:p>
          <a:r>
            <a:rPr lang="es-PE" dirty="0"/>
            <a:t>DIMON</a:t>
          </a:r>
        </a:p>
      </dgm:t>
    </dgm:pt>
    <dgm:pt modelId="{BA19DD70-F928-4FEE-A7AF-8758522176F7}" type="parTrans" cxnId="{41E4B6C9-D094-4EFE-861B-5E59909D161B}">
      <dgm:prSet/>
      <dgm:spPr/>
      <dgm:t>
        <a:bodyPr/>
        <a:lstStyle/>
        <a:p>
          <a:endParaRPr lang="es-PE"/>
        </a:p>
      </dgm:t>
    </dgm:pt>
    <dgm:pt modelId="{1C357F3C-A972-4E14-AC14-6884BE48B6D2}" type="sibTrans" cxnId="{41E4B6C9-D094-4EFE-861B-5E59909D161B}">
      <dgm:prSet/>
      <dgm:spPr/>
      <dgm:t>
        <a:bodyPr/>
        <a:lstStyle/>
        <a:p>
          <a:endParaRPr lang="es-PE"/>
        </a:p>
      </dgm:t>
    </dgm:pt>
    <dgm:pt modelId="{3FB75F4C-747D-4AE4-BB42-58E6ACFF0CEA}">
      <dgm:prSet phldrT="[Texto]"/>
      <dgm:spPr>
        <a:solidFill>
          <a:srgbClr val="1F4E79"/>
        </a:solidFill>
        <a:ln>
          <a:solidFill>
            <a:schemeClr val="bg1"/>
          </a:solidFill>
        </a:ln>
      </dgm:spPr>
      <dgm:t>
        <a:bodyPr/>
        <a:lstStyle/>
        <a:p>
          <a:r>
            <a:rPr lang="es-PE" dirty="0"/>
            <a:t>GOBIERNO REGIONAL</a:t>
          </a:r>
        </a:p>
      </dgm:t>
    </dgm:pt>
    <dgm:pt modelId="{8B184186-5FF6-449B-8D71-749BED95F582}" type="parTrans" cxnId="{316DE882-2B4E-4410-90FD-FC606919A8C9}">
      <dgm:prSet/>
      <dgm:spPr/>
      <dgm:t>
        <a:bodyPr/>
        <a:lstStyle/>
        <a:p>
          <a:endParaRPr lang="es-PE"/>
        </a:p>
      </dgm:t>
    </dgm:pt>
    <dgm:pt modelId="{ED97BB56-D646-4E8F-A0B0-5CE58A876EE6}" type="sibTrans" cxnId="{316DE882-2B4E-4410-90FD-FC606919A8C9}">
      <dgm:prSet/>
      <dgm:spPr/>
      <dgm:t>
        <a:bodyPr/>
        <a:lstStyle/>
        <a:p>
          <a:endParaRPr lang="es-PE"/>
        </a:p>
      </dgm:t>
    </dgm:pt>
    <dgm:pt modelId="{FA64CA80-20B6-4DB7-A61F-D286FDC7BA4E}">
      <dgm:prSet phldrT="[Texto]"/>
      <dgm:spPr/>
      <dgm:t>
        <a:bodyPr/>
        <a:lstStyle/>
        <a:p>
          <a:r>
            <a:rPr lang="es-PE" dirty="0"/>
            <a:t>DIRESA/</a:t>
          </a:r>
          <a:r>
            <a:rPr lang="es-PE" dirty="0" err="1"/>
            <a:t>GERESA</a:t>
          </a:r>
          <a:endParaRPr lang="es-PE" dirty="0"/>
        </a:p>
      </dgm:t>
    </dgm:pt>
    <dgm:pt modelId="{FCD06446-EE29-490F-B58E-77F3EF1FF7AC}" type="parTrans" cxnId="{C239F9EE-13A3-4347-987F-C2FF8D238C86}">
      <dgm:prSet/>
      <dgm:spPr/>
      <dgm:t>
        <a:bodyPr/>
        <a:lstStyle/>
        <a:p>
          <a:endParaRPr lang="es-PE"/>
        </a:p>
      </dgm:t>
    </dgm:pt>
    <dgm:pt modelId="{BABBBB52-8C34-45F2-85C8-F158483242D2}" type="sibTrans" cxnId="{C239F9EE-13A3-4347-987F-C2FF8D238C86}">
      <dgm:prSet/>
      <dgm:spPr/>
      <dgm:t>
        <a:bodyPr/>
        <a:lstStyle/>
        <a:p>
          <a:endParaRPr lang="es-PE"/>
        </a:p>
      </dgm:t>
    </dgm:pt>
    <dgm:pt modelId="{D65812F2-C66A-47F6-8456-7C67F30C8F95}">
      <dgm:prSet phldrT="[Texto]"/>
      <dgm:spPr/>
      <dgm:t>
        <a:bodyPr/>
        <a:lstStyle/>
        <a:p>
          <a:r>
            <a:rPr lang="es-PE" dirty="0"/>
            <a:t>Gerencia de Desarrollo Social</a:t>
          </a:r>
        </a:p>
      </dgm:t>
    </dgm:pt>
    <dgm:pt modelId="{D8106A6D-2738-4E6F-875E-A14990DB851B}" type="parTrans" cxnId="{D7DD410D-E68B-4671-820B-2FDFBA73A701}">
      <dgm:prSet/>
      <dgm:spPr/>
      <dgm:t>
        <a:bodyPr/>
        <a:lstStyle/>
        <a:p>
          <a:endParaRPr lang="es-PE"/>
        </a:p>
      </dgm:t>
    </dgm:pt>
    <dgm:pt modelId="{7162FF1E-AFF9-427A-A0DC-1AFE8E89F849}" type="sibTrans" cxnId="{D7DD410D-E68B-4671-820B-2FDFBA73A701}">
      <dgm:prSet/>
      <dgm:spPr/>
      <dgm:t>
        <a:bodyPr/>
        <a:lstStyle/>
        <a:p>
          <a:endParaRPr lang="es-PE"/>
        </a:p>
      </dgm:t>
    </dgm:pt>
    <dgm:pt modelId="{428BD3B3-788B-40F3-A3B4-DEE1F3F1DB92}">
      <dgm:prSet phldrT="[Texto]"/>
      <dgm:spPr>
        <a:solidFill>
          <a:srgbClr val="1F4E79"/>
        </a:solidFill>
        <a:ln>
          <a:solidFill>
            <a:schemeClr val="bg1"/>
          </a:solidFill>
        </a:ln>
      </dgm:spPr>
      <dgm:t>
        <a:bodyPr/>
        <a:lstStyle/>
        <a:p>
          <a:r>
            <a:rPr lang="es-PE" dirty="0"/>
            <a:t>GOBIERNO LOCAL</a:t>
          </a:r>
        </a:p>
      </dgm:t>
    </dgm:pt>
    <dgm:pt modelId="{FF15124E-06B2-49F8-88B8-BFDA8FFBDA29}" type="parTrans" cxnId="{486D1019-BF32-49A9-B09C-78BC3E53E388}">
      <dgm:prSet/>
      <dgm:spPr/>
      <dgm:t>
        <a:bodyPr/>
        <a:lstStyle/>
        <a:p>
          <a:endParaRPr lang="es-PE"/>
        </a:p>
      </dgm:t>
    </dgm:pt>
    <dgm:pt modelId="{810780C9-280E-4A68-A09D-5118FD9CD8E1}" type="sibTrans" cxnId="{486D1019-BF32-49A9-B09C-78BC3E53E388}">
      <dgm:prSet/>
      <dgm:spPr/>
      <dgm:t>
        <a:bodyPr/>
        <a:lstStyle/>
        <a:p>
          <a:endParaRPr lang="es-PE"/>
        </a:p>
      </dgm:t>
    </dgm:pt>
    <dgm:pt modelId="{5ED1469E-0FED-410D-9155-A323F5BD1726}">
      <dgm:prSet phldrT="[Texto]"/>
      <dgm:spPr/>
      <dgm:t>
        <a:bodyPr/>
        <a:lstStyle/>
        <a:p>
          <a:r>
            <a:rPr lang="es-PE" dirty="0"/>
            <a:t>Sub Gerencia de Urbanismo e Infraestructura</a:t>
          </a:r>
        </a:p>
      </dgm:t>
    </dgm:pt>
    <dgm:pt modelId="{507394C4-67E7-478C-B2EE-A87D79775524}" type="parTrans" cxnId="{87C6A9B0-5AF5-4C0F-9272-7934BAE75A9D}">
      <dgm:prSet/>
      <dgm:spPr/>
      <dgm:t>
        <a:bodyPr/>
        <a:lstStyle/>
        <a:p>
          <a:endParaRPr lang="es-PE"/>
        </a:p>
      </dgm:t>
    </dgm:pt>
    <dgm:pt modelId="{007CFF93-432A-4AEA-987B-B41506B0CF3D}" type="sibTrans" cxnId="{87C6A9B0-5AF5-4C0F-9272-7934BAE75A9D}">
      <dgm:prSet/>
      <dgm:spPr/>
      <dgm:t>
        <a:bodyPr/>
        <a:lstStyle/>
        <a:p>
          <a:endParaRPr lang="es-PE"/>
        </a:p>
      </dgm:t>
    </dgm:pt>
    <dgm:pt modelId="{1B5044F5-40C4-4456-90D6-E11BC9352D56}">
      <dgm:prSet phldrT="[Texto]"/>
      <dgm:spPr/>
      <dgm:t>
        <a:bodyPr/>
        <a:lstStyle/>
        <a:p>
          <a:r>
            <a:rPr lang="es-PE" dirty="0"/>
            <a:t>Unidad Formuladora</a:t>
          </a:r>
        </a:p>
      </dgm:t>
    </dgm:pt>
    <dgm:pt modelId="{49B0E73C-0878-4E92-B59E-7146BF5395B5}" type="parTrans" cxnId="{E9617C20-5A5C-453A-8817-619AD345AE4B}">
      <dgm:prSet/>
      <dgm:spPr/>
      <dgm:t>
        <a:bodyPr/>
        <a:lstStyle/>
        <a:p>
          <a:endParaRPr lang="es-PE"/>
        </a:p>
      </dgm:t>
    </dgm:pt>
    <dgm:pt modelId="{2C66261E-4B9E-4005-B039-D0519E4DE3DE}" type="sibTrans" cxnId="{E9617C20-5A5C-453A-8817-619AD345AE4B}">
      <dgm:prSet/>
      <dgm:spPr/>
      <dgm:t>
        <a:bodyPr/>
        <a:lstStyle/>
        <a:p>
          <a:endParaRPr lang="es-PE"/>
        </a:p>
      </dgm:t>
    </dgm:pt>
    <dgm:pt modelId="{EA5E7445-5CD1-4487-A20C-19F689C2DBC4}">
      <dgm:prSet phldrT="[Texto]"/>
      <dgm:spPr/>
      <dgm:t>
        <a:bodyPr/>
        <a:lstStyle/>
        <a:p>
          <a:r>
            <a:rPr lang="es-PE" dirty="0"/>
            <a:t>Logística y abastecimiento</a:t>
          </a:r>
        </a:p>
      </dgm:t>
    </dgm:pt>
    <dgm:pt modelId="{EE9E95FF-FF71-4349-A781-DDD7FEEBA5BF}" type="parTrans" cxnId="{601EFC4D-8497-419F-98F1-71318108623A}">
      <dgm:prSet/>
      <dgm:spPr/>
      <dgm:t>
        <a:bodyPr/>
        <a:lstStyle/>
        <a:p>
          <a:endParaRPr lang="es-PE"/>
        </a:p>
      </dgm:t>
    </dgm:pt>
    <dgm:pt modelId="{DFEB7921-F948-474D-9904-ED5ABFD68132}" type="sibTrans" cxnId="{601EFC4D-8497-419F-98F1-71318108623A}">
      <dgm:prSet/>
      <dgm:spPr/>
      <dgm:t>
        <a:bodyPr/>
        <a:lstStyle/>
        <a:p>
          <a:endParaRPr lang="es-PE"/>
        </a:p>
      </dgm:t>
    </dgm:pt>
    <dgm:pt modelId="{895127B7-EB2F-468D-8675-87941A228364}">
      <dgm:prSet phldrT="[Texto]"/>
      <dgm:spPr/>
      <dgm:t>
        <a:bodyPr/>
        <a:lstStyle/>
        <a:p>
          <a:r>
            <a:rPr lang="es-PE" dirty="0"/>
            <a:t>Unidades Ejecutoras</a:t>
          </a:r>
        </a:p>
      </dgm:t>
    </dgm:pt>
    <dgm:pt modelId="{00BA6A17-3DA0-4C80-AC46-CAFEDF246AC5}" type="parTrans" cxnId="{FF10D321-2AD8-4665-8E51-B7481BF23136}">
      <dgm:prSet/>
      <dgm:spPr/>
      <dgm:t>
        <a:bodyPr/>
        <a:lstStyle/>
        <a:p>
          <a:endParaRPr lang="es-PE"/>
        </a:p>
      </dgm:t>
    </dgm:pt>
    <dgm:pt modelId="{88A575C6-E2EF-4F2A-9761-4CD8C3B7E26E}" type="sibTrans" cxnId="{FF10D321-2AD8-4665-8E51-B7481BF23136}">
      <dgm:prSet/>
      <dgm:spPr/>
      <dgm:t>
        <a:bodyPr/>
        <a:lstStyle/>
        <a:p>
          <a:endParaRPr lang="es-PE"/>
        </a:p>
      </dgm:t>
    </dgm:pt>
    <dgm:pt modelId="{37BEA652-969D-41AB-ACB6-4A98EC23A1AF}">
      <dgm:prSet phldrT="[Texto]"/>
      <dgm:spPr/>
      <dgm:t>
        <a:bodyPr/>
        <a:lstStyle/>
        <a:p>
          <a:r>
            <a:rPr lang="es-PE" dirty="0"/>
            <a:t>Unidades Formuladoras</a:t>
          </a:r>
        </a:p>
      </dgm:t>
    </dgm:pt>
    <dgm:pt modelId="{637AD0D8-8A53-4904-A163-54F8DDD31634}" type="parTrans" cxnId="{80216069-0A12-46A0-9938-3B33846844EE}">
      <dgm:prSet/>
      <dgm:spPr/>
      <dgm:t>
        <a:bodyPr/>
        <a:lstStyle/>
        <a:p>
          <a:endParaRPr lang="es-PE"/>
        </a:p>
      </dgm:t>
    </dgm:pt>
    <dgm:pt modelId="{2CCE373D-0BDA-4876-91D9-FABB17BA734E}" type="sibTrans" cxnId="{80216069-0A12-46A0-9938-3B33846844EE}">
      <dgm:prSet/>
      <dgm:spPr/>
      <dgm:t>
        <a:bodyPr/>
        <a:lstStyle/>
        <a:p>
          <a:endParaRPr lang="es-PE"/>
        </a:p>
      </dgm:t>
    </dgm:pt>
    <dgm:pt modelId="{5A4D4809-19C1-46E2-B05B-7B7E5129C20B}" type="pres">
      <dgm:prSet presAssocID="{D11B2598-BB45-472A-A8EA-E0A0478D3748}" presName="Name0" presStyleCnt="0">
        <dgm:presLayoutVars>
          <dgm:dir/>
          <dgm:animLvl val="lvl"/>
          <dgm:resizeHandles val="exact"/>
        </dgm:presLayoutVars>
      </dgm:prSet>
      <dgm:spPr/>
    </dgm:pt>
    <dgm:pt modelId="{4980EC61-AA23-4B24-A5E9-27D871008EDB}" type="pres">
      <dgm:prSet presAssocID="{E7828BC8-D4F5-4F87-8DCB-8B3D1DE0381B}" presName="composite" presStyleCnt="0"/>
      <dgm:spPr/>
    </dgm:pt>
    <dgm:pt modelId="{7ECDAEBF-4A27-4007-BDEF-7875E9C7AD27}" type="pres">
      <dgm:prSet presAssocID="{E7828BC8-D4F5-4F87-8DCB-8B3D1DE0381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941388C-C4CD-499F-B676-7F5ADC281114}" type="pres">
      <dgm:prSet presAssocID="{E7828BC8-D4F5-4F87-8DCB-8B3D1DE0381B}" presName="desTx" presStyleLbl="alignAccFollowNode1" presStyleIdx="0" presStyleCnt="3">
        <dgm:presLayoutVars>
          <dgm:bulletEnabled val="1"/>
        </dgm:presLayoutVars>
      </dgm:prSet>
      <dgm:spPr/>
    </dgm:pt>
    <dgm:pt modelId="{4326F309-13D0-4C6A-AB7F-A3DC3B829CF0}" type="pres">
      <dgm:prSet presAssocID="{00915248-BACC-430D-AEC9-5751ABD06462}" presName="space" presStyleCnt="0"/>
      <dgm:spPr/>
    </dgm:pt>
    <dgm:pt modelId="{CD4917BA-B96D-419C-BFCD-28585E45D7E2}" type="pres">
      <dgm:prSet presAssocID="{3FB75F4C-747D-4AE4-BB42-58E6ACFF0CEA}" presName="composite" presStyleCnt="0"/>
      <dgm:spPr/>
    </dgm:pt>
    <dgm:pt modelId="{5D42DF6E-0CC2-4706-AC78-045C6F3AC756}" type="pres">
      <dgm:prSet presAssocID="{3FB75F4C-747D-4AE4-BB42-58E6ACFF0CE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1FC14F0-9B98-4594-A2C8-844548330873}" type="pres">
      <dgm:prSet presAssocID="{3FB75F4C-747D-4AE4-BB42-58E6ACFF0CEA}" presName="desTx" presStyleLbl="alignAccFollowNode1" presStyleIdx="1" presStyleCnt="3">
        <dgm:presLayoutVars>
          <dgm:bulletEnabled val="1"/>
        </dgm:presLayoutVars>
      </dgm:prSet>
      <dgm:spPr/>
    </dgm:pt>
    <dgm:pt modelId="{9C9E273C-1196-4354-915C-E1DDC6BD4084}" type="pres">
      <dgm:prSet presAssocID="{ED97BB56-D646-4E8F-A0B0-5CE58A876EE6}" presName="space" presStyleCnt="0"/>
      <dgm:spPr/>
    </dgm:pt>
    <dgm:pt modelId="{48B20EB3-A2B7-43F9-920C-525AD1401275}" type="pres">
      <dgm:prSet presAssocID="{428BD3B3-788B-40F3-A3B4-DEE1F3F1DB92}" presName="composite" presStyleCnt="0"/>
      <dgm:spPr/>
    </dgm:pt>
    <dgm:pt modelId="{132BDD92-1F84-4F8E-9AB2-D55810C43E7C}" type="pres">
      <dgm:prSet presAssocID="{428BD3B3-788B-40F3-A3B4-DEE1F3F1DB9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9FE9734A-25A5-4BA3-B57C-8311CC5FB93E}" type="pres">
      <dgm:prSet presAssocID="{428BD3B3-788B-40F3-A3B4-DEE1F3F1DB9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D7DD410D-E68B-4671-820B-2FDFBA73A701}" srcId="{3FB75F4C-747D-4AE4-BB42-58E6ACFF0CEA}" destId="{D65812F2-C66A-47F6-8456-7C67F30C8F95}" srcOrd="3" destOrd="0" parTransId="{D8106A6D-2738-4E6F-875E-A14990DB851B}" sibTransId="{7162FF1E-AFF9-427A-A0DC-1AFE8E89F849}"/>
    <dgm:cxn modelId="{486D1019-BF32-49A9-B09C-78BC3E53E388}" srcId="{D11B2598-BB45-472A-A8EA-E0A0478D3748}" destId="{428BD3B3-788B-40F3-A3B4-DEE1F3F1DB92}" srcOrd="2" destOrd="0" parTransId="{FF15124E-06B2-49F8-88B8-BFDA8FFBDA29}" sibTransId="{810780C9-280E-4A68-A09D-5118FD9CD8E1}"/>
    <dgm:cxn modelId="{E9617C20-5A5C-453A-8817-619AD345AE4B}" srcId="{428BD3B3-788B-40F3-A3B4-DEE1F3F1DB92}" destId="{1B5044F5-40C4-4456-90D6-E11BC9352D56}" srcOrd="1" destOrd="0" parTransId="{49B0E73C-0878-4E92-B59E-7146BF5395B5}" sibTransId="{2C66261E-4B9E-4005-B039-D0519E4DE3DE}"/>
    <dgm:cxn modelId="{FF10D321-2AD8-4665-8E51-B7481BF23136}" srcId="{3FB75F4C-747D-4AE4-BB42-58E6ACFF0CEA}" destId="{895127B7-EB2F-468D-8675-87941A228364}" srcOrd="1" destOrd="0" parTransId="{00BA6A17-3DA0-4C80-AC46-CAFEDF246AC5}" sibTransId="{88A575C6-E2EF-4F2A-9761-4CD8C3B7E26E}"/>
    <dgm:cxn modelId="{22EC932D-6C01-4C8B-835E-D4F5CEA4889C}" type="presOf" srcId="{D65812F2-C66A-47F6-8456-7C67F30C8F95}" destId="{41FC14F0-9B98-4594-A2C8-844548330873}" srcOrd="0" destOrd="3" presId="urn:microsoft.com/office/officeart/2005/8/layout/hList1"/>
    <dgm:cxn modelId="{93FDE43C-CD88-45A4-82E8-FD15BDA4AB66}" srcId="{E7828BC8-D4F5-4F87-8DCB-8B3D1DE0381B}" destId="{A3CDBA08-3F77-48A6-9AB2-0506E697BF23}" srcOrd="0" destOrd="0" parTransId="{3777335D-0371-4515-A29C-3D08D07131FC}" sibTransId="{1A4DD402-127E-429F-86D2-ED53F81FF42F}"/>
    <dgm:cxn modelId="{80216069-0A12-46A0-9938-3B33846844EE}" srcId="{3FB75F4C-747D-4AE4-BB42-58E6ACFF0CEA}" destId="{37BEA652-969D-41AB-ACB6-4A98EC23A1AF}" srcOrd="2" destOrd="0" parTransId="{637AD0D8-8A53-4904-A163-54F8DDD31634}" sibTransId="{2CCE373D-0BDA-4876-91D9-FABB17BA734E}"/>
    <dgm:cxn modelId="{601EFC4D-8497-419F-98F1-71318108623A}" srcId="{428BD3B3-788B-40F3-A3B4-DEE1F3F1DB92}" destId="{EA5E7445-5CD1-4487-A20C-19F689C2DBC4}" srcOrd="2" destOrd="0" parTransId="{EE9E95FF-FF71-4349-A781-DDD7FEEBA5BF}" sibTransId="{DFEB7921-F948-474D-9904-ED5ABFD68132}"/>
    <dgm:cxn modelId="{45D1C46E-CC86-4FDB-A3A0-571AC24EF3B0}" type="presOf" srcId="{895127B7-EB2F-468D-8675-87941A228364}" destId="{41FC14F0-9B98-4594-A2C8-844548330873}" srcOrd="0" destOrd="1" presId="urn:microsoft.com/office/officeart/2005/8/layout/hList1"/>
    <dgm:cxn modelId="{2BB7EB59-E81F-4CFC-860D-1357E19FA834}" type="presOf" srcId="{5ED1469E-0FED-410D-9155-A323F5BD1726}" destId="{9FE9734A-25A5-4BA3-B57C-8311CC5FB93E}" srcOrd="0" destOrd="0" presId="urn:microsoft.com/office/officeart/2005/8/layout/hList1"/>
    <dgm:cxn modelId="{7E9B7E7A-7216-460A-A5DB-43298B088AE4}" type="presOf" srcId="{D1F047E7-163C-43C4-AFF9-BBC495280846}" destId="{5941388C-C4CD-499F-B676-7F5ADC281114}" srcOrd="0" destOrd="1" presId="urn:microsoft.com/office/officeart/2005/8/layout/hList1"/>
    <dgm:cxn modelId="{3BBD817D-300D-4716-8AD7-DB358976E277}" type="presOf" srcId="{FA64CA80-20B6-4DB7-A61F-D286FDC7BA4E}" destId="{41FC14F0-9B98-4594-A2C8-844548330873}" srcOrd="0" destOrd="0" presId="urn:microsoft.com/office/officeart/2005/8/layout/hList1"/>
    <dgm:cxn modelId="{518A1E7E-003F-42C3-81C1-C8AA45C9FD13}" type="presOf" srcId="{428BD3B3-788B-40F3-A3B4-DEE1F3F1DB92}" destId="{132BDD92-1F84-4F8E-9AB2-D55810C43E7C}" srcOrd="0" destOrd="0" presId="urn:microsoft.com/office/officeart/2005/8/layout/hList1"/>
    <dgm:cxn modelId="{316DE882-2B4E-4410-90FD-FC606919A8C9}" srcId="{D11B2598-BB45-472A-A8EA-E0A0478D3748}" destId="{3FB75F4C-747D-4AE4-BB42-58E6ACFF0CEA}" srcOrd="1" destOrd="0" parTransId="{8B184186-5FF6-449B-8D71-749BED95F582}" sibTransId="{ED97BB56-D646-4E8F-A0B0-5CE58A876EE6}"/>
    <dgm:cxn modelId="{77255D8F-1E32-4DFE-9516-B576EC8E854F}" type="presOf" srcId="{37BEA652-969D-41AB-ACB6-4A98EC23A1AF}" destId="{41FC14F0-9B98-4594-A2C8-844548330873}" srcOrd="0" destOrd="2" presId="urn:microsoft.com/office/officeart/2005/8/layout/hList1"/>
    <dgm:cxn modelId="{25876DA4-ED8D-4E35-8FDE-434B0C157852}" srcId="{D11B2598-BB45-472A-A8EA-E0A0478D3748}" destId="{E7828BC8-D4F5-4F87-8DCB-8B3D1DE0381B}" srcOrd="0" destOrd="0" parTransId="{CE7C383C-FFE5-4535-B692-53A572400E43}" sibTransId="{00915248-BACC-430D-AEC9-5751ABD06462}"/>
    <dgm:cxn modelId="{23EAA8A6-275E-4C72-A95C-E526BC47B49D}" type="presOf" srcId="{1B5044F5-40C4-4456-90D6-E11BC9352D56}" destId="{9FE9734A-25A5-4BA3-B57C-8311CC5FB93E}" srcOrd="0" destOrd="1" presId="urn:microsoft.com/office/officeart/2005/8/layout/hList1"/>
    <dgm:cxn modelId="{1DED96AD-90A6-4070-924E-31162DD4E336}" type="presOf" srcId="{EA5E7445-5CD1-4487-A20C-19F689C2DBC4}" destId="{9FE9734A-25A5-4BA3-B57C-8311CC5FB93E}" srcOrd="0" destOrd="2" presId="urn:microsoft.com/office/officeart/2005/8/layout/hList1"/>
    <dgm:cxn modelId="{87C6A9B0-5AF5-4C0F-9272-7934BAE75A9D}" srcId="{428BD3B3-788B-40F3-A3B4-DEE1F3F1DB92}" destId="{5ED1469E-0FED-410D-9155-A323F5BD1726}" srcOrd="0" destOrd="0" parTransId="{507394C4-67E7-478C-B2EE-A87D79775524}" sibTransId="{007CFF93-432A-4AEA-987B-B41506B0CF3D}"/>
    <dgm:cxn modelId="{EAC76DC3-71CE-4A99-9CB6-DC8E04CA194B}" type="presOf" srcId="{3FB75F4C-747D-4AE4-BB42-58E6ACFF0CEA}" destId="{5D42DF6E-0CC2-4706-AC78-045C6F3AC756}" srcOrd="0" destOrd="0" presId="urn:microsoft.com/office/officeart/2005/8/layout/hList1"/>
    <dgm:cxn modelId="{5A64FDC8-A69C-4D9A-BF7C-2EC9FCFAF267}" type="presOf" srcId="{A3CDBA08-3F77-48A6-9AB2-0506E697BF23}" destId="{5941388C-C4CD-499F-B676-7F5ADC281114}" srcOrd="0" destOrd="0" presId="urn:microsoft.com/office/officeart/2005/8/layout/hList1"/>
    <dgm:cxn modelId="{41E4B6C9-D094-4EFE-861B-5E59909D161B}" srcId="{E7828BC8-D4F5-4F87-8DCB-8B3D1DE0381B}" destId="{D1F047E7-163C-43C4-AFF9-BBC495280846}" srcOrd="1" destOrd="0" parTransId="{BA19DD70-F928-4FEE-A7AF-8758522176F7}" sibTransId="{1C357F3C-A972-4E14-AC14-6884BE48B6D2}"/>
    <dgm:cxn modelId="{64F081E1-7867-4CF6-97A6-5BD446F99F44}" type="presOf" srcId="{D11B2598-BB45-472A-A8EA-E0A0478D3748}" destId="{5A4D4809-19C1-46E2-B05B-7B7E5129C20B}" srcOrd="0" destOrd="0" presId="urn:microsoft.com/office/officeart/2005/8/layout/hList1"/>
    <dgm:cxn modelId="{B80414E9-9DB5-42B4-9F80-779255D94E81}" type="presOf" srcId="{E7828BC8-D4F5-4F87-8DCB-8B3D1DE0381B}" destId="{7ECDAEBF-4A27-4007-BDEF-7875E9C7AD27}" srcOrd="0" destOrd="0" presId="urn:microsoft.com/office/officeart/2005/8/layout/hList1"/>
    <dgm:cxn modelId="{C239F9EE-13A3-4347-987F-C2FF8D238C86}" srcId="{3FB75F4C-747D-4AE4-BB42-58E6ACFF0CEA}" destId="{FA64CA80-20B6-4DB7-A61F-D286FDC7BA4E}" srcOrd="0" destOrd="0" parTransId="{FCD06446-EE29-490F-B58E-77F3EF1FF7AC}" sibTransId="{BABBBB52-8C34-45F2-85C8-F158483242D2}"/>
    <dgm:cxn modelId="{666E1043-5F05-4C1F-9BA9-C3F182093450}" type="presParOf" srcId="{5A4D4809-19C1-46E2-B05B-7B7E5129C20B}" destId="{4980EC61-AA23-4B24-A5E9-27D871008EDB}" srcOrd="0" destOrd="0" presId="urn:microsoft.com/office/officeart/2005/8/layout/hList1"/>
    <dgm:cxn modelId="{0B47A7FB-6F2E-4FB3-A7C2-0DCA90582746}" type="presParOf" srcId="{4980EC61-AA23-4B24-A5E9-27D871008EDB}" destId="{7ECDAEBF-4A27-4007-BDEF-7875E9C7AD27}" srcOrd="0" destOrd="0" presId="urn:microsoft.com/office/officeart/2005/8/layout/hList1"/>
    <dgm:cxn modelId="{F96DF81C-B0F4-493E-BBBD-FE82C12BB3B3}" type="presParOf" srcId="{4980EC61-AA23-4B24-A5E9-27D871008EDB}" destId="{5941388C-C4CD-499F-B676-7F5ADC281114}" srcOrd="1" destOrd="0" presId="urn:microsoft.com/office/officeart/2005/8/layout/hList1"/>
    <dgm:cxn modelId="{AFA218CF-476E-400C-86B8-7763305CE822}" type="presParOf" srcId="{5A4D4809-19C1-46E2-B05B-7B7E5129C20B}" destId="{4326F309-13D0-4C6A-AB7F-A3DC3B829CF0}" srcOrd="1" destOrd="0" presId="urn:microsoft.com/office/officeart/2005/8/layout/hList1"/>
    <dgm:cxn modelId="{B9A32456-CA6E-407A-BCD1-6648ECFE92DD}" type="presParOf" srcId="{5A4D4809-19C1-46E2-B05B-7B7E5129C20B}" destId="{CD4917BA-B96D-419C-BFCD-28585E45D7E2}" srcOrd="2" destOrd="0" presId="urn:microsoft.com/office/officeart/2005/8/layout/hList1"/>
    <dgm:cxn modelId="{466DA120-2BF7-4F18-AA1D-6EEFB252BBA3}" type="presParOf" srcId="{CD4917BA-B96D-419C-BFCD-28585E45D7E2}" destId="{5D42DF6E-0CC2-4706-AC78-045C6F3AC756}" srcOrd="0" destOrd="0" presId="urn:microsoft.com/office/officeart/2005/8/layout/hList1"/>
    <dgm:cxn modelId="{5B75F300-592A-4646-9045-CF3C47173B4D}" type="presParOf" srcId="{CD4917BA-B96D-419C-BFCD-28585E45D7E2}" destId="{41FC14F0-9B98-4594-A2C8-844548330873}" srcOrd="1" destOrd="0" presId="urn:microsoft.com/office/officeart/2005/8/layout/hList1"/>
    <dgm:cxn modelId="{062B6041-5868-4F5C-875D-4755D20A2D26}" type="presParOf" srcId="{5A4D4809-19C1-46E2-B05B-7B7E5129C20B}" destId="{9C9E273C-1196-4354-915C-E1DDC6BD4084}" srcOrd="3" destOrd="0" presId="urn:microsoft.com/office/officeart/2005/8/layout/hList1"/>
    <dgm:cxn modelId="{30DDDCBD-3802-4977-95EC-885D538409D3}" type="presParOf" srcId="{5A4D4809-19C1-46E2-B05B-7B7E5129C20B}" destId="{48B20EB3-A2B7-43F9-920C-525AD1401275}" srcOrd="4" destOrd="0" presId="urn:microsoft.com/office/officeart/2005/8/layout/hList1"/>
    <dgm:cxn modelId="{91BA3044-8410-4428-A4E6-313E363EF13A}" type="presParOf" srcId="{48B20EB3-A2B7-43F9-920C-525AD1401275}" destId="{132BDD92-1F84-4F8E-9AB2-D55810C43E7C}" srcOrd="0" destOrd="0" presId="urn:microsoft.com/office/officeart/2005/8/layout/hList1"/>
    <dgm:cxn modelId="{073E9240-063D-423E-AEF4-E72A112031CE}" type="presParOf" srcId="{48B20EB3-A2B7-43F9-920C-525AD1401275}" destId="{9FE9734A-25A5-4BA3-B57C-8311CC5FB93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378D39-4B39-4C3B-9457-542B477604C8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00B8B6-804B-4D38-B05A-18EBD8FA4C76}">
      <dgm:prSet phldrT="[Text]" custT="1"/>
      <dgm:spPr>
        <a:solidFill>
          <a:schemeClr val="accent1"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dirty="0" err="1">
              <a:solidFill>
                <a:schemeClr val="bg1"/>
              </a:solidFill>
            </a:rPr>
            <a:t>TIEMPO</a:t>
          </a:r>
          <a:endParaRPr lang="en-US" sz="2000" dirty="0">
            <a:solidFill>
              <a:schemeClr val="bg1"/>
            </a:solidFill>
          </a:endParaRPr>
        </a:p>
      </dgm:t>
    </dgm:pt>
    <dgm:pt modelId="{333283D4-63B0-4184-820D-AB1744AF18EE}" type="parTrans" cxnId="{3B6CA53E-2577-4975-8D69-C2EEAB867A3A}">
      <dgm:prSet/>
      <dgm:spPr/>
      <dgm:t>
        <a:bodyPr/>
        <a:lstStyle/>
        <a:p>
          <a:endParaRPr lang="en-US"/>
        </a:p>
      </dgm:t>
    </dgm:pt>
    <dgm:pt modelId="{1CF3D4DE-3CF4-42E6-93E7-D0B4CAC1522F}" type="sibTrans" cxnId="{3B6CA53E-2577-4975-8D69-C2EEAB867A3A}">
      <dgm:prSet/>
      <dgm:spPr/>
      <dgm:t>
        <a:bodyPr/>
        <a:lstStyle/>
        <a:p>
          <a:endParaRPr lang="en-US"/>
        </a:p>
      </dgm:t>
    </dgm:pt>
    <dgm:pt modelId="{6F0BCFA3-FA5E-4331-828F-9086CC3B9FE2}">
      <dgm:prSet phldrT="[Text]" custT="1"/>
      <dgm:spPr>
        <a:ln>
          <a:noFill/>
        </a:ln>
      </dgm:spPr>
      <dgm:t>
        <a:bodyPr/>
        <a:lstStyle/>
        <a:p>
          <a:r>
            <a:rPr lang="en-US" sz="1600" b="1" dirty="0" err="1">
              <a:solidFill>
                <a:schemeClr val="bg2"/>
              </a:solidFill>
            </a:rPr>
            <a:t>COBERTURA</a:t>
          </a:r>
          <a:endParaRPr lang="en-US" sz="1600" b="1" dirty="0">
            <a:solidFill>
              <a:schemeClr val="bg2"/>
            </a:solidFill>
          </a:endParaRPr>
        </a:p>
      </dgm:t>
    </dgm:pt>
    <dgm:pt modelId="{9ADBAE19-001F-4DD9-8A9B-D6FE6AA49B71}" type="parTrans" cxnId="{4859BBF3-DD5E-432E-A9B2-1344A52D498D}">
      <dgm:prSet/>
      <dgm:spPr/>
      <dgm:t>
        <a:bodyPr/>
        <a:lstStyle/>
        <a:p>
          <a:endParaRPr lang="en-US"/>
        </a:p>
      </dgm:t>
    </dgm:pt>
    <dgm:pt modelId="{974FF288-7397-414F-A699-F1A9FED64EAE}" type="sibTrans" cxnId="{4859BBF3-DD5E-432E-A9B2-1344A52D498D}">
      <dgm:prSet/>
      <dgm:spPr/>
      <dgm:t>
        <a:bodyPr/>
        <a:lstStyle/>
        <a:p>
          <a:endParaRPr lang="en-US"/>
        </a:p>
      </dgm:t>
    </dgm:pt>
    <dgm:pt modelId="{D8931C78-CA37-47A8-8DE7-0081AC4D6771}">
      <dgm:prSet phldrT="[Text]" custT="1"/>
      <dgm:spPr>
        <a:ln>
          <a:noFill/>
        </a:ln>
      </dgm:spPr>
      <dgm:t>
        <a:bodyPr/>
        <a:lstStyle/>
        <a:p>
          <a:r>
            <a:rPr lang="en-US" sz="2000" b="1" dirty="0" err="1">
              <a:solidFill>
                <a:schemeClr val="bg2"/>
              </a:solidFill>
            </a:rPr>
            <a:t>COSTO</a:t>
          </a:r>
          <a:endParaRPr lang="en-US" sz="2000" dirty="0">
            <a:solidFill>
              <a:schemeClr val="bg2"/>
            </a:solidFill>
          </a:endParaRPr>
        </a:p>
      </dgm:t>
    </dgm:pt>
    <dgm:pt modelId="{8F633CC1-3947-4A5B-8B48-35B7C6128D69}" type="parTrans" cxnId="{D111F5BD-5F4A-4E1D-BA37-A05E18AEF603}">
      <dgm:prSet/>
      <dgm:spPr/>
      <dgm:t>
        <a:bodyPr/>
        <a:lstStyle/>
        <a:p>
          <a:endParaRPr lang="en-US"/>
        </a:p>
      </dgm:t>
    </dgm:pt>
    <dgm:pt modelId="{B0649D13-4D8B-4522-A77B-485CAB30E84E}" type="sibTrans" cxnId="{D111F5BD-5F4A-4E1D-BA37-A05E18AEF603}">
      <dgm:prSet/>
      <dgm:spPr/>
      <dgm:t>
        <a:bodyPr/>
        <a:lstStyle/>
        <a:p>
          <a:endParaRPr lang="en-US"/>
        </a:p>
      </dgm:t>
    </dgm:pt>
    <dgm:pt modelId="{28B77EFE-B704-4E11-91D3-60AA27E74FF8}">
      <dgm:prSet phldrT="[Text]" custT="1"/>
      <dgm:spPr>
        <a:solidFill>
          <a:schemeClr val="accent2"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dirty="0" err="1">
              <a:solidFill>
                <a:schemeClr val="bg1"/>
              </a:solidFill>
            </a:rPr>
            <a:t>TIEMPO</a:t>
          </a:r>
          <a:endParaRPr lang="en-US" sz="2000" dirty="0">
            <a:solidFill>
              <a:schemeClr val="bg1"/>
            </a:solidFill>
          </a:endParaRPr>
        </a:p>
      </dgm:t>
    </dgm:pt>
    <dgm:pt modelId="{0CB46A42-B89E-46C4-8041-AA81BEA34A3C}" type="parTrans" cxnId="{9F0D38A6-1AFC-4403-9352-F4410A979CA5}">
      <dgm:prSet/>
      <dgm:spPr/>
      <dgm:t>
        <a:bodyPr/>
        <a:lstStyle/>
        <a:p>
          <a:endParaRPr lang="en-US"/>
        </a:p>
      </dgm:t>
    </dgm:pt>
    <dgm:pt modelId="{A47B5431-8093-49F6-9D5A-76F66BF4F698}" type="sibTrans" cxnId="{9F0D38A6-1AFC-4403-9352-F4410A979CA5}">
      <dgm:prSet/>
      <dgm:spPr/>
      <dgm:t>
        <a:bodyPr/>
        <a:lstStyle/>
        <a:p>
          <a:endParaRPr lang="en-US"/>
        </a:p>
      </dgm:t>
    </dgm:pt>
    <dgm:pt modelId="{EC747362-6FF4-45CB-973A-4EF129800B5D}">
      <dgm:prSet phldrT="[Text]" custT="1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sz="1200" b="1" dirty="0" err="1">
              <a:solidFill>
                <a:schemeClr val="bg2"/>
              </a:solidFill>
            </a:rPr>
            <a:t>DISPONIBILIDAD</a:t>
          </a:r>
          <a:endParaRPr lang="en-US" sz="1200" dirty="0">
            <a:solidFill>
              <a:schemeClr val="bg2"/>
            </a:solidFill>
          </a:endParaRPr>
        </a:p>
      </dgm:t>
    </dgm:pt>
    <dgm:pt modelId="{21C96687-2FE7-4B60-8920-251CD269089C}" type="parTrans" cxnId="{9A619EFC-1DE2-49A0-A2FA-20A58B763735}">
      <dgm:prSet/>
      <dgm:spPr/>
      <dgm:t>
        <a:bodyPr/>
        <a:lstStyle/>
        <a:p>
          <a:endParaRPr lang="en-US"/>
        </a:p>
      </dgm:t>
    </dgm:pt>
    <dgm:pt modelId="{D8B80784-F81B-4E6B-A80C-58BB665290C5}" type="sibTrans" cxnId="{9A619EFC-1DE2-49A0-A2FA-20A58B763735}">
      <dgm:prSet/>
      <dgm:spPr/>
      <dgm:t>
        <a:bodyPr/>
        <a:lstStyle/>
        <a:p>
          <a:endParaRPr lang="en-US"/>
        </a:p>
      </dgm:t>
    </dgm:pt>
    <dgm:pt modelId="{7D905B97-12F3-4215-845A-3556CC34A1A2}">
      <dgm:prSet phldrT="[Text]" custT="1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sz="1600" b="1" dirty="0" err="1">
              <a:solidFill>
                <a:schemeClr val="bg2"/>
              </a:solidFill>
            </a:rPr>
            <a:t>COBERTURA</a:t>
          </a:r>
          <a:endParaRPr lang="en-US" sz="1600" dirty="0">
            <a:solidFill>
              <a:schemeClr val="bg2"/>
            </a:solidFill>
          </a:endParaRPr>
        </a:p>
      </dgm:t>
    </dgm:pt>
    <dgm:pt modelId="{9440152A-F2B7-49C2-B160-391CBCDA9FEC}" type="parTrans" cxnId="{9795A952-3567-4669-8A06-AD20362718CB}">
      <dgm:prSet/>
      <dgm:spPr/>
      <dgm:t>
        <a:bodyPr/>
        <a:lstStyle/>
        <a:p>
          <a:endParaRPr lang="en-US"/>
        </a:p>
      </dgm:t>
    </dgm:pt>
    <dgm:pt modelId="{1AF5C0E5-5FB6-425D-AB1A-4FBE8DDF30EC}" type="sibTrans" cxnId="{9795A952-3567-4669-8A06-AD20362718CB}">
      <dgm:prSet/>
      <dgm:spPr/>
      <dgm:t>
        <a:bodyPr/>
        <a:lstStyle/>
        <a:p>
          <a:endParaRPr lang="en-US"/>
        </a:p>
      </dgm:t>
    </dgm:pt>
    <dgm:pt modelId="{06F5681E-57D9-4922-9C2E-D8F655AEB294}">
      <dgm:prSet phldrT="[Text]" custT="1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sz="2000" b="1" dirty="0" err="1">
              <a:solidFill>
                <a:schemeClr val="bg2"/>
              </a:solidFill>
            </a:rPr>
            <a:t>COSTO</a:t>
          </a:r>
          <a:endParaRPr lang="en-US" sz="2000" dirty="0">
            <a:solidFill>
              <a:schemeClr val="bg2"/>
            </a:solidFill>
          </a:endParaRPr>
        </a:p>
      </dgm:t>
    </dgm:pt>
    <dgm:pt modelId="{241DE53B-2F84-447B-B132-0B5D4A281F19}" type="parTrans" cxnId="{C82D943F-762C-4A98-959A-EB84257C6F5E}">
      <dgm:prSet/>
      <dgm:spPr/>
      <dgm:t>
        <a:bodyPr/>
        <a:lstStyle/>
        <a:p>
          <a:endParaRPr lang="en-US"/>
        </a:p>
      </dgm:t>
    </dgm:pt>
    <dgm:pt modelId="{ABE818C9-CACB-43AB-BAC9-CB918549204F}" type="sibTrans" cxnId="{C82D943F-762C-4A98-959A-EB84257C6F5E}">
      <dgm:prSet/>
      <dgm:spPr/>
      <dgm:t>
        <a:bodyPr/>
        <a:lstStyle/>
        <a:p>
          <a:endParaRPr lang="en-US"/>
        </a:p>
      </dgm:t>
    </dgm:pt>
    <dgm:pt modelId="{75323DB3-63EE-4F21-A17A-24E8B9771B73}" type="pres">
      <dgm:prSet presAssocID="{C9378D39-4B39-4C3B-9457-542B477604C8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05D6D69A-A9F8-47F1-A475-6FB0665FD7B0}" type="pres">
      <dgm:prSet presAssocID="{C9378D39-4B39-4C3B-9457-542B477604C8}" presName="dummyMaxCanvas" presStyleCnt="0"/>
      <dgm:spPr/>
    </dgm:pt>
    <dgm:pt modelId="{F3758D8F-437B-4DE0-B384-781B3F64E0D7}" type="pres">
      <dgm:prSet presAssocID="{C9378D39-4B39-4C3B-9457-542B477604C8}" presName="parentComposite" presStyleCnt="0"/>
      <dgm:spPr/>
    </dgm:pt>
    <dgm:pt modelId="{D7F3EADD-48A3-4979-8530-8FC862D78563}" type="pres">
      <dgm:prSet presAssocID="{C9378D39-4B39-4C3B-9457-542B477604C8}" presName="parent1" presStyleLbl="alignAccFollowNode1" presStyleIdx="0" presStyleCnt="4" custScaleX="115429" custLinFactNeighborX="-7054">
        <dgm:presLayoutVars>
          <dgm:chMax val="4"/>
        </dgm:presLayoutVars>
      </dgm:prSet>
      <dgm:spPr/>
    </dgm:pt>
    <dgm:pt modelId="{DEC6F643-41EF-4549-BB91-4967852911E7}" type="pres">
      <dgm:prSet presAssocID="{C9378D39-4B39-4C3B-9457-542B477604C8}" presName="parent2" presStyleLbl="alignAccFollowNode1" presStyleIdx="1" presStyleCnt="4" custScaleX="115429" custLinFactNeighborX="29499">
        <dgm:presLayoutVars>
          <dgm:chMax val="4"/>
        </dgm:presLayoutVars>
      </dgm:prSet>
      <dgm:spPr/>
    </dgm:pt>
    <dgm:pt modelId="{71A28B41-8907-405A-96A4-A9F5B5735704}" type="pres">
      <dgm:prSet presAssocID="{C9378D39-4B39-4C3B-9457-542B477604C8}" presName="childrenComposite" presStyleCnt="0"/>
      <dgm:spPr/>
    </dgm:pt>
    <dgm:pt modelId="{A2380A66-3EC2-4847-806D-C2234E6731BA}" type="pres">
      <dgm:prSet presAssocID="{C9378D39-4B39-4C3B-9457-542B477604C8}" presName="dummyMaxCanvas_ChildArea" presStyleCnt="0"/>
      <dgm:spPr/>
    </dgm:pt>
    <dgm:pt modelId="{DEDDBA0D-88D3-4EAC-A87B-6E65D6469DE0}" type="pres">
      <dgm:prSet presAssocID="{C9378D39-4B39-4C3B-9457-542B477604C8}" presName="fulcrum" presStyleLbl="alignAccFollowNode1" presStyleIdx="2" presStyleCnt="4"/>
      <dgm:spPr>
        <a:solidFill>
          <a:schemeClr val="tx1">
            <a:lumMod val="60000"/>
            <a:lumOff val="40000"/>
            <a:alpha val="90000"/>
          </a:schemeClr>
        </a:solidFill>
        <a:ln>
          <a:noFill/>
        </a:ln>
      </dgm:spPr>
    </dgm:pt>
    <dgm:pt modelId="{2EB827AC-E7E0-43DF-B59B-4AA144CA180C}" type="pres">
      <dgm:prSet presAssocID="{C9378D39-4B39-4C3B-9457-542B477604C8}" presName="balance_23" presStyleLbl="alignAccFollowNode1" presStyleIdx="3" presStyleCnt="4" custScaleX="230743" custScaleY="133203">
        <dgm:presLayoutVars>
          <dgm:bulletEnabled val="1"/>
        </dgm:presLayoutVars>
      </dgm:prSet>
      <dgm:spPr>
        <a:solidFill>
          <a:schemeClr val="tx1">
            <a:lumMod val="60000"/>
            <a:lumOff val="40000"/>
            <a:alpha val="90000"/>
          </a:schemeClr>
        </a:solidFill>
        <a:ln>
          <a:noFill/>
        </a:ln>
      </dgm:spPr>
    </dgm:pt>
    <dgm:pt modelId="{5A82F1F9-FA07-4E0A-97A0-363FF38DF4F8}" type="pres">
      <dgm:prSet presAssocID="{C9378D39-4B39-4C3B-9457-542B477604C8}" presName="right_23_1" presStyleLbl="node1" presStyleIdx="0" presStyleCnt="5" custScaleX="115300" custLinFactNeighborX="25581" custLinFactNeighborY="-1694">
        <dgm:presLayoutVars>
          <dgm:bulletEnabled val="1"/>
        </dgm:presLayoutVars>
      </dgm:prSet>
      <dgm:spPr/>
    </dgm:pt>
    <dgm:pt modelId="{69EEFD27-56D5-4A9D-AC3F-DDD4FB7A2BA2}" type="pres">
      <dgm:prSet presAssocID="{C9378D39-4B39-4C3B-9457-542B477604C8}" presName="right_23_2" presStyleLbl="node1" presStyleIdx="1" presStyleCnt="5" custScaleX="115300" custLinFactNeighborX="25581" custLinFactNeighborY="-1694">
        <dgm:presLayoutVars>
          <dgm:bulletEnabled val="1"/>
        </dgm:presLayoutVars>
      </dgm:prSet>
      <dgm:spPr/>
    </dgm:pt>
    <dgm:pt modelId="{A2F5E832-3BF2-4442-903E-0C17CE12CE0C}" type="pres">
      <dgm:prSet presAssocID="{C9378D39-4B39-4C3B-9457-542B477604C8}" presName="right_23_3" presStyleLbl="node1" presStyleIdx="2" presStyleCnt="5" custScaleX="115300" custLinFactNeighborX="25581" custLinFactNeighborY="-1694">
        <dgm:presLayoutVars>
          <dgm:bulletEnabled val="1"/>
        </dgm:presLayoutVars>
      </dgm:prSet>
      <dgm:spPr/>
    </dgm:pt>
    <dgm:pt modelId="{52BF5685-1400-48B9-91FE-7814CF17FBF8}" type="pres">
      <dgm:prSet presAssocID="{C9378D39-4B39-4C3B-9457-542B477604C8}" presName="left_23_1" presStyleLbl="node1" presStyleIdx="3" presStyleCnt="5" custScaleX="115300" custLinFactNeighborX="-19342" custLinFactNeighborY="-9620">
        <dgm:presLayoutVars>
          <dgm:bulletEnabled val="1"/>
        </dgm:presLayoutVars>
      </dgm:prSet>
      <dgm:spPr/>
    </dgm:pt>
    <dgm:pt modelId="{E7C579F8-F30A-45D1-B49E-DBE82D517BBC}" type="pres">
      <dgm:prSet presAssocID="{C9378D39-4B39-4C3B-9457-542B477604C8}" presName="left_23_2" presStyleLbl="node1" presStyleIdx="4" presStyleCnt="5" custScaleX="115300" custLinFactNeighborX="-19342" custLinFactNeighborY="-9620">
        <dgm:presLayoutVars>
          <dgm:bulletEnabled val="1"/>
        </dgm:presLayoutVars>
      </dgm:prSet>
      <dgm:spPr/>
    </dgm:pt>
  </dgm:ptLst>
  <dgm:cxnLst>
    <dgm:cxn modelId="{18EF8D10-B4BF-46F1-92F2-689BDA191505}" type="presOf" srcId="{7D905B97-12F3-4215-845A-3556CC34A1A2}" destId="{69EEFD27-56D5-4A9D-AC3F-DDD4FB7A2BA2}" srcOrd="0" destOrd="0" presId="urn:microsoft.com/office/officeart/2005/8/layout/balance1"/>
    <dgm:cxn modelId="{F5575715-956F-4732-B994-A31C0BC89274}" type="presOf" srcId="{DB00B8B6-804B-4D38-B05A-18EBD8FA4C76}" destId="{D7F3EADD-48A3-4979-8530-8FC862D78563}" srcOrd="0" destOrd="0" presId="urn:microsoft.com/office/officeart/2005/8/layout/balance1"/>
    <dgm:cxn modelId="{3B6CA53E-2577-4975-8D69-C2EEAB867A3A}" srcId="{C9378D39-4B39-4C3B-9457-542B477604C8}" destId="{DB00B8B6-804B-4D38-B05A-18EBD8FA4C76}" srcOrd="0" destOrd="0" parTransId="{333283D4-63B0-4184-820D-AB1744AF18EE}" sibTransId="{1CF3D4DE-3CF4-42E6-93E7-D0B4CAC1522F}"/>
    <dgm:cxn modelId="{C82D943F-762C-4A98-959A-EB84257C6F5E}" srcId="{28B77EFE-B704-4E11-91D3-60AA27E74FF8}" destId="{06F5681E-57D9-4922-9C2E-D8F655AEB294}" srcOrd="2" destOrd="0" parTransId="{241DE53B-2F84-447B-B132-0B5D4A281F19}" sibTransId="{ABE818C9-CACB-43AB-BAC9-CB918549204F}"/>
    <dgm:cxn modelId="{BBA7155C-80E9-4F1D-9A80-FBED21C28D0C}" type="presOf" srcId="{C9378D39-4B39-4C3B-9457-542B477604C8}" destId="{75323DB3-63EE-4F21-A17A-24E8B9771B73}" srcOrd="0" destOrd="0" presId="urn:microsoft.com/office/officeart/2005/8/layout/balance1"/>
    <dgm:cxn modelId="{46430E66-1669-45FB-933C-3E21562EB6E4}" type="presOf" srcId="{D8931C78-CA37-47A8-8DE7-0081AC4D6771}" destId="{E7C579F8-F30A-45D1-B49E-DBE82D517BBC}" srcOrd="0" destOrd="0" presId="urn:microsoft.com/office/officeart/2005/8/layout/balance1"/>
    <dgm:cxn modelId="{596DA846-8383-417A-BAAA-D9077B55474B}" type="presOf" srcId="{06F5681E-57D9-4922-9C2E-D8F655AEB294}" destId="{A2F5E832-3BF2-4442-903E-0C17CE12CE0C}" srcOrd="0" destOrd="0" presId="urn:microsoft.com/office/officeart/2005/8/layout/balance1"/>
    <dgm:cxn modelId="{9795A952-3567-4669-8A06-AD20362718CB}" srcId="{28B77EFE-B704-4E11-91D3-60AA27E74FF8}" destId="{7D905B97-12F3-4215-845A-3556CC34A1A2}" srcOrd="1" destOrd="0" parTransId="{9440152A-F2B7-49C2-B160-391CBCDA9FEC}" sibTransId="{1AF5C0E5-5FB6-425D-AB1A-4FBE8DDF30EC}"/>
    <dgm:cxn modelId="{FB591399-0378-4688-82D5-D78235729437}" type="presOf" srcId="{6F0BCFA3-FA5E-4331-828F-9086CC3B9FE2}" destId="{52BF5685-1400-48B9-91FE-7814CF17FBF8}" srcOrd="0" destOrd="0" presId="urn:microsoft.com/office/officeart/2005/8/layout/balance1"/>
    <dgm:cxn modelId="{9F0D38A6-1AFC-4403-9352-F4410A979CA5}" srcId="{C9378D39-4B39-4C3B-9457-542B477604C8}" destId="{28B77EFE-B704-4E11-91D3-60AA27E74FF8}" srcOrd="1" destOrd="0" parTransId="{0CB46A42-B89E-46C4-8041-AA81BEA34A3C}" sibTransId="{A47B5431-8093-49F6-9D5A-76F66BF4F698}"/>
    <dgm:cxn modelId="{D111F5BD-5F4A-4E1D-BA37-A05E18AEF603}" srcId="{DB00B8B6-804B-4D38-B05A-18EBD8FA4C76}" destId="{D8931C78-CA37-47A8-8DE7-0081AC4D6771}" srcOrd="1" destOrd="0" parTransId="{8F633CC1-3947-4A5B-8B48-35B7C6128D69}" sibTransId="{B0649D13-4D8B-4522-A77B-485CAB30E84E}"/>
    <dgm:cxn modelId="{BD2F51C2-276D-4073-911C-73C79D1E4287}" type="presOf" srcId="{28B77EFE-B704-4E11-91D3-60AA27E74FF8}" destId="{DEC6F643-41EF-4549-BB91-4967852911E7}" srcOrd="0" destOrd="0" presId="urn:microsoft.com/office/officeart/2005/8/layout/balance1"/>
    <dgm:cxn modelId="{9FCA31D9-C0E7-4986-870A-36EDF812FDCF}" type="presOf" srcId="{EC747362-6FF4-45CB-973A-4EF129800B5D}" destId="{5A82F1F9-FA07-4E0A-97A0-363FF38DF4F8}" srcOrd="0" destOrd="0" presId="urn:microsoft.com/office/officeart/2005/8/layout/balance1"/>
    <dgm:cxn modelId="{4859BBF3-DD5E-432E-A9B2-1344A52D498D}" srcId="{DB00B8B6-804B-4D38-B05A-18EBD8FA4C76}" destId="{6F0BCFA3-FA5E-4331-828F-9086CC3B9FE2}" srcOrd="0" destOrd="0" parTransId="{9ADBAE19-001F-4DD9-8A9B-D6FE6AA49B71}" sibTransId="{974FF288-7397-414F-A699-F1A9FED64EAE}"/>
    <dgm:cxn modelId="{9A619EFC-1DE2-49A0-A2FA-20A58B763735}" srcId="{28B77EFE-B704-4E11-91D3-60AA27E74FF8}" destId="{EC747362-6FF4-45CB-973A-4EF129800B5D}" srcOrd="0" destOrd="0" parTransId="{21C96687-2FE7-4B60-8920-251CD269089C}" sibTransId="{D8B80784-F81B-4E6B-A80C-58BB665290C5}"/>
    <dgm:cxn modelId="{4327753E-B3BC-4BDE-BA31-829D4926C4C9}" type="presParOf" srcId="{75323DB3-63EE-4F21-A17A-24E8B9771B73}" destId="{05D6D69A-A9F8-47F1-A475-6FB0665FD7B0}" srcOrd="0" destOrd="0" presId="urn:microsoft.com/office/officeart/2005/8/layout/balance1"/>
    <dgm:cxn modelId="{75BF8BC6-0976-4946-91BA-49AC7AED1D2E}" type="presParOf" srcId="{75323DB3-63EE-4F21-A17A-24E8B9771B73}" destId="{F3758D8F-437B-4DE0-B384-781B3F64E0D7}" srcOrd="1" destOrd="0" presId="urn:microsoft.com/office/officeart/2005/8/layout/balance1"/>
    <dgm:cxn modelId="{F6EA1B19-0DE7-4499-9EE5-C71C7BD197DF}" type="presParOf" srcId="{F3758D8F-437B-4DE0-B384-781B3F64E0D7}" destId="{D7F3EADD-48A3-4979-8530-8FC862D78563}" srcOrd="0" destOrd="0" presId="urn:microsoft.com/office/officeart/2005/8/layout/balance1"/>
    <dgm:cxn modelId="{C01B6BDC-41E6-44B8-BEA9-ACAC6F18880C}" type="presParOf" srcId="{F3758D8F-437B-4DE0-B384-781B3F64E0D7}" destId="{DEC6F643-41EF-4549-BB91-4967852911E7}" srcOrd="1" destOrd="0" presId="urn:microsoft.com/office/officeart/2005/8/layout/balance1"/>
    <dgm:cxn modelId="{FDAD5CC4-13D8-4F6D-BF1A-88F5C64AA829}" type="presParOf" srcId="{75323DB3-63EE-4F21-A17A-24E8B9771B73}" destId="{71A28B41-8907-405A-96A4-A9F5B5735704}" srcOrd="2" destOrd="0" presId="urn:microsoft.com/office/officeart/2005/8/layout/balance1"/>
    <dgm:cxn modelId="{D2E96510-518C-4207-93B1-8E45D959EF67}" type="presParOf" srcId="{71A28B41-8907-405A-96A4-A9F5B5735704}" destId="{A2380A66-3EC2-4847-806D-C2234E6731BA}" srcOrd="0" destOrd="0" presId="urn:microsoft.com/office/officeart/2005/8/layout/balance1"/>
    <dgm:cxn modelId="{7BFDD605-EEAE-44A0-8BE2-E4EF78E0B9D0}" type="presParOf" srcId="{71A28B41-8907-405A-96A4-A9F5B5735704}" destId="{DEDDBA0D-88D3-4EAC-A87B-6E65D6469DE0}" srcOrd="1" destOrd="0" presId="urn:microsoft.com/office/officeart/2005/8/layout/balance1"/>
    <dgm:cxn modelId="{0163732C-D4E2-4ADD-A22C-699ED32054C6}" type="presParOf" srcId="{71A28B41-8907-405A-96A4-A9F5B5735704}" destId="{2EB827AC-E7E0-43DF-B59B-4AA144CA180C}" srcOrd="2" destOrd="0" presId="urn:microsoft.com/office/officeart/2005/8/layout/balance1"/>
    <dgm:cxn modelId="{6F92D858-0A97-467E-8B0A-BE6016F42206}" type="presParOf" srcId="{71A28B41-8907-405A-96A4-A9F5B5735704}" destId="{5A82F1F9-FA07-4E0A-97A0-363FF38DF4F8}" srcOrd="3" destOrd="0" presId="urn:microsoft.com/office/officeart/2005/8/layout/balance1"/>
    <dgm:cxn modelId="{4EEB3779-377F-44A3-9380-447C00135C54}" type="presParOf" srcId="{71A28B41-8907-405A-96A4-A9F5B5735704}" destId="{69EEFD27-56D5-4A9D-AC3F-DDD4FB7A2BA2}" srcOrd="4" destOrd="0" presId="urn:microsoft.com/office/officeart/2005/8/layout/balance1"/>
    <dgm:cxn modelId="{6A76CFA4-2CD4-40F0-A857-EDCFF84CC220}" type="presParOf" srcId="{71A28B41-8907-405A-96A4-A9F5B5735704}" destId="{A2F5E832-3BF2-4442-903E-0C17CE12CE0C}" srcOrd="5" destOrd="0" presId="urn:microsoft.com/office/officeart/2005/8/layout/balance1"/>
    <dgm:cxn modelId="{BB847438-EB63-4A71-AB2B-23EF57F7555D}" type="presParOf" srcId="{71A28B41-8907-405A-96A4-A9F5B5735704}" destId="{52BF5685-1400-48B9-91FE-7814CF17FBF8}" srcOrd="6" destOrd="0" presId="urn:microsoft.com/office/officeart/2005/8/layout/balance1"/>
    <dgm:cxn modelId="{1D9EF459-746E-4840-90BD-BBACEBD3B3F6}" type="presParOf" srcId="{71A28B41-8907-405A-96A4-A9F5B5735704}" destId="{E7C579F8-F30A-45D1-B49E-DBE82D517BBC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CDAEBF-4A27-4007-BDEF-7875E9C7AD27}">
      <dsp:nvSpPr>
        <dsp:cNvPr id="0" name=""/>
        <dsp:cNvSpPr/>
      </dsp:nvSpPr>
      <dsp:spPr>
        <a:xfrm>
          <a:off x="2540" y="58462"/>
          <a:ext cx="2476500" cy="764962"/>
        </a:xfrm>
        <a:prstGeom prst="rect">
          <a:avLst/>
        </a:prstGeom>
        <a:solidFill>
          <a:srgbClr val="1F4E79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300" kern="1200" dirty="0"/>
            <a:t>MINSA</a:t>
          </a:r>
        </a:p>
      </dsp:txBody>
      <dsp:txXfrm>
        <a:off x="2540" y="58462"/>
        <a:ext cx="2476500" cy="764962"/>
      </dsp:txXfrm>
    </dsp:sp>
    <dsp:sp modelId="{5941388C-C4CD-499F-B676-7F5ADC281114}">
      <dsp:nvSpPr>
        <dsp:cNvPr id="0" name=""/>
        <dsp:cNvSpPr/>
      </dsp:nvSpPr>
      <dsp:spPr>
        <a:xfrm>
          <a:off x="2540" y="823425"/>
          <a:ext cx="2476500" cy="27779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2300" kern="1200" dirty="0"/>
            <a:t>DIEM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2300" kern="1200" dirty="0"/>
            <a:t>DIMON</a:t>
          </a:r>
        </a:p>
      </dsp:txBody>
      <dsp:txXfrm>
        <a:off x="2540" y="823425"/>
        <a:ext cx="2476500" cy="2777939"/>
      </dsp:txXfrm>
    </dsp:sp>
    <dsp:sp modelId="{5D42DF6E-0CC2-4706-AC78-045C6F3AC756}">
      <dsp:nvSpPr>
        <dsp:cNvPr id="0" name=""/>
        <dsp:cNvSpPr/>
      </dsp:nvSpPr>
      <dsp:spPr>
        <a:xfrm>
          <a:off x="2825750" y="58462"/>
          <a:ext cx="2476500" cy="764962"/>
        </a:xfrm>
        <a:prstGeom prst="rect">
          <a:avLst/>
        </a:prstGeom>
        <a:solidFill>
          <a:srgbClr val="1F4E79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300" kern="1200" dirty="0"/>
            <a:t>GOBIERNO REGIONAL</a:t>
          </a:r>
        </a:p>
      </dsp:txBody>
      <dsp:txXfrm>
        <a:off x="2825750" y="58462"/>
        <a:ext cx="2476500" cy="764962"/>
      </dsp:txXfrm>
    </dsp:sp>
    <dsp:sp modelId="{41FC14F0-9B98-4594-A2C8-844548330873}">
      <dsp:nvSpPr>
        <dsp:cNvPr id="0" name=""/>
        <dsp:cNvSpPr/>
      </dsp:nvSpPr>
      <dsp:spPr>
        <a:xfrm>
          <a:off x="2825750" y="823425"/>
          <a:ext cx="2476500" cy="27779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2300" kern="1200" dirty="0"/>
            <a:t>DIRESA/</a:t>
          </a:r>
          <a:r>
            <a:rPr lang="es-PE" sz="2300" kern="1200" dirty="0" err="1"/>
            <a:t>GERESA</a:t>
          </a:r>
          <a:endParaRPr lang="es-PE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2300" kern="1200" dirty="0"/>
            <a:t>Unidades Ejecutoras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2300" kern="1200" dirty="0"/>
            <a:t>Unidades Formuladoras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2300" kern="1200" dirty="0"/>
            <a:t>Gerencia de Desarrollo Social</a:t>
          </a:r>
        </a:p>
      </dsp:txBody>
      <dsp:txXfrm>
        <a:off x="2825750" y="823425"/>
        <a:ext cx="2476500" cy="2777939"/>
      </dsp:txXfrm>
    </dsp:sp>
    <dsp:sp modelId="{132BDD92-1F84-4F8E-9AB2-D55810C43E7C}">
      <dsp:nvSpPr>
        <dsp:cNvPr id="0" name=""/>
        <dsp:cNvSpPr/>
      </dsp:nvSpPr>
      <dsp:spPr>
        <a:xfrm>
          <a:off x="5648960" y="58462"/>
          <a:ext cx="2476500" cy="764962"/>
        </a:xfrm>
        <a:prstGeom prst="rect">
          <a:avLst/>
        </a:prstGeom>
        <a:solidFill>
          <a:srgbClr val="1F4E79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300" kern="1200" dirty="0"/>
            <a:t>GOBIERNO LOCAL</a:t>
          </a:r>
        </a:p>
      </dsp:txBody>
      <dsp:txXfrm>
        <a:off x="5648960" y="58462"/>
        <a:ext cx="2476500" cy="764962"/>
      </dsp:txXfrm>
    </dsp:sp>
    <dsp:sp modelId="{9FE9734A-25A5-4BA3-B57C-8311CC5FB93E}">
      <dsp:nvSpPr>
        <dsp:cNvPr id="0" name=""/>
        <dsp:cNvSpPr/>
      </dsp:nvSpPr>
      <dsp:spPr>
        <a:xfrm>
          <a:off x="5648960" y="823425"/>
          <a:ext cx="2476500" cy="27779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2300" kern="1200" dirty="0"/>
            <a:t>Sub Gerencia de Urbanismo e Infraestructura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2300" kern="1200" dirty="0"/>
            <a:t>Unidad Formuladora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2300" kern="1200" dirty="0"/>
            <a:t>Logística y abastecimiento</a:t>
          </a:r>
        </a:p>
      </dsp:txBody>
      <dsp:txXfrm>
        <a:off x="5648960" y="823425"/>
        <a:ext cx="2476500" cy="27779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3EADD-48A3-4979-8530-8FC862D78563}">
      <dsp:nvSpPr>
        <dsp:cNvPr id="0" name=""/>
        <dsp:cNvSpPr/>
      </dsp:nvSpPr>
      <dsp:spPr>
        <a:xfrm>
          <a:off x="2180285" y="0"/>
          <a:ext cx="1371599" cy="660146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1"/>
              </a:solidFill>
            </a:rPr>
            <a:t>TIEMPO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199620" y="19335"/>
        <a:ext cx="1332929" cy="621476"/>
      </dsp:txXfrm>
    </dsp:sp>
    <dsp:sp modelId="{DEC6F643-41EF-4549-BB91-4967852911E7}">
      <dsp:nvSpPr>
        <dsp:cNvPr id="0" name=""/>
        <dsp:cNvSpPr/>
      </dsp:nvSpPr>
      <dsp:spPr>
        <a:xfrm>
          <a:off x="4331010" y="0"/>
          <a:ext cx="1371599" cy="660146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1"/>
              </a:solidFill>
            </a:rPr>
            <a:t>TIEMPO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4350345" y="19335"/>
        <a:ext cx="1332929" cy="621476"/>
      </dsp:txXfrm>
    </dsp:sp>
    <dsp:sp modelId="{DEDDBA0D-88D3-4EAC-A87B-6E65D6469DE0}">
      <dsp:nvSpPr>
        <dsp:cNvPr id="0" name=""/>
        <dsp:cNvSpPr/>
      </dsp:nvSpPr>
      <dsp:spPr>
        <a:xfrm>
          <a:off x="3560540" y="2805620"/>
          <a:ext cx="495109" cy="495109"/>
        </a:xfrm>
        <a:prstGeom prst="triangle">
          <a:avLst/>
        </a:prstGeom>
        <a:solidFill>
          <a:schemeClr val="tx1">
            <a:lumMod val="60000"/>
            <a:lumOff val="4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B827AC-E7E0-43DF-B59B-4AA144CA180C}">
      <dsp:nvSpPr>
        <dsp:cNvPr id="0" name=""/>
        <dsp:cNvSpPr/>
      </dsp:nvSpPr>
      <dsp:spPr>
        <a:xfrm rot="240000">
          <a:off x="1828988" y="2558963"/>
          <a:ext cx="3958212" cy="276785"/>
        </a:xfrm>
        <a:prstGeom prst="rect">
          <a:avLst/>
        </a:prstGeom>
        <a:solidFill>
          <a:schemeClr val="tx1">
            <a:lumMod val="60000"/>
            <a:lumOff val="4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82F1F9-FA07-4E0A-97A0-363FF38DF4F8}">
      <dsp:nvSpPr>
        <dsp:cNvPr id="0" name=""/>
        <dsp:cNvSpPr/>
      </dsp:nvSpPr>
      <dsp:spPr>
        <a:xfrm rot="240000">
          <a:off x="4324776" y="2069775"/>
          <a:ext cx="1373857" cy="539218"/>
        </a:xfrm>
        <a:prstGeom prst="round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solidFill>
                <a:schemeClr val="bg2"/>
              </a:solidFill>
            </a:rPr>
            <a:t>DISPONIBILIDAD</a:t>
          </a:r>
          <a:endParaRPr lang="en-US" sz="1200" kern="1200" dirty="0">
            <a:solidFill>
              <a:schemeClr val="bg2"/>
            </a:solidFill>
          </a:endParaRPr>
        </a:p>
      </dsp:txBody>
      <dsp:txXfrm>
        <a:off x="4351098" y="2096097"/>
        <a:ext cx="1321213" cy="486574"/>
      </dsp:txXfrm>
    </dsp:sp>
    <dsp:sp modelId="{69EEFD27-56D5-4A9D-AC3F-DDD4FB7A2BA2}">
      <dsp:nvSpPr>
        <dsp:cNvPr id="0" name=""/>
        <dsp:cNvSpPr/>
      </dsp:nvSpPr>
      <dsp:spPr>
        <a:xfrm rot="240000">
          <a:off x="4367686" y="1475643"/>
          <a:ext cx="1373857" cy="539218"/>
        </a:xfrm>
        <a:prstGeom prst="round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bg2"/>
              </a:solidFill>
            </a:rPr>
            <a:t>COBERTURA</a:t>
          </a:r>
          <a:endParaRPr lang="en-US" sz="1600" kern="1200" dirty="0">
            <a:solidFill>
              <a:schemeClr val="bg2"/>
            </a:solidFill>
          </a:endParaRPr>
        </a:p>
      </dsp:txBody>
      <dsp:txXfrm>
        <a:off x="4394008" y="1501965"/>
        <a:ext cx="1321213" cy="486574"/>
      </dsp:txXfrm>
    </dsp:sp>
    <dsp:sp modelId="{A2F5E832-3BF2-4442-903E-0C17CE12CE0C}">
      <dsp:nvSpPr>
        <dsp:cNvPr id="0" name=""/>
        <dsp:cNvSpPr/>
      </dsp:nvSpPr>
      <dsp:spPr>
        <a:xfrm rot="240000">
          <a:off x="4410595" y="894715"/>
          <a:ext cx="1373857" cy="539218"/>
        </a:xfrm>
        <a:prstGeom prst="round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2"/>
              </a:solidFill>
            </a:rPr>
            <a:t>COSTO</a:t>
          </a:r>
          <a:endParaRPr lang="en-US" sz="2000" kern="1200" dirty="0">
            <a:solidFill>
              <a:schemeClr val="bg2"/>
            </a:solidFill>
          </a:endParaRPr>
        </a:p>
      </dsp:txBody>
      <dsp:txXfrm>
        <a:off x="4436917" y="921037"/>
        <a:ext cx="1321213" cy="486574"/>
      </dsp:txXfrm>
    </dsp:sp>
    <dsp:sp modelId="{52BF5685-1400-48B9-91FE-7814CF17FBF8}">
      <dsp:nvSpPr>
        <dsp:cNvPr id="0" name=""/>
        <dsp:cNvSpPr/>
      </dsp:nvSpPr>
      <dsp:spPr>
        <a:xfrm rot="240000">
          <a:off x="2076269" y="1900718"/>
          <a:ext cx="1373857" cy="5392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bg2"/>
              </a:solidFill>
            </a:rPr>
            <a:t>COBERTURA</a:t>
          </a:r>
          <a:endParaRPr lang="en-US" sz="1600" b="1" kern="1200" dirty="0">
            <a:solidFill>
              <a:schemeClr val="bg2"/>
            </a:solidFill>
          </a:endParaRPr>
        </a:p>
      </dsp:txBody>
      <dsp:txXfrm>
        <a:off x="2102591" y="1927040"/>
        <a:ext cx="1321213" cy="486574"/>
      </dsp:txXfrm>
    </dsp:sp>
    <dsp:sp modelId="{E7C579F8-F30A-45D1-B49E-DBE82D517BBC}">
      <dsp:nvSpPr>
        <dsp:cNvPr id="0" name=""/>
        <dsp:cNvSpPr/>
      </dsp:nvSpPr>
      <dsp:spPr>
        <a:xfrm rot="240000">
          <a:off x="2119179" y="1306587"/>
          <a:ext cx="1373857" cy="5392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2"/>
              </a:solidFill>
            </a:rPr>
            <a:t>COSTO</a:t>
          </a:r>
          <a:endParaRPr lang="en-US" sz="2000" kern="1200" dirty="0">
            <a:solidFill>
              <a:schemeClr val="bg2"/>
            </a:solidFill>
          </a:endParaRPr>
        </a:p>
      </dsp:txBody>
      <dsp:txXfrm>
        <a:off x="2145501" y="1332909"/>
        <a:ext cx="1321213" cy="486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59C66C07-754D-FA00-8DDE-916D1EAA0B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E97250-CDB4-EA3A-3DF1-41A60F4CF0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CC3579C-F2F5-42BD-BDC1-5EF1ABC4E424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FAE6A3B-6F13-02FD-F41F-FB28E5D9D9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2151D52-F0E1-62FE-0CF4-A4126F2D8B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0BC1B46-E38A-4511-A41E-3FDECBF531A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9E387C2-C3F6-0243-E233-E0B973A114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06ED603-9ECA-7D81-3685-4EE089EBDED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9A7D5A3-2E0E-441F-B009-3468BD848EFD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B12676DE-E660-65A1-2F9B-843DEF5806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A0F4D6B4-1B12-DD27-28CC-79DB2D3D53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PE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739D37-C5AE-3943-B7A3-2F25872DD6B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BA4D2E-F0FE-F3C4-CFF0-E7EB874635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587D404-FFA7-4B74-BF77-ED58593EDA3E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682831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D950F-AE8B-424E-AC80-76F47E4D7EA0}" type="slidenum">
              <a:rPr lang="es-PE" smtClean="0"/>
              <a:t>26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8895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3">
            <a:extLst>
              <a:ext uri="{FF2B5EF4-FFF2-40B4-BE49-F238E27FC236}">
                <a16:creationId xmlns:a16="http://schemas.microsoft.com/office/drawing/2014/main" id="{9A806537-D2FF-D735-717B-75E347B3A0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o 4">
            <a:extLst>
              <a:ext uri="{FF2B5EF4-FFF2-40B4-BE49-F238E27FC236}">
                <a16:creationId xmlns:a16="http://schemas.microsoft.com/office/drawing/2014/main" id="{90CBEFCB-5C4A-75F6-4461-04EAA3BD2D18}"/>
              </a:ext>
            </a:extLst>
          </p:cNvPr>
          <p:cNvGrpSpPr>
            <a:grpSpLocks/>
          </p:cNvGrpSpPr>
          <p:nvPr userDrawn="1"/>
        </p:nvGrpSpPr>
        <p:grpSpPr bwMode="auto">
          <a:xfrm flipV="1">
            <a:off x="0" y="6791325"/>
            <a:ext cx="12192000" cy="76200"/>
            <a:chOff x="0" y="6039166"/>
            <a:chExt cx="12192000" cy="45721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CD979CE8-2CA2-185F-03A5-AFF57FC03F35}"/>
                </a:ext>
              </a:extLst>
            </p:cNvPr>
            <p:cNvSpPr/>
            <p:nvPr userDrawn="1"/>
          </p:nvSpPr>
          <p:spPr>
            <a:xfrm>
              <a:off x="0" y="6039166"/>
              <a:ext cx="3048000" cy="45721"/>
            </a:xfrm>
            <a:prstGeom prst="rect">
              <a:avLst/>
            </a:prstGeom>
            <a:solidFill>
              <a:srgbClr val="00CC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5C616E7A-68FC-4FF2-2DD1-E825132C3B29}"/>
                </a:ext>
              </a:extLst>
            </p:cNvPr>
            <p:cNvSpPr/>
            <p:nvPr userDrawn="1"/>
          </p:nvSpPr>
          <p:spPr>
            <a:xfrm>
              <a:off x="3048000" y="6039166"/>
              <a:ext cx="3048000" cy="4572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D01B87EE-1D22-71E1-F343-BCD1158381B7}"/>
                </a:ext>
              </a:extLst>
            </p:cNvPr>
            <p:cNvSpPr/>
            <p:nvPr userDrawn="1"/>
          </p:nvSpPr>
          <p:spPr>
            <a:xfrm>
              <a:off x="6096000" y="6039166"/>
              <a:ext cx="3048000" cy="4572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07A89366-BE7C-A8FB-AA2C-905C9C07B542}"/>
                </a:ext>
              </a:extLst>
            </p:cNvPr>
            <p:cNvSpPr/>
            <p:nvPr userDrawn="1"/>
          </p:nvSpPr>
          <p:spPr>
            <a:xfrm>
              <a:off x="9144000" y="6039166"/>
              <a:ext cx="3048000" cy="4572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</p:grpSp>
      <p:sp>
        <p:nvSpPr>
          <p:cNvPr id="9" name="Rectángulo 8">
            <a:extLst>
              <a:ext uri="{FF2B5EF4-FFF2-40B4-BE49-F238E27FC236}">
                <a16:creationId xmlns:a16="http://schemas.microsoft.com/office/drawing/2014/main" id="{A9DA04D4-B7D2-C049-08E1-7A0498FA4684}"/>
              </a:ext>
            </a:extLst>
          </p:cNvPr>
          <p:cNvSpPr/>
          <p:nvPr userDrawn="1"/>
        </p:nvSpPr>
        <p:spPr>
          <a:xfrm>
            <a:off x="8502650" y="5818188"/>
            <a:ext cx="3689350" cy="97313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10" name="Triángulo isósceles 9">
            <a:extLst>
              <a:ext uri="{FF2B5EF4-FFF2-40B4-BE49-F238E27FC236}">
                <a16:creationId xmlns:a16="http://schemas.microsoft.com/office/drawing/2014/main" id="{A99860D5-80DE-9A69-1497-746D6CB18379}"/>
              </a:ext>
            </a:extLst>
          </p:cNvPr>
          <p:cNvSpPr/>
          <p:nvPr userDrawn="1"/>
        </p:nvSpPr>
        <p:spPr>
          <a:xfrm>
            <a:off x="7437438" y="5305425"/>
            <a:ext cx="1879600" cy="1482725"/>
          </a:xfrm>
          <a:prstGeom prst="triangl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pic>
        <p:nvPicPr>
          <p:cNvPr id="11" name="Imagen 13">
            <a:extLst>
              <a:ext uri="{FF2B5EF4-FFF2-40B4-BE49-F238E27FC236}">
                <a16:creationId xmlns:a16="http://schemas.microsoft.com/office/drawing/2014/main" id="{5014C46E-CEE7-D988-19F8-46E119F887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788" y="5881688"/>
            <a:ext cx="15335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n 20">
            <a:extLst>
              <a:ext uri="{FF2B5EF4-FFF2-40B4-BE49-F238E27FC236}">
                <a16:creationId xmlns:a16="http://schemas.microsoft.com/office/drawing/2014/main" id="{FF489E7F-401C-0184-2A93-40A2C22BCE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300" y="5903913"/>
            <a:ext cx="20796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21">
            <a:extLst>
              <a:ext uri="{FF2B5EF4-FFF2-40B4-BE49-F238E27FC236}">
                <a16:creationId xmlns:a16="http://schemas.microsoft.com/office/drawing/2014/main" id="{3FEC669E-8742-8F4C-1D21-39FF374180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38" y="5305425"/>
            <a:ext cx="3814762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6017" y="1064029"/>
            <a:ext cx="4718859" cy="4247804"/>
          </a:xfrm>
          <a:custGeom>
            <a:avLst/>
            <a:gdLst>
              <a:gd name="connsiteX0" fmla="*/ 0 w 4718859"/>
              <a:gd name="connsiteY0" fmla="*/ 0 h 4247804"/>
              <a:gd name="connsiteX1" fmla="*/ 4718859 w 4718859"/>
              <a:gd name="connsiteY1" fmla="*/ 0 h 4247804"/>
              <a:gd name="connsiteX2" fmla="*/ 4718859 w 4718859"/>
              <a:gd name="connsiteY2" fmla="*/ 4247804 h 4247804"/>
              <a:gd name="connsiteX3" fmla="*/ 0 w 4718859"/>
              <a:gd name="connsiteY3" fmla="*/ 4247804 h 4247804"/>
              <a:gd name="connsiteX4" fmla="*/ 0 w 4718859"/>
              <a:gd name="connsiteY4" fmla="*/ 0 h 4247804"/>
              <a:gd name="connsiteX0" fmla="*/ 0 w 4718859"/>
              <a:gd name="connsiteY0" fmla="*/ 0 h 4247804"/>
              <a:gd name="connsiteX1" fmla="*/ 4718859 w 4718859"/>
              <a:gd name="connsiteY1" fmla="*/ 0 h 4247804"/>
              <a:gd name="connsiteX2" fmla="*/ 4718859 w 4718859"/>
              <a:gd name="connsiteY2" fmla="*/ 4247804 h 4247804"/>
              <a:gd name="connsiteX3" fmla="*/ 2881503 w 4718859"/>
              <a:gd name="connsiteY3" fmla="*/ 4247804 h 4247804"/>
              <a:gd name="connsiteX4" fmla="*/ 0 w 4718859"/>
              <a:gd name="connsiteY4" fmla="*/ 4247804 h 4247804"/>
              <a:gd name="connsiteX5" fmla="*/ 0 w 4718859"/>
              <a:gd name="connsiteY5" fmla="*/ 0 h 4247804"/>
              <a:gd name="connsiteX0" fmla="*/ 0 w 4718859"/>
              <a:gd name="connsiteY0" fmla="*/ 0 h 4247804"/>
              <a:gd name="connsiteX1" fmla="*/ 4718859 w 4718859"/>
              <a:gd name="connsiteY1" fmla="*/ 0 h 4247804"/>
              <a:gd name="connsiteX2" fmla="*/ 4710303 w 4718859"/>
              <a:gd name="connsiteY2" fmla="*/ 2818015 h 4247804"/>
              <a:gd name="connsiteX3" fmla="*/ 4718859 w 4718859"/>
              <a:gd name="connsiteY3" fmla="*/ 4247804 h 4247804"/>
              <a:gd name="connsiteX4" fmla="*/ 2881503 w 4718859"/>
              <a:gd name="connsiteY4" fmla="*/ 4247804 h 4247804"/>
              <a:gd name="connsiteX5" fmla="*/ 0 w 4718859"/>
              <a:gd name="connsiteY5" fmla="*/ 4247804 h 4247804"/>
              <a:gd name="connsiteX6" fmla="*/ 0 w 4718859"/>
              <a:gd name="connsiteY6" fmla="*/ 0 h 4247804"/>
              <a:gd name="connsiteX0" fmla="*/ 0 w 4718859"/>
              <a:gd name="connsiteY0" fmla="*/ 0 h 4247804"/>
              <a:gd name="connsiteX1" fmla="*/ 4718859 w 4718859"/>
              <a:gd name="connsiteY1" fmla="*/ 0 h 4247804"/>
              <a:gd name="connsiteX2" fmla="*/ 4710303 w 4718859"/>
              <a:gd name="connsiteY2" fmla="*/ 2818015 h 4247804"/>
              <a:gd name="connsiteX3" fmla="*/ 2881503 w 4718859"/>
              <a:gd name="connsiteY3" fmla="*/ 4247804 h 4247804"/>
              <a:gd name="connsiteX4" fmla="*/ 0 w 4718859"/>
              <a:gd name="connsiteY4" fmla="*/ 4247804 h 4247804"/>
              <a:gd name="connsiteX5" fmla="*/ 0 w 4718859"/>
              <a:gd name="connsiteY5" fmla="*/ 0 h 424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18859" h="4247804">
                <a:moveTo>
                  <a:pt x="0" y="0"/>
                </a:moveTo>
                <a:lnTo>
                  <a:pt x="4718859" y="0"/>
                </a:lnTo>
                <a:lnTo>
                  <a:pt x="4710303" y="2818015"/>
                </a:lnTo>
                <a:lnTo>
                  <a:pt x="2881503" y="4247804"/>
                </a:lnTo>
                <a:lnTo>
                  <a:pt x="0" y="424780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t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966606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DAE792F-EC05-89C7-990A-8353A4237901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EF54D353-48F4-E3C0-9B9F-7DDA608875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683E48C-122A-4D17-A183-F87676C0F275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AA94299A-4709-04A8-76A7-547AA8EC0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B4095D0D-11F3-0E6B-55E9-62E6C997C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9BBBAEE-6438-47D2-A0DA-E71F29540C29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6746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559E4B39-BB01-BAB0-8FB5-567B57584C44}"/>
              </a:ext>
            </a:extLst>
          </p:cNvPr>
          <p:cNvSpPr/>
          <p:nvPr userDrawn="1"/>
        </p:nvSpPr>
        <p:spPr>
          <a:xfrm>
            <a:off x="0" y="1709738"/>
            <a:ext cx="12192000" cy="437991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70F3DE2F-756D-F355-BFC7-55F5D8ABC3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CFE984C-287B-4721-B01D-6F22E1FE0021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98718769-0ADE-70B3-3357-FC70D96E4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33773335-9A43-7FDD-4A3B-D514AAE6B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D4C53A4-72D4-47A8-99DD-A2747789BEBE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49088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488E1FB-4C03-4FB4-2778-665005CBB3FB}"/>
              </a:ext>
            </a:extLst>
          </p:cNvPr>
          <p:cNvSpPr/>
          <p:nvPr userDrawn="1"/>
        </p:nvSpPr>
        <p:spPr>
          <a:xfrm>
            <a:off x="6096000" y="0"/>
            <a:ext cx="6096000" cy="627538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0BB84C2-18EE-5201-C00C-CB4D8F694F2C}"/>
              </a:ext>
            </a:extLst>
          </p:cNvPr>
          <p:cNvSpPr/>
          <p:nvPr userDrawn="1"/>
        </p:nvSpPr>
        <p:spPr>
          <a:xfrm>
            <a:off x="0" y="0"/>
            <a:ext cx="6096000" cy="6192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3961E56E-694A-6BCD-125E-D29C163C17CA}"/>
              </a:ext>
            </a:extLst>
          </p:cNvPr>
          <p:cNvCxnSpPr/>
          <p:nvPr userDrawn="1"/>
        </p:nvCxnSpPr>
        <p:spPr>
          <a:xfrm>
            <a:off x="6999288" y="3759200"/>
            <a:ext cx="428942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98622" y="2433708"/>
            <a:ext cx="4290753" cy="1325563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050637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928CE25-F3CA-1C97-34CC-DC34706120E2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fecha 4">
            <a:extLst>
              <a:ext uri="{FF2B5EF4-FFF2-40B4-BE49-F238E27FC236}">
                <a16:creationId xmlns:a16="http://schemas.microsoft.com/office/drawing/2014/main" id="{B6CE1710-DC8E-9386-036A-BB47895E06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CFBF523-8DAD-41A1-A6A5-B595127F92E9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7" name="Marcador de pie de página 5">
            <a:extLst>
              <a:ext uri="{FF2B5EF4-FFF2-40B4-BE49-F238E27FC236}">
                <a16:creationId xmlns:a16="http://schemas.microsoft.com/office/drawing/2014/main" id="{87C9F04F-45A3-E244-E1FA-81E19AC64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8" name="Marcador de número de diapositiva 6">
            <a:extLst>
              <a:ext uri="{FF2B5EF4-FFF2-40B4-BE49-F238E27FC236}">
                <a16:creationId xmlns:a16="http://schemas.microsoft.com/office/drawing/2014/main" id="{AA9D24C7-67B5-A12E-E7FD-8C0915DD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792C468-A4AC-4E6B-8E33-8C4351D0B89D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1115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EC121124-3B4D-9524-072C-A0E39A62A4ED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8" name="Marcador de fecha 6">
            <a:extLst>
              <a:ext uri="{FF2B5EF4-FFF2-40B4-BE49-F238E27FC236}">
                <a16:creationId xmlns:a16="http://schemas.microsoft.com/office/drawing/2014/main" id="{BEAF4F45-1860-151C-81DE-F38EA5DB2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ACE9BD3-57BA-48F8-BFD8-0E7FE0F5DF46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9" name="Marcador de pie de página 7">
            <a:extLst>
              <a:ext uri="{FF2B5EF4-FFF2-40B4-BE49-F238E27FC236}">
                <a16:creationId xmlns:a16="http://schemas.microsoft.com/office/drawing/2014/main" id="{4F87D8C9-C73E-B23F-7A64-03D5FB4CA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10" name="Marcador de número de diapositiva 8">
            <a:extLst>
              <a:ext uri="{FF2B5EF4-FFF2-40B4-BE49-F238E27FC236}">
                <a16:creationId xmlns:a16="http://schemas.microsoft.com/office/drawing/2014/main" id="{4B462846-67BE-A4AD-7C76-576E7F95D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3C3D965-4F86-4F9B-BF8E-BED5E3C485DE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2005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C24B17E-6708-8CDD-9A12-FC25DE1A42B9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4" name="Marcador de fecha 2">
            <a:extLst>
              <a:ext uri="{FF2B5EF4-FFF2-40B4-BE49-F238E27FC236}">
                <a16:creationId xmlns:a16="http://schemas.microsoft.com/office/drawing/2014/main" id="{BCAF1958-3374-2DDD-74B6-E26CF6B564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F903C58-10EF-471C-92F5-46DBF0F4EBEE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5" name="Marcador de pie de página 3">
            <a:extLst>
              <a:ext uri="{FF2B5EF4-FFF2-40B4-BE49-F238E27FC236}">
                <a16:creationId xmlns:a16="http://schemas.microsoft.com/office/drawing/2014/main" id="{A8ECB867-20A7-E6F8-C985-BF7C0086D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4">
            <a:extLst>
              <a:ext uri="{FF2B5EF4-FFF2-40B4-BE49-F238E27FC236}">
                <a16:creationId xmlns:a16="http://schemas.microsoft.com/office/drawing/2014/main" id="{A43B5FB3-073B-2147-D3BD-F85EEA672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3F74F23-7A28-49CC-8531-1C73B1974E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57687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9286303-C8C9-76A3-EE84-152CF0D5B8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918DC7A-815A-4EE6-9EEB-C36A20B4F34C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1ACF396-75DB-62F0-1A07-13B77CED4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EF1C1D-82C6-EC4B-9218-E5C5767A4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8DB480A-53AD-45EF-BBA8-A1C9A65769A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0180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7FCE7B0D-FAEA-8E3D-4135-319BC059EA79}"/>
              </a:ext>
            </a:extLst>
          </p:cNvPr>
          <p:cNvSpPr/>
          <p:nvPr userDrawn="1"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2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4" name="Marcador de fecha 2">
            <a:extLst>
              <a:ext uri="{FF2B5EF4-FFF2-40B4-BE49-F238E27FC236}">
                <a16:creationId xmlns:a16="http://schemas.microsoft.com/office/drawing/2014/main" id="{F5619D26-187D-6C0B-2D71-BC760664E8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D877C3E-57DB-44B2-A095-EA4730A49DFE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5" name="Marcador de pie de página 3">
            <a:extLst>
              <a:ext uri="{FF2B5EF4-FFF2-40B4-BE49-F238E27FC236}">
                <a16:creationId xmlns:a16="http://schemas.microsoft.com/office/drawing/2014/main" id="{72506CD0-FEDE-9D99-03FB-09D994F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4">
            <a:extLst>
              <a:ext uri="{FF2B5EF4-FFF2-40B4-BE49-F238E27FC236}">
                <a16:creationId xmlns:a16="http://schemas.microsoft.com/office/drawing/2014/main" id="{606E3F69-B19E-A77D-881F-4EA6C7C5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B5C11B4-20CD-4D58-AFD3-29AB0184F992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70101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DC6E39D-9F60-CB5C-6C5E-05AA5DCB7154}"/>
              </a:ext>
            </a:extLst>
          </p:cNvPr>
          <p:cNvSpPr/>
          <p:nvPr userDrawn="1"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2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838200" y="1142365"/>
            <a:ext cx="10515600" cy="50345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2">
            <a:extLst>
              <a:ext uri="{FF2B5EF4-FFF2-40B4-BE49-F238E27FC236}">
                <a16:creationId xmlns:a16="http://schemas.microsoft.com/office/drawing/2014/main" id="{9461BA8A-9A6D-E97B-EDAD-D2D64F6550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3DE9E43-12A0-4CE1-8681-0F3F8FD9C494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5" name="Marcador de pie de página 3">
            <a:extLst>
              <a:ext uri="{FF2B5EF4-FFF2-40B4-BE49-F238E27FC236}">
                <a16:creationId xmlns:a16="http://schemas.microsoft.com/office/drawing/2014/main" id="{01B00561-BFC9-FD0B-E7B7-4B12CB44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4">
            <a:extLst>
              <a:ext uri="{FF2B5EF4-FFF2-40B4-BE49-F238E27FC236}">
                <a16:creationId xmlns:a16="http://schemas.microsoft.com/office/drawing/2014/main" id="{EAABAF7D-D1E3-361F-A2A8-55259B93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2D9DFEE-F44E-4EF3-97BE-B84CCF4E22A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95221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1847B6B-EC24-CD45-30BD-767A82E078DA}"/>
              </a:ext>
            </a:extLst>
          </p:cNvPr>
          <p:cNvSpPr/>
          <p:nvPr userDrawn="1"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2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8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142365"/>
            <a:ext cx="5181600" cy="50345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9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142365"/>
            <a:ext cx="5181600" cy="50345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2">
            <a:extLst>
              <a:ext uri="{FF2B5EF4-FFF2-40B4-BE49-F238E27FC236}">
                <a16:creationId xmlns:a16="http://schemas.microsoft.com/office/drawing/2014/main" id="{8267FF4E-C5AD-5C55-2337-EFE20A2664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7E7FFFB-7709-47D3-B840-BFEF59AF8BB6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5" name="Marcador de pie de página 3">
            <a:extLst>
              <a:ext uri="{FF2B5EF4-FFF2-40B4-BE49-F238E27FC236}">
                <a16:creationId xmlns:a16="http://schemas.microsoft.com/office/drawing/2014/main" id="{F18400A9-2167-242D-3E8B-B9427F8B7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4">
            <a:extLst>
              <a:ext uri="{FF2B5EF4-FFF2-40B4-BE49-F238E27FC236}">
                <a16:creationId xmlns:a16="http://schemas.microsoft.com/office/drawing/2014/main" id="{FD590084-4D12-A2B1-6DB0-1803150FE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2A2AFDD-8E0C-4A4B-9979-1C36C611ED9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42656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DEAE9E8-C0ED-E351-AEEE-FF6F010E9BF0}"/>
              </a:ext>
            </a:extLst>
          </p:cNvPr>
          <p:cNvSpPr/>
          <p:nvPr userDrawn="1"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2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7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142365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102801"/>
            <a:ext cx="5157787" cy="40868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9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142365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102801"/>
            <a:ext cx="5183188" cy="40868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2">
            <a:extLst>
              <a:ext uri="{FF2B5EF4-FFF2-40B4-BE49-F238E27FC236}">
                <a16:creationId xmlns:a16="http://schemas.microsoft.com/office/drawing/2014/main" id="{1E07C86E-7D05-86ED-0999-B5E6B51EBF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F193A31-A0C7-46DA-8E69-40B399057C65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5" name="Marcador de pie de página 3">
            <a:extLst>
              <a:ext uri="{FF2B5EF4-FFF2-40B4-BE49-F238E27FC236}">
                <a16:creationId xmlns:a16="http://schemas.microsoft.com/office/drawing/2014/main" id="{C0B4D9C2-9B65-AA1C-97E0-68370B04C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4">
            <a:extLst>
              <a:ext uri="{FF2B5EF4-FFF2-40B4-BE49-F238E27FC236}">
                <a16:creationId xmlns:a16="http://schemas.microsoft.com/office/drawing/2014/main" id="{E0EF1246-9ACF-E8A1-336E-247F6C390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D2400D2-AE30-487C-A26F-19FEAA1074DE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44876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075978-8F34-F1E1-7A8C-DE6593D1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99464F0-8C84-46EA-BBAB-A6BC2376AB18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81A2AB-BB23-1A84-2896-A06973587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9623B5C-9140-93F5-F8CF-4A3700B9F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B7A373E-451A-4166-A725-2FB961FEC01F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3396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1CE2C8-0DB9-4C9A-DEC9-E73A43FEB0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3FE37DA-59A4-4BA4-ABA1-1C39B37C2961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65A2B4-FF3E-D784-CE35-F210FCC24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EA51F0-4FE7-FE52-B883-4A5316BCE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611D29D-B7F3-4EC0-8CB0-9A56F416812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92204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FA3F94-79AB-B1E1-F3E2-1DCAFF5C41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CEA3E44-CC7D-40A7-A2D9-277AC0D05A59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837507-3E2D-5155-C289-981DC9ED3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7650A6-1A34-E0E1-5B27-24E8302C6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C93F6FE-A444-4210-B2CB-292D6282B246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39547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2AD4DD-66A5-D87A-1A26-0E488FE845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D5BD74B-CD8F-4238-A285-417AA57B81A7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980E81-83F2-DB39-CA65-A61C75FA1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369824-B9D9-AC3B-26CF-BBF5F059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12F2465-CC1F-4D11-9B69-92F22FFB5AC9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25244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F68BB1-76BB-7EC9-16F1-DB0E07B04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FA78E-6D37-4F0C-8B42-744DE5040DCD}" type="datetimeFigureOut">
              <a:rPr lang="es-PE"/>
              <a:pPr>
                <a:defRPr/>
              </a:pPr>
              <a:t>12/12/2023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66BF62-291C-136B-7DB6-6CA97E1B9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9729DC-77A9-8E8B-9FBD-C42473E9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BDEE7-509D-4BD0-A3CE-B5953F1038AB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892785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386698-40F4-EFB8-AA0A-987873B36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9652A-526F-446F-8A0C-DB6B920ACF24}" type="datetimeFigureOut">
              <a:rPr lang="es-PE"/>
              <a:pPr>
                <a:defRPr/>
              </a:pPr>
              <a:t>12/12/2023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07F4AC-5196-37B6-6B6C-7C90FE7E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06129A-5854-BAEC-5305-2720ED90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110A6-77F8-427C-B3F3-606CA2B5B413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2445994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2EBE79-29FB-6684-4C10-B20099712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83574-3F79-4F24-B0A8-C875DD75DF0D}" type="datetimeFigureOut">
              <a:rPr lang="es-PE"/>
              <a:pPr>
                <a:defRPr/>
              </a:pPr>
              <a:t>12/12/2023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4EA93A-ED29-6962-C192-B27E29BAD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C878B7-100E-B622-E128-F915B4A9B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22A94-628F-456E-AB0C-DC3FD027A4D3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160172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3503A1E8-A8A6-0CE1-383D-7213A4F62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50F7A-5D30-468A-A730-537A911784C5}" type="datetimeFigureOut">
              <a:rPr lang="es-PE"/>
              <a:pPr>
                <a:defRPr/>
              </a:pPr>
              <a:t>12/12/2023</a:t>
            </a:fld>
            <a:endParaRPr lang="es-PE" dirty="0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23CA326B-3C36-2B5C-D1B3-157C769C6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B4421048-4EA5-410D-CB73-E9BB7DD69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51099-06F3-4351-ABF6-B8CE1CF884B1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234560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E49E01CC-D10B-B77D-3A4B-458B2B5F2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7EBFB-87C3-43CE-B3E3-9F4C4ACF57DE}" type="datetimeFigureOut">
              <a:rPr lang="es-PE"/>
              <a:pPr>
                <a:defRPr/>
              </a:pPr>
              <a:t>12/12/2023</a:t>
            </a:fld>
            <a:endParaRPr lang="es-PE" dirty="0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CFCF8A4B-4E81-14BD-64E9-E52C0841E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46225BD3-E472-082B-7DFF-626926D6F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A17BA-A53E-4B27-B1DC-3A8DFC722F57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7878295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E5685A84-675C-E844-976A-83F167B13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F6BE3-D58A-412F-9CFA-8179845B38B3}" type="datetimeFigureOut">
              <a:rPr lang="es-PE"/>
              <a:pPr>
                <a:defRPr/>
              </a:pPr>
              <a:t>12/12/2023</a:t>
            </a:fld>
            <a:endParaRPr lang="es-PE" dirty="0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857BE2CD-F505-3591-9988-0C133BB92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D4EA69C7-55B3-65B0-3092-87B620838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9C7C6-A41E-4A03-9771-520DB2EF012E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72175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453F495A-D39B-F218-C83D-07B6DDAC3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A7178-E318-4963-A2C8-031C6B00EAA8}" type="datetimeFigureOut">
              <a:rPr lang="es-PE"/>
              <a:pPr>
                <a:defRPr/>
              </a:pPr>
              <a:t>12/12/2023</a:t>
            </a:fld>
            <a:endParaRPr lang="es-PE" dirty="0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BB9DC65A-CD24-9B1C-6FB0-290490A5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E04C825F-C25B-322B-84AE-F14BCC7EA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FC27A-2404-4D1C-8C09-6B3B2594E254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9131745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1009FDBA-67E9-E051-355B-CAC6DF836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88E5D-4698-4337-9244-C601E0DBB779}" type="datetimeFigureOut">
              <a:rPr lang="es-PE"/>
              <a:pPr>
                <a:defRPr/>
              </a:pPr>
              <a:t>12/12/2023</a:t>
            </a:fld>
            <a:endParaRPr lang="es-PE" dirty="0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6AD7E826-5289-73B4-8DEC-0A09AFD5E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DD5EA199-0256-945E-407D-19141E20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9D18D-7C34-4F8C-9C4C-14C8C3DEBAE7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1228999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25BABE1B-310B-412F-785E-98286D08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E8DE5-0DD3-4294-8B45-63905404262F}" type="datetimeFigureOut">
              <a:rPr lang="es-PE"/>
              <a:pPr>
                <a:defRPr/>
              </a:pPr>
              <a:t>12/12/2023</a:t>
            </a:fld>
            <a:endParaRPr lang="es-PE" dirty="0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64098F7A-541A-F5DA-AE06-7A1AA7978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BD69DD89-60E0-DC5A-1C92-01D5193C0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858EE-B1C2-4CDC-B4BE-C5D4213DA3CE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7484863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4AE9C1-2201-49A8-DD31-D345412DA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FFED6-8603-4FE8-8A17-CB4D373E3BD1}" type="datetimeFigureOut">
              <a:rPr lang="es-PE"/>
              <a:pPr>
                <a:defRPr/>
              </a:pPr>
              <a:t>12/12/2023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A520FE-5D95-2F1C-A045-7E8F62D4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A3F39A-9CD7-98D1-4E45-3DF5CB20E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BB98C-A803-40B3-AF4E-D05251F7EE10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7250306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B937D4-2EA2-52D3-0F75-AD71DA94B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F722F-B6AE-4C86-9ABF-89790C9B7BB4}" type="datetimeFigureOut">
              <a:rPr lang="es-PE"/>
              <a:pPr>
                <a:defRPr/>
              </a:pPr>
              <a:t>12/12/2023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DE3BF3-93B8-A111-1AB0-E75EF31DC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0CEFE1-E2A4-356F-EE41-5E9BDA11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EE370-C0AF-413F-806F-E295D0075B40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2095251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AD5E1-5B47-47E4-AA24-29C8E163357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/>
              <a:t>12/12/2023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4C31-FD9B-4C33-A35F-E8B02C1261AC}" type="slidenum">
              <a:rPr lang="es-PE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9625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AD5E1-5B47-47E4-AA24-29C8E163357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/>
              <a:t>12/12/2023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4C31-FD9B-4C33-A35F-E8B02C1261AC}" type="slidenum">
              <a:rPr lang="es-PE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615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AD5E1-5B47-47E4-AA24-29C8E163357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/>
              <a:t>12/12/2023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4C31-FD9B-4C33-A35F-E8B02C1261AC}" type="slidenum">
              <a:rPr lang="es-PE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1113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AD5E1-5B47-47E4-AA24-29C8E163357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/>
              <a:t>12/12/2023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4C31-FD9B-4C33-A35F-E8B02C1261AC}" type="slidenum">
              <a:rPr lang="es-PE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6251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AD5E1-5B47-47E4-AA24-29C8E163357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/>
              <a:t>12/12/2023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4C31-FD9B-4C33-A35F-E8B02C1261AC}" type="slidenum">
              <a:rPr lang="es-PE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7704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AD5E1-5B47-47E4-AA24-29C8E163357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/>
              <a:t>12/12/2023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4C31-FD9B-4C33-A35F-E8B02C1261AC}" type="slidenum">
              <a:rPr lang="es-PE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6585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AD5E1-5B47-47E4-AA24-29C8E163357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/>
              <a:t>12/12/2023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4C31-FD9B-4C33-A35F-E8B02C1261AC}" type="slidenum">
              <a:rPr lang="es-PE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4911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AD5E1-5B47-47E4-AA24-29C8E163357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/>
              <a:t>12/12/2023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4C31-FD9B-4C33-A35F-E8B02C1261AC}" type="slidenum">
              <a:rPr lang="es-PE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2845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AD5E1-5B47-47E4-AA24-29C8E163357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/>
              <a:t>12/12/2023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4C31-FD9B-4C33-A35F-E8B02C1261AC}" type="slidenum">
              <a:rPr lang="es-PE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1216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AD5E1-5B47-47E4-AA24-29C8E163357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/>
              <a:t>12/12/2023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4C31-FD9B-4C33-A35F-E8B02C1261AC}" type="slidenum">
              <a:rPr lang="es-PE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7143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AD5E1-5B47-47E4-AA24-29C8E163357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/>
              <a:t>12/12/2023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4C31-FD9B-4C33-A35F-E8B02C1261AC}" type="slidenum">
              <a:rPr lang="es-PE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458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DC6E39D-9F60-CB5C-6C5E-05AA5DCB7154}"/>
              </a:ext>
            </a:extLst>
          </p:cNvPr>
          <p:cNvSpPr/>
          <p:nvPr userDrawn="1"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2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838200" y="1142365"/>
            <a:ext cx="10515600" cy="50345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2">
            <a:extLst>
              <a:ext uri="{FF2B5EF4-FFF2-40B4-BE49-F238E27FC236}">
                <a16:creationId xmlns:a16="http://schemas.microsoft.com/office/drawing/2014/main" id="{9461BA8A-9A6D-E97B-EDAD-D2D64F6550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3DE9E43-12A0-4CE1-8681-0F3F8FD9C494}" type="datetimeFigureOut">
              <a:rPr lang="es-PE"/>
              <a:pPr>
                <a:defRPr/>
              </a:pPr>
              <a:t>12/12/2023</a:t>
            </a:fld>
            <a:endParaRPr lang="es-PE"/>
          </a:p>
        </p:txBody>
      </p:sp>
      <p:sp>
        <p:nvSpPr>
          <p:cNvPr id="5" name="Marcador de pie de página 3">
            <a:extLst>
              <a:ext uri="{FF2B5EF4-FFF2-40B4-BE49-F238E27FC236}">
                <a16:creationId xmlns:a16="http://schemas.microsoft.com/office/drawing/2014/main" id="{01B00561-BFC9-FD0B-E7B7-4B12CB44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4">
            <a:extLst>
              <a:ext uri="{FF2B5EF4-FFF2-40B4-BE49-F238E27FC236}">
                <a16:creationId xmlns:a16="http://schemas.microsoft.com/office/drawing/2014/main" id="{EAABAF7D-D1E3-361F-A2A8-55259B93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2D9DFEE-F44E-4EF3-97BE-B84CCF4E22A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8608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0DA02221-F6B8-4DB5-5EB1-E6D236AB9D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/>
              <a:t>Haga clic para modificar el estilo de título del patrón</a:t>
            </a:r>
            <a:endParaRPr lang="es-PE" altLang="es-PE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2080D2AE-289F-350B-45A8-E4F7A881E1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/>
              <a:t>Haga clic para modificar los estilos de texto del patrón</a:t>
            </a:r>
          </a:p>
          <a:p>
            <a:pPr lvl="1"/>
            <a:r>
              <a:rPr lang="es-ES" altLang="es-PE"/>
              <a:t>Segundo nivel</a:t>
            </a:r>
          </a:p>
          <a:p>
            <a:pPr lvl="2"/>
            <a:r>
              <a:rPr lang="es-ES" altLang="es-PE"/>
              <a:t>Tercer nivel</a:t>
            </a:r>
          </a:p>
          <a:p>
            <a:pPr lvl="3"/>
            <a:r>
              <a:rPr lang="es-ES" altLang="es-PE"/>
              <a:t>Cuarto nivel</a:t>
            </a:r>
          </a:p>
          <a:p>
            <a:pPr lvl="4"/>
            <a:r>
              <a:rPr lang="es-ES" altLang="es-PE"/>
              <a:t>Quinto nivel</a:t>
            </a:r>
            <a:endParaRPr lang="es-PE" altLang="es-PE"/>
          </a:p>
        </p:txBody>
      </p:sp>
      <p:pic>
        <p:nvPicPr>
          <p:cNvPr id="1028" name="Imagen 7">
            <a:extLst>
              <a:ext uri="{FF2B5EF4-FFF2-40B4-BE49-F238E27FC236}">
                <a16:creationId xmlns:a16="http://schemas.microsoft.com/office/drawing/2014/main" id="{42FAA0BF-1EE5-7B2F-9F8D-6FD1F19A07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337300"/>
            <a:ext cx="37734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Imagen 12">
            <a:extLst>
              <a:ext uri="{FF2B5EF4-FFF2-40B4-BE49-F238E27FC236}">
                <a16:creationId xmlns:a16="http://schemas.microsoft.com/office/drawing/2014/main" id="{9761C8FC-55E7-0FD6-158A-2620E89531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289675"/>
            <a:ext cx="925513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Imagen 14">
            <a:extLst>
              <a:ext uri="{FF2B5EF4-FFF2-40B4-BE49-F238E27FC236}">
                <a16:creationId xmlns:a16="http://schemas.microsoft.com/office/drawing/2014/main" id="{83CD84F7-2121-5EE9-CCD9-39B070375E1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6354763"/>
            <a:ext cx="124618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1" name="Grupo 15">
            <a:extLst>
              <a:ext uri="{FF2B5EF4-FFF2-40B4-BE49-F238E27FC236}">
                <a16:creationId xmlns:a16="http://schemas.microsoft.com/office/drawing/2014/main" id="{629C8F71-FEFA-31D5-5CC5-E54871B7930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6265863"/>
            <a:ext cx="12192000" cy="46037"/>
            <a:chOff x="0" y="6039166"/>
            <a:chExt cx="12192000" cy="45721"/>
          </a:xfrm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768B3982-A148-8F8A-E259-11B773B855CF}"/>
                </a:ext>
              </a:extLst>
            </p:cNvPr>
            <p:cNvSpPr/>
            <p:nvPr userDrawn="1"/>
          </p:nvSpPr>
          <p:spPr>
            <a:xfrm>
              <a:off x="0" y="6039166"/>
              <a:ext cx="3048000" cy="45721"/>
            </a:xfrm>
            <a:prstGeom prst="rect">
              <a:avLst/>
            </a:prstGeom>
            <a:solidFill>
              <a:srgbClr val="00CC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C0EAA31A-C218-C6B5-F272-F405CF81BB7F}"/>
                </a:ext>
              </a:extLst>
            </p:cNvPr>
            <p:cNvSpPr/>
            <p:nvPr userDrawn="1"/>
          </p:nvSpPr>
          <p:spPr>
            <a:xfrm>
              <a:off x="3048000" y="6039166"/>
              <a:ext cx="3048000" cy="4572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5815DCCF-D9EE-8638-90E5-11D2A5CE49CB}"/>
                </a:ext>
              </a:extLst>
            </p:cNvPr>
            <p:cNvSpPr/>
            <p:nvPr userDrawn="1"/>
          </p:nvSpPr>
          <p:spPr>
            <a:xfrm>
              <a:off x="6096000" y="6039166"/>
              <a:ext cx="3048000" cy="4572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124D0BE1-D560-88FB-BC71-17DD79AE73F8}"/>
                </a:ext>
              </a:extLst>
            </p:cNvPr>
            <p:cNvSpPr/>
            <p:nvPr userDrawn="1"/>
          </p:nvSpPr>
          <p:spPr>
            <a:xfrm>
              <a:off x="9144000" y="6039166"/>
              <a:ext cx="3048000" cy="4572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anose="020B0602020104020603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anose="020B0602020104020603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anose="020B0602020104020603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anose="020B0602020104020603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anose="020B0602020104020603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anose="020B0602020104020603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anose="020B0602020104020603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anose="020B0602020104020603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título 1">
            <a:extLst>
              <a:ext uri="{FF2B5EF4-FFF2-40B4-BE49-F238E27FC236}">
                <a16:creationId xmlns:a16="http://schemas.microsoft.com/office/drawing/2014/main" id="{36D02FB3-8801-F5D0-F8A1-4CA29A598C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/>
              <a:t>Haga clic para modificar el estilo de título del patrón</a:t>
            </a:r>
            <a:endParaRPr lang="es-PE" altLang="es-PE"/>
          </a:p>
        </p:txBody>
      </p:sp>
      <p:sp>
        <p:nvSpPr>
          <p:cNvPr id="2051" name="Marcador de texto 2">
            <a:extLst>
              <a:ext uri="{FF2B5EF4-FFF2-40B4-BE49-F238E27FC236}">
                <a16:creationId xmlns:a16="http://schemas.microsoft.com/office/drawing/2014/main" id="{B8E62EC4-3BB9-7D30-D8F2-23F7B0D11E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/>
              <a:t>Haga clic para modificar los estilos de texto del patrón</a:t>
            </a:r>
          </a:p>
          <a:p>
            <a:pPr lvl="1"/>
            <a:r>
              <a:rPr lang="es-ES" altLang="es-PE"/>
              <a:t>Segundo nivel</a:t>
            </a:r>
          </a:p>
          <a:p>
            <a:pPr lvl="2"/>
            <a:r>
              <a:rPr lang="es-ES" altLang="es-PE"/>
              <a:t>Tercer nivel</a:t>
            </a:r>
          </a:p>
          <a:p>
            <a:pPr lvl="3"/>
            <a:r>
              <a:rPr lang="es-ES" altLang="es-PE"/>
              <a:t>Cuarto nivel</a:t>
            </a:r>
          </a:p>
          <a:p>
            <a:pPr lvl="4"/>
            <a:r>
              <a:rPr lang="es-ES" altLang="es-PE"/>
              <a:t>Quinto nivel</a:t>
            </a:r>
            <a:endParaRPr lang="es-PE" alt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6CDAC2-E3E7-9AE8-5D58-C0EAF7C5F7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171AB8-744B-4394-AA83-4C9F85E7720B}" type="datetimeFigureOut">
              <a:rPr lang="es-PE"/>
              <a:pPr>
                <a:defRPr/>
              </a:pPr>
              <a:t>12/12/2023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69736B-2223-E1A9-0977-6218DF6236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33119B-C3DF-7E99-D1D4-A8155D0D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3B1229-32FB-45E7-A81D-59A3209B9712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CEAD5E1-5B47-47E4-AA24-29C8E1633573}" type="datetimeFigureOut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12/12/2023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2F344C31-FD9B-4C33-A35F-E8B02C1261AC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0812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3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>
            <a:extLst>
              <a:ext uri="{FF2B5EF4-FFF2-40B4-BE49-F238E27FC236}">
                <a16:creationId xmlns:a16="http://schemas.microsoft.com/office/drawing/2014/main" id="{8AE1E0D6-AD51-63CC-CD54-46BA5408CFE3}"/>
              </a:ext>
            </a:extLst>
          </p:cNvPr>
          <p:cNvSpPr txBox="1"/>
          <p:nvPr/>
        </p:nvSpPr>
        <p:spPr>
          <a:xfrm>
            <a:off x="1368214" y="4812645"/>
            <a:ext cx="4229100" cy="647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Dirección General de Operaciones en Salud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- DGOS-</a:t>
            </a:r>
          </a:p>
        </p:txBody>
      </p:sp>
      <p:pic>
        <p:nvPicPr>
          <p:cNvPr id="4" name="Imagen 3" descr="Imagen que contiene persona, naranja, hombre, joven&#10;&#10;Descripción generada automáticamente">
            <a:extLst>
              <a:ext uri="{FF2B5EF4-FFF2-40B4-BE49-F238E27FC236}">
                <a16:creationId xmlns:a16="http://schemas.microsoft.com/office/drawing/2014/main" id="{1A696810-3A16-D188-644B-E059C824AE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18" t="436" r="16858"/>
          <a:stretch>
            <a:fillRect/>
          </a:stretch>
        </p:blipFill>
        <p:spPr>
          <a:xfrm>
            <a:off x="5761489" y="4942989"/>
            <a:ext cx="1786064" cy="1782455"/>
          </a:xfrm>
          <a:custGeom>
            <a:avLst/>
            <a:gdLst>
              <a:gd name="connsiteX0" fmla="*/ 2226610 w 4453220"/>
              <a:gd name="connsiteY0" fmla="*/ 0 h 4444219"/>
              <a:gd name="connsiteX1" fmla="*/ 4453220 w 4453220"/>
              <a:gd name="connsiteY1" fmla="*/ 2226610 h 4444219"/>
              <a:gd name="connsiteX2" fmla="*/ 2454268 w 4453220"/>
              <a:gd name="connsiteY2" fmla="*/ 4441724 h 4444219"/>
              <a:gd name="connsiteX3" fmla="*/ 2404859 w 4453220"/>
              <a:gd name="connsiteY3" fmla="*/ 4444219 h 4444219"/>
              <a:gd name="connsiteX4" fmla="*/ 2048361 w 4453220"/>
              <a:gd name="connsiteY4" fmla="*/ 4444219 h 4444219"/>
              <a:gd name="connsiteX5" fmla="*/ 1998952 w 4453220"/>
              <a:gd name="connsiteY5" fmla="*/ 4441724 h 4444219"/>
              <a:gd name="connsiteX6" fmla="*/ 0 w 4453220"/>
              <a:gd name="connsiteY6" fmla="*/ 2226610 h 4444219"/>
              <a:gd name="connsiteX7" fmla="*/ 2226610 w 4453220"/>
              <a:gd name="connsiteY7" fmla="*/ 0 h 4444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3220" h="4444219">
                <a:moveTo>
                  <a:pt x="2226610" y="0"/>
                </a:moveTo>
                <a:cubicBezTo>
                  <a:pt x="3456333" y="0"/>
                  <a:pt x="4453220" y="996887"/>
                  <a:pt x="4453220" y="2226610"/>
                </a:cubicBezTo>
                <a:cubicBezTo>
                  <a:pt x="4453220" y="3379475"/>
                  <a:pt x="3577050" y="4327700"/>
                  <a:pt x="2454268" y="4441724"/>
                </a:cubicBezTo>
                <a:lnTo>
                  <a:pt x="2404859" y="4444219"/>
                </a:lnTo>
                <a:lnTo>
                  <a:pt x="2048361" y="4444219"/>
                </a:lnTo>
                <a:lnTo>
                  <a:pt x="1998952" y="4441724"/>
                </a:lnTo>
                <a:cubicBezTo>
                  <a:pt x="876170" y="4327700"/>
                  <a:pt x="0" y="3379475"/>
                  <a:pt x="0" y="2226610"/>
                </a:cubicBezTo>
                <a:cubicBezTo>
                  <a:pt x="0" y="996887"/>
                  <a:pt x="996887" y="0"/>
                  <a:pt x="2226610" y="0"/>
                </a:cubicBezTo>
                <a:close/>
              </a:path>
            </a:pathLst>
          </a:cu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C9D84E1D-831E-5A49-BD11-A4BF3C809334}"/>
              </a:ext>
            </a:extLst>
          </p:cNvPr>
          <p:cNvSpPr/>
          <p:nvPr/>
        </p:nvSpPr>
        <p:spPr>
          <a:xfrm>
            <a:off x="6856891" y="1771614"/>
            <a:ext cx="3653822" cy="3653822"/>
          </a:xfrm>
          <a:prstGeom prst="ellipse">
            <a:avLst/>
          </a:prstGeom>
          <a:blipFill dpi="0" rotWithShape="1">
            <a:blip r:embed="rId4"/>
            <a:srcRect/>
            <a:stretch>
              <a:fillRect l="-7992" t="-1217" r="-8724" b="-50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>
              <a:solidFill>
                <a:prstClr val="white"/>
              </a:solidFill>
            </a:endParaRPr>
          </a:p>
        </p:txBody>
      </p:sp>
      <p:pic>
        <p:nvPicPr>
          <p:cNvPr id="13" name="Imagen 12" descr="Un grupo de personas alrededor de una camioneta&#10;&#10;Descripción generada automáticamente con confianza media">
            <a:extLst>
              <a:ext uri="{FF2B5EF4-FFF2-40B4-BE49-F238E27FC236}">
                <a16:creationId xmlns:a16="http://schemas.microsoft.com/office/drawing/2014/main" id="{41B08660-1E74-21CB-13D2-FA74C82D414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871" t="17158" r="24300"/>
          <a:stretch>
            <a:fillRect/>
          </a:stretch>
        </p:blipFill>
        <p:spPr>
          <a:xfrm flipH="1">
            <a:off x="10182709" y="5425436"/>
            <a:ext cx="1786065" cy="1432564"/>
          </a:xfrm>
          <a:custGeom>
            <a:avLst/>
            <a:gdLst>
              <a:gd name="connsiteX0" fmla="*/ 2279155 w 4558310"/>
              <a:gd name="connsiteY0" fmla="*/ 0 h 3656121"/>
              <a:gd name="connsiteX1" fmla="*/ 0 w 4558310"/>
              <a:gd name="connsiteY1" fmla="*/ 2279155 h 3656121"/>
              <a:gd name="connsiteX2" fmla="*/ 389244 w 4558310"/>
              <a:gd name="connsiteY2" fmla="*/ 3553452 h 3656121"/>
              <a:gd name="connsiteX3" fmla="*/ 466018 w 4558310"/>
              <a:gd name="connsiteY3" fmla="*/ 3656121 h 3656121"/>
              <a:gd name="connsiteX4" fmla="*/ 4092292 w 4558310"/>
              <a:gd name="connsiteY4" fmla="*/ 3656121 h 3656121"/>
              <a:gd name="connsiteX5" fmla="*/ 4169066 w 4558310"/>
              <a:gd name="connsiteY5" fmla="*/ 3553452 h 3656121"/>
              <a:gd name="connsiteX6" fmla="*/ 4558310 w 4558310"/>
              <a:gd name="connsiteY6" fmla="*/ 2279155 h 3656121"/>
              <a:gd name="connsiteX7" fmla="*/ 2279155 w 4558310"/>
              <a:gd name="connsiteY7" fmla="*/ 0 h 3656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58310" h="3656121">
                <a:moveTo>
                  <a:pt x="2279155" y="0"/>
                </a:moveTo>
                <a:cubicBezTo>
                  <a:pt x="1020412" y="0"/>
                  <a:pt x="0" y="1020412"/>
                  <a:pt x="0" y="2279155"/>
                </a:cubicBezTo>
                <a:cubicBezTo>
                  <a:pt x="0" y="2751184"/>
                  <a:pt x="143495" y="3189697"/>
                  <a:pt x="389244" y="3553452"/>
                </a:cubicBezTo>
                <a:lnTo>
                  <a:pt x="466018" y="3656121"/>
                </a:lnTo>
                <a:lnTo>
                  <a:pt x="4092292" y="3656121"/>
                </a:lnTo>
                <a:lnTo>
                  <a:pt x="4169066" y="3553452"/>
                </a:lnTo>
                <a:cubicBezTo>
                  <a:pt x="4414815" y="3189697"/>
                  <a:pt x="4558310" y="2751184"/>
                  <a:pt x="4558310" y="2279155"/>
                </a:cubicBezTo>
                <a:cubicBezTo>
                  <a:pt x="4558310" y="1020412"/>
                  <a:pt x="3537898" y="0"/>
                  <a:pt x="2279155" y="0"/>
                </a:cubicBezTo>
                <a:close/>
              </a:path>
            </a:pathLst>
          </a:custGeom>
        </p:spPr>
      </p:pic>
      <p:pic>
        <p:nvPicPr>
          <p:cNvPr id="21514" name="Imagen 19">
            <a:extLst>
              <a:ext uri="{FF2B5EF4-FFF2-40B4-BE49-F238E27FC236}">
                <a16:creationId xmlns:a16="http://schemas.microsoft.com/office/drawing/2014/main" id="{8F57FD91-F7A4-1623-8876-0006C891F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763" y="93345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5" name="CuadroTexto 2">
            <a:extLst>
              <a:ext uri="{FF2B5EF4-FFF2-40B4-BE49-F238E27FC236}">
                <a16:creationId xmlns:a16="http://schemas.microsoft.com/office/drawing/2014/main" id="{F997FFF6-C134-9B71-2019-586434077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276" y="5518694"/>
            <a:ext cx="29749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/>
            <a:r>
              <a:rPr lang="es-PE" altLang="es-PE" sz="11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MC. LUIS NAPOLEÓN QUIROZ AVILÉS</a:t>
            </a:r>
          </a:p>
          <a:p>
            <a:pPr algn="ctr" eaLnBrk="1" hangingPunct="1"/>
            <a:r>
              <a:rPr lang="es-PE" altLang="es-PE" sz="11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 General</a:t>
            </a:r>
          </a:p>
        </p:txBody>
      </p:sp>
      <p:sp>
        <p:nvSpPr>
          <p:cNvPr id="21516" name="CuadroTexto 4">
            <a:extLst>
              <a:ext uri="{FF2B5EF4-FFF2-40B4-BE49-F238E27FC236}">
                <a16:creationId xmlns:a16="http://schemas.microsoft.com/office/drawing/2014/main" id="{1E3767BA-F9FE-6561-0644-A8E26D9BF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8266" y="6036931"/>
            <a:ext cx="40481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/>
            <a:r>
              <a:rPr lang="es-PE" altLang="es-PE" sz="11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</a:t>
            </a:r>
            <a:r>
              <a:rPr lang="es-PE" altLang="es-PE" sz="11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CLEYVER</a:t>
            </a:r>
            <a:r>
              <a:rPr lang="es-PE" altLang="es-PE" sz="11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AGUILAR VILLENA</a:t>
            </a:r>
          </a:p>
          <a:p>
            <a:pPr algn="ctr" eaLnBrk="1" hangingPunct="1"/>
            <a:r>
              <a:rPr lang="es-PE" altLang="es-PE" sz="11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 Ejecutivo</a:t>
            </a:r>
          </a:p>
          <a:p>
            <a:pPr algn="ctr" eaLnBrk="1" hangingPunct="1"/>
            <a:r>
              <a:rPr lang="es-PE" altLang="es-PE" sz="11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de Equipamiento y Mantenimiento</a:t>
            </a:r>
          </a:p>
        </p:txBody>
      </p:sp>
      <p:pic>
        <p:nvPicPr>
          <p:cNvPr id="10" name="Imagen 9" descr="Diagrama&#10;&#10;Descripción generada automáticamente">
            <a:extLst>
              <a:ext uri="{FF2B5EF4-FFF2-40B4-BE49-F238E27FC236}">
                <a16:creationId xmlns:a16="http://schemas.microsoft.com/office/drawing/2014/main" id="{2A663E72-5274-16D1-7B9A-C065E4C816B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66"/>
          <a:stretch/>
        </p:blipFill>
        <p:spPr>
          <a:xfrm>
            <a:off x="3984864" y="1007246"/>
            <a:ext cx="2036255" cy="75373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5CF7BF2-F955-3EB5-D1D5-1C754C5B7069}"/>
              </a:ext>
            </a:extLst>
          </p:cNvPr>
          <p:cNvSpPr txBox="1"/>
          <p:nvPr/>
        </p:nvSpPr>
        <p:spPr bwMode="auto">
          <a:xfrm>
            <a:off x="119565" y="2061767"/>
            <a:ext cx="69655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s-ES" sz="4800" b="1" dirty="0">
                <a:solidFill>
                  <a:srgbClr val="253E7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Poppins ExtraBold" panose="00000900000000000000" pitchFamily="2" charset="0"/>
              </a:rPr>
              <a:t>INTERVENCIÓN INTEGRAL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5CF7BF2-F955-3EB5-D1D5-1C754C5B7069}"/>
              </a:ext>
            </a:extLst>
          </p:cNvPr>
          <p:cNvSpPr txBox="1"/>
          <p:nvPr/>
        </p:nvSpPr>
        <p:spPr bwMode="auto">
          <a:xfrm>
            <a:off x="0" y="3105160"/>
            <a:ext cx="6965528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s-ES" sz="2400" b="1" dirty="0">
                <a:solidFill>
                  <a:srgbClr val="253E7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Poppins ExtraBold" panose="00000900000000000000" pitchFamily="2" charset="0"/>
              </a:rPr>
              <a:t>DE ESTABLECIMIENTOS DE SALUD DEL PRIMER NIVEL DE ATENCIÓN</a:t>
            </a:r>
          </a:p>
          <a:p>
            <a:pPr algn="ctr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s-ES" sz="2400" b="1" dirty="0">
                <a:solidFill>
                  <a:srgbClr val="253E7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Poppins ExtraBold" panose="00000900000000000000" pitchFamily="2" charset="0"/>
              </a:rPr>
              <a:t>(CATEGORÍAS I-2 y I-3)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upo 2">
            <a:extLst>
              <a:ext uri="{FF2B5EF4-FFF2-40B4-BE49-F238E27FC236}">
                <a16:creationId xmlns:a16="http://schemas.microsoft.com/office/drawing/2014/main" id="{EE262975-03D9-423A-6AD1-AE89345ACA7B}"/>
              </a:ext>
            </a:extLst>
          </p:cNvPr>
          <p:cNvGrpSpPr>
            <a:grpSpLocks/>
          </p:cNvGrpSpPr>
          <p:nvPr/>
        </p:nvGrpSpPr>
        <p:grpSpPr bwMode="auto">
          <a:xfrm>
            <a:off x="0" y="6176963"/>
            <a:ext cx="12192000" cy="681037"/>
            <a:chOff x="0" y="6176963"/>
            <a:chExt cx="12192000" cy="681037"/>
          </a:xfrm>
        </p:grpSpPr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39BEC78D-BE5D-CB55-7D98-DB0A5D083D36}"/>
                </a:ext>
              </a:extLst>
            </p:cNvPr>
            <p:cNvSpPr/>
            <p:nvPr/>
          </p:nvSpPr>
          <p:spPr>
            <a:xfrm>
              <a:off x="0" y="6176963"/>
              <a:ext cx="12192000" cy="681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pic>
          <p:nvPicPr>
            <p:cNvPr id="53" name="Imagen 5" descr="Forma, Rectángulo&#10;&#10;Descripción generada automáticamente">
              <a:extLst>
                <a:ext uri="{FF2B5EF4-FFF2-40B4-BE49-F238E27FC236}">
                  <a16:creationId xmlns:a16="http://schemas.microsoft.com/office/drawing/2014/main" id="{68B7AE63-A08C-1988-7E3F-6B908888F8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008" y="6354146"/>
              <a:ext cx="2734702" cy="3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0C2168B2-56FA-F3B8-2E41-A9448F69A3AC}"/>
              </a:ext>
            </a:extLst>
          </p:cNvPr>
          <p:cNvSpPr/>
          <p:nvPr/>
        </p:nvSpPr>
        <p:spPr>
          <a:xfrm>
            <a:off x="0" y="0"/>
            <a:ext cx="12192000" cy="2159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dirty="0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4665ADBA-08B9-F4F6-BFFA-3F1343C83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335" y="527790"/>
            <a:ext cx="2957514" cy="1258887"/>
          </a:xfrm>
          <a:custGeom>
            <a:avLst/>
            <a:gdLst>
              <a:gd name="T0" fmla="*/ 10017 w 11872"/>
              <a:gd name="T1" fmla="*/ 0 h 3708"/>
              <a:gd name="T2" fmla="*/ 1853 w 11872"/>
              <a:gd name="T3" fmla="*/ 0 h 3708"/>
              <a:gd name="T4" fmla="*/ 1853 w 11872"/>
              <a:gd name="T5" fmla="*/ 0 h 3708"/>
              <a:gd name="T6" fmla="*/ 0 w 11872"/>
              <a:gd name="T7" fmla="*/ 1854 h 3708"/>
              <a:gd name="T8" fmla="*/ 0 w 11872"/>
              <a:gd name="T9" fmla="*/ 1854 h 3708"/>
              <a:gd name="T10" fmla="*/ 0 w 11872"/>
              <a:gd name="T11" fmla="*/ 1854 h 3708"/>
              <a:gd name="T12" fmla="*/ 1853 w 11872"/>
              <a:gd name="T13" fmla="*/ 3707 h 3708"/>
              <a:gd name="T14" fmla="*/ 10017 w 11872"/>
              <a:gd name="T15" fmla="*/ 3707 h 3708"/>
              <a:gd name="T16" fmla="*/ 10017 w 11872"/>
              <a:gd name="T17" fmla="*/ 3707 h 3708"/>
              <a:gd name="T18" fmla="*/ 11871 w 11872"/>
              <a:gd name="T19" fmla="*/ 1854 h 3708"/>
              <a:gd name="T20" fmla="*/ 11871 w 11872"/>
              <a:gd name="T21" fmla="*/ 1854 h 3708"/>
              <a:gd name="T22" fmla="*/ 11871 w 11872"/>
              <a:gd name="T23" fmla="*/ 1854 h 3708"/>
              <a:gd name="T24" fmla="*/ 10017 w 11872"/>
              <a:gd name="T25" fmla="*/ 0 h 3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872" h="3708">
                <a:moveTo>
                  <a:pt x="10017" y="0"/>
                </a:moveTo>
                <a:lnTo>
                  <a:pt x="1853" y="0"/>
                </a:lnTo>
                <a:lnTo>
                  <a:pt x="1853" y="0"/>
                </a:lnTo>
                <a:cubicBezTo>
                  <a:pt x="830" y="0"/>
                  <a:pt x="0" y="830"/>
                  <a:pt x="0" y="1854"/>
                </a:cubicBezTo>
                <a:lnTo>
                  <a:pt x="0" y="1854"/>
                </a:lnTo>
                <a:lnTo>
                  <a:pt x="0" y="1854"/>
                </a:lnTo>
                <a:cubicBezTo>
                  <a:pt x="0" y="2877"/>
                  <a:pt x="830" y="3707"/>
                  <a:pt x="1853" y="3707"/>
                </a:cubicBezTo>
                <a:lnTo>
                  <a:pt x="10017" y="3707"/>
                </a:lnTo>
                <a:lnTo>
                  <a:pt x="10017" y="3707"/>
                </a:lnTo>
                <a:cubicBezTo>
                  <a:pt x="11042" y="3707"/>
                  <a:pt x="11871" y="2877"/>
                  <a:pt x="11871" y="1854"/>
                </a:cubicBezTo>
                <a:lnTo>
                  <a:pt x="11871" y="1854"/>
                </a:lnTo>
                <a:lnTo>
                  <a:pt x="11871" y="1854"/>
                </a:lnTo>
                <a:cubicBezTo>
                  <a:pt x="11871" y="830"/>
                  <a:pt x="11042" y="0"/>
                  <a:pt x="10017" y="0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>
                <a:solidFill>
                  <a:schemeClr val="bg2"/>
                </a:solidFill>
                <a:latin typeface="Poppins SemiBold" panose="020B0502040204020203" pitchFamily="2" charset="0"/>
                <a:cs typeface="Poppins SemiBold" panose="020B0502040204020203" pitchFamily="2" charset="0"/>
              </a:rPr>
              <a:t>EQUIPAMIENTO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69B3761E-EFD5-91A5-8031-A3E69B9C5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9472" y="1972796"/>
            <a:ext cx="17463" cy="646112"/>
          </a:xfrm>
          <a:custGeom>
            <a:avLst/>
            <a:gdLst>
              <a:gd name="T0" fmla="*/ 25 w 50"/>
              <a:gd name="T1" fmla="*/ 1904 h 1905"/>
              <a:gd name="T2" fmla="*/ 25 w 50"/>
              <a:gd name="T3" fmla="*/ 1904 h 1905"/>
              <a:gd name="T4" fmla="*/ 0 w 50"/>
              <a:gd name="T5" fmla="*/ 1879 h 1905"/>
              <a:gd name="T6" fmla="*/ 0 w 50"/>
              <a:gd name="T7" fmla="*/ 25 h 1905"/>
              <a:gd name="T8" fmla="*/ 0 w 50"/>
              <a:gd name="T9" fmla="*/ 25 h 1905"/>
              <a:gd name="T10" fmla="*/ 25 w 50"/>
              <a:gd name="T11" fmla="*/ 0 h 1905"/>
              <a:gd name="T12" fmla="*/ 25 w 50"/>
              <a:gd name="T13" fmla="*/ 0 h 1905"/>
              <a:gd name="T14" fmla="*/ 49 w 50"/>
              <a:gd name="T15" fmla="*/ 25 h 1905"/>
              <a:gd name="T16" fmla="*/ 49 w 50"/>
              <a:gd name="T17" fmla="*/ 1879 h 1905"/>
              <a:gd name="T18" fmla="*/ 49 w 50"/>
              <a:gd name="T19" fmla="*/ 1879 h 1905"/>
              <a:gd name="T20" fmla="*/ 25 w 50"/>
              <a:gd name="T21" fmla="*/ 1904 h 1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0" h="1905">
                <a:moveTo>
                  <a:pt x="25" y="1904"/>
                </a:moveTo>
                <a:lnTo>
                  <a:pt x="25" y="1904"/>
                </a:lnTo>
                <a:cubicBezTo>
                  <a:pt x="12" y="1904"/>
                  <a:pt x="0" y="1893"/>
                  <a:pt x="0" y="1879"/>
                </a:cubicBezTo>
                <a:lnTo>
                  <a:pt x="0" y="25"/>
                </a:lnTo>
                <a:lnTo>
                  <a:pt x="0" y="25"/>
                </a:lnTo>
                <a:cubicBezTo>
                  <a:pt x="0" y="10"/>
                  <a:pt x="12" y="0"/>
                  <a:pt x="25" y="0"/>
                </a:cubicBezTo>
                <a:lnTo>
                  <a:pt x="25" y="0"/>
                </a:lnTo>
                <a:cubicBezTo>
                  <a:pt x="39" y="0"/>
                  <a:pt x="49" y="10"/>
                  <a:pt x="49" y="25"/>
                </a:cubicBezTo>
                <a:lnTo>
                  <a:pt x="49" y="1879"/>
                </a:lnTo>
                <a:lnTo>
                  <a:pt x="49" y="1879"/>
                </a:lnTo>
                <a:cubicBezTo>
                  <a:pt x="49" y="1893"/>
                  <a:pt x="39" y="1904"/>
                  <a:pt x="25" y="1904"/>
                </a:cubicBezTo>
              </a:path>
            </a:pathLst>
          </a:custGeom>
          <a:solidFill>
            <a:schemeClr val="tx2"/>
          </a:solidFill>
          <a:ln w="38100" cap="flat">
            <a:solidFill>
              <a:schemeClr val="tx2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0124CF75-9325-9276-0F52-7AA7CBFA0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3647" y="1972796"/>
            <a:ext cx="2957513" cy="646112"/>
          </a:xfrm>
          <a:custGeom>
            <a:avLst/>
            <a:gdLst>
              <a:gd name="T0" fmla="*/ 5482 w 5508"/>
              <a:gd name="T1" fmla="*/ 1904 h 1905"/>
              <a:gd name="T2" fmla="*/ 5482 w 5508"/>
              <a:gd name="T3" fmla="*/ 1904 h 1905"/>
              <a:gd name="T4" fmla="*/ 5458 w 5508"/>
              <a:gd name="T5" fmla="*/ 1879 h 1905"/>
              <a:gd name="T6" fmla="*/ 5458 w 5508"/>
              <a:gd name="T7" fmla="*/ 1879 h 1905"/>
              <a:gd name="T8" fmla="*/ 4773 w 5508"/>
              <a:gd name="T9" fmla="*/ 1195 h 1905"/>
              <a:gd name="T10" fmla="*/ 656 w 5508"/>
              <a:gd name="T11" fmla="*/ 1195 h 1905"/>
              <a:gd name="T12" fmla="*/ 656 w 5508"/>
              <a:gd name="T13" fmla="*/ 1195 h 1905"/>
              <a:gd name="T14" fmla="*/ 0 w 5508"/>
              <a:gd name="T15" fmla="*/ 538 h 1905"/>
              <a:gd name="T16" fmla="*/ 0 w 5508"/>
              <a:gd name="T17" fmla="*/ 25 h 1905"/>
              <a:gd name="T18" fmla="*/ 0 w 5508"/>
              <a:gd name="T19" fmla="*/ 25 h 1905"/>
              <a:gd name="T20" fmla="*/ 24 w 5508"/>
              <a:gd name="T21" fmla="*/ 0 h 1905"/>
              <a:gd name="T22" fmla="*/ 24 w 5508"/>
              <a:gd name="T23" fmla="*/ 0 h 1905"/>
              <a:gd name="T24" fmla="*/ 49 w 5508"/>
              <a:gd name="T25" fmla="*/ 25 h 1905"/>
              <a:gd name="T26" fmla="*/ 49 w 5508"/>
              <a:gd name="T27" fmla="*/ 538 h 1905"/>
              <a:gd name="T28" fmla="*/ 49 w 5508"/>
              <a:gd name="T29" fmla="*/ 538 h 1905"/>
              <a:gd name="T30" fmla="*/ 656 w 5508"/>
              <a:gd name="T31" fmla="*/ 1146 h 1905"/>
              <a:gd name="T32" fmla="*/ 4773 w 5508"/>
              <a:gd name="T33" fmla="*/ 1146 h 1905"/>
              <a:gd name="T34" fmla="*/ 4773 w 5508"/>
              <a:gd name="T35" fmla="*/ 1146 h 1905"/>
              <a:gd name="T36" fmla="*/ 5507 w 5508"/>
              <a:gd name="T37" fmla="*/ 1879 h 1905"/>
              <a:gd name="T38" fmla="*/ 5507 w 5508"/>
              <a:gd name="T39" fmla="*/ 1879 h 1905"/>
              <a:gd name="T40" fmla="*/ 5482 w 5508"/>
              <a:gd name="T41" fmla="*/ 1904 h 1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508" h="1905">
                <a:moveTo>
                  <a:pt x="5482" y="1904"/>
                </a:moveTo>
                <a:lnTo>
                  <a:pt x="5482" y="1904"/>
                </a:lnTo>
                <a:cubicBezTo>
                  <a:pt x="5468" y="1904"/>
                  <a:pt x="5458" y="1893"/>
                  <a:pt x="5458" y="1879"/>
                </a:cubicBezTo>
                <a:lnTo>
                  <a:pt x="5458" y="1879"/>
                </a:lnTo>
                <a:cubicBezTo>
                  <a:pt x="5458" y="1502"/>
                  <a:pt x="5151" y="1195"/>
                  <a:pt x="4773" y="1195"/>
                </a:cubicBezTo>
                <a:lnTo>
                  <a:pt x="656" y="1195"/>
                </a:lnTo>
                <a:lnTo>
                  <a:pt x="656" y="1195"/>
                </a:lnTo>
                <a:cubicBezTo>
                  <a:pt x="295" y="1195"/>
                  <a:pt x="0" y="900"/>
                  <a:pt x="0" y="538"/>
                </a:cubicBezTo>
                <a:lnTo>
                  <a:pt x="0" y="25"/>
                </a:lnTo>
                <a:lnTo>
                  <a:pt x="0" y="25"/>
                </a:lnTo>
                <a:cubicBezTo>
                  <a:pt x="0" y="10"/>
                  <a:pt x="11" y="0"/>
                  <a:pt x="24" y="0"/>
                </a:cubicBezTo>
                <a:lnTo>
                  <a:pt x="24" y="0"/>
                </a:lnTo>
                <a:cubicBezTo>
                  <a:pt x="38" y="0"/>
                  <a:pt x="49" y="10"/>
                  <a:pt x="49" y="25"/>
                </a:cubicBezTo>
                <a:lnTo>
                  <a:pt x="49" y="538"/>
                </a:lnTo>
                <a:lnTo>
                  <a:pt x="49" y="538"/>
                </a:lnTo>
                <a:cubicBezTo>
                  <a:pt x="49" y="873"/>
                  <a:pt x="322" y="1146"/>
                  <a:pt x="656" y="1146"/>
                </a:cubicBezTo>
                <a:lnTo>
                  <a:pt x="4773" y="1146"/>
                </a:lnTo>
                <a:lnTo>
                  <a:pt x="4773" y="1146"/>
                </a:lnTo>
                <a:cubicBezTo>
                  <a:pt x="5177" y="1146"/>
                  <a:pt x="5507" y="1475"/>
                  <a:pt x="5507" y="1879"/>
                </a:cubicBezTo>
                <a:lnTo>
                  <a:pt x="5507" y="1879"/>
                </a:lnTo>
                <a:cubicBezTo>
                  <a:pt x="5507" y="1893"/>
                  <a:pt x="5496" y="1904"/>
                  <a:pt x="5482" y="1904"/>
                </a:cubicBezTo>
              </a:path>
            </a:pathLst>
          </a:custGeom>
          <a:solidFill>
            <a:schemeClr val="tx2"/>
          </a:solidFill>
          <a:ln w="38100" cap="flat">
            <a:solidFill>
              <a:schemeClr val="tx2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4745B3E-69F3-F1B9-5ED2-22CBA748A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6835" y="1972796"/>
            <a:ext cx="2957512" cy="646112"/>
          </a:xfrm>
          <a:custGeom>
            <a:avLst/>
            <a:gdLst>
              <a:gd name="T0" fmla="*/ 25 w 5509"/>
              <a:gd name="T1" fmla="*/ 1904 h 1905"/>
              <a:gd name="T2" fmla="*/ 25 w 5509"/>
              <a:gd name="T3" fmla="*/ 1904 h 1905"/>
              <a:gd name="T4" fmla="*/ 0 w 5509"/>
              <a:gd name="T5" fmla="*/ 1879 h 1905"/>
              <a:gd name="T6" fmla="*/ 0 w 5509"/>
              <a:gd name="T7" fmla="*/ 1879 h 1905"/>
              <a:gd name="T8" fmla="*/ 734 w 5509"/>
              <a:gd name="T9" fmla="*/ 1146 h 1905"/>
              <a:gd name="T10" fmla="*/ 4851 w 5509"/>
              <a:gd name="T11" fmla="*/ 1146 h 1905"/>
              <a:gd name="T12" fmla="*/ 4851 w 5509"/>
              <a:gd name="T13" fmla="*/ 1146 h 1905"/>
              <a:gd name="T14" fmla="*/ 5458 w 5509"/>
              <a:gd name="T15" fmla="*/ 538 h 1905"/>
              <a:gd name="T16" fmla="*/ 5458 w 5509"/>
              <a:gd name="T17" fmla="*/ 25 h 1905"/>
              <a:gd name="T18" fmla="*/ 5458 w 5509"/>
              <a:gd name="T19" fmla="*/ 25 h 1905"/>
              <a:gd name="T20" fmla="*/ 5483 w 5509"/>
              <a:gd name="T21" fmla="*/ 0 h 1905"/>
              <a:gd name="T22" fmla="*/ 5483 w 5509"/>
              <a:gd name="T23" fmla="*/ 0 h 1905"/>
              <a:gd name="T24" fmla="*/ 5508 w 5509"/>
              <a:gd name="T25" fmla="*/ 25 h 1905"/>
              <a:gd name="T26" fmla="*/ 5508 w 5509"/>
              <a:gd name="T27" fmla="*/ 538 h 1905"/>
              <a:gd name="T28" fmla="*/ 5508 w 5509"/>
              <a:gd name="T29" fmla="*/ 538 h 1905"/>
              <a:gd name="T30" fmla="*/ 4851 w 5509"/>
              <a:gd name="T31" fmla="*/ 1195 h 1905"/>
              <a:gd name="T32" fmla="*/ 734 w 5509"/>
              <a:gd name="T33" fmla="*/ 1195 h 1905"/>
              <a:gd name="T34" fmla="*/ 734 w 5509"/>
              <a:gd name="T35" fmla="*/ 1195 h 1905"/>
              <a:gd name="T36" fmla="*/ 50 w 5509"/>
              <a:gd name="T37" fmla="*/ 1879 h 1905"/>
              <a:gd name="T38" fmla="*/ 50 w 5509"/>
              <a:gd name="T39" fmla="*/ 1879 h 1905"/>
              <a:gd name="T40" fmla="*/ 25 w 5509"/>
              <a:gd name="T41" fmla="*/ 1904 h 1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509" h="1905">
                <a:moveTo>
                  <a:pt x="25" y="1904"/>
                </a:moveTo>
                <a:lnTo>
                  <a:pt x="25" y="1904"/>
                </a:lnTo>
                <a:cubicBezTo>
                  <a:pt x="12" y="1904"/>
                  <a:pt x="0" y="1893"/>
                  <a:pt x="0" y="1879"/>
                </a:cubicBezTo>
                <a:lnTo>
                  <a:pt x="0" y="1879"/>
                </a:lnTo>
                <a:cubicBezTo>
                  <a:pt x="0" y="1475"/>
                  <a:pt x="330" y="1146"/>
                  <a:pt x="734" y="1146"/>
                </a:cubicBezTo>
                <a:lnTo>
                  <a:pt x="4851" y="1146"/>
                </a:lnTo>
                <a:lnTo>
                  <a:pt x="4851" y="1146"/>
                </a:lnTo>
                <a:cubicBezTo>
                  <a:pt x="5186" y="1146"/>
                  <a:pt x="5458" y="873"/>
                  <a:pt x="5458" y="538"/>
                </a:cubicBezTo>
                <a:lnTo>
                  <a:pt x="5458" y="25"/>
                </a:lnTo>
                <a:lnTo>
                  <a:pt x="5458" y="25"/>
                </a:lnTo>
                <a:cubicBezTo>
                  <a:pt x="5458" y="10"/>
                  <a:pt x="5469" y="0"/>
                  <a:pt x="5483" y="0"/>
                </a:cubicBezTo>
                <a:lnTo>
                  <a:pt x="5483" y="0"/>
                </a:lnTo>
                <a:cubicBezTo>
                  <a:pt x="5497" y="0"/>
                  <a:pt x="5508" y="10"/>
                  <a:pt x="5508" y="25"/>
                </a:cubicBezTo>
                <a:lnTo>
                  <a:pt x="5508" y="538"/>
                </a:lnTo>
                <a:lnTo>
                  <a:pt x="5508" y="538"/>
                </a:lnTo>
                <a:cubicBezTo>
                  <a:pt x="5508" y="900"/>
                  <a:pt x="5213" y="1195"/>
                  <a:pt x="4851" y="1195"/>
                </a:cubicBezTo>
                <a:lnTo>
                  <a:pt x="734" y="1195"/>
                </a:lnTo>
                <a:lnTo>
                  <a:pt x="734" y="1195"/>
                </a:lnTo>
                <a:cubicBezTo>
                  <a:pt x="357" y="1195"/>
                  <a:pt x="50" y="1502"/>
                  <a:pt x="50" y="1879"/>
                </a:cubicBezTo>
                <a:lnTo>
                  <a:pt x="50" y="1879"/>
                </a:lnTo>
                <a:cubicBezTo>
                  <a:pt x="50" y="1893"/>
                  <a:pt x="39" y="1904"/>
                  <a:pt x="25" y="1904"/>
                </a:cubicBezTo>
              </a:path>
            </a:pathLst>
          </a:custGeom>
          <a:solidFill>
            <a:schemeClr val="tx2"/>
          </a:solidFill>
          <a:ln w="38100" cap="flat">
            <a:solidFill>
              <a:schemeClr val="tx2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96AF30BD-B73B-BA8F-7C8E-86DD07B95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335" y="2796708"/>
            <a:ext cx="2727325" cy="13843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536C9074-3D20-1DF1-20CF-AE9090FEA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9560" y="2796708"/>
            <a:ext cx="2725737" cy="1384300"/>
          </a:xfrm>
          <a:prstGeom prst="roundRect">
            <a:avLst/>
          </a:prstGeom>
          <a:solidFill>
            <a:schemeClr val="accent6">
              <a:lumMod val="9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7AF4A1B5-E903-90F8-A6E6-33FEC2B60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2697" y="2796708"/>
            <a:ext cx="2725738" cy="13843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16" name="Freeform 17">
            <a:extLst>
              <a:ext uri="{FF2B5EF4-FFF2-40B4-BE49-F238E27FC236}">
                <a16:creationId xmlns:a16="http://schemas.microsoft.com/office/drawing/2014/main" id="{0648FDFC-9A5A-B77B-686C-26DE99318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260" y="2552233"/>
            <a:ext cx="117475" cy="117475"/>
          </a:xfrm>
          <a:custGeom>
            <a:avLst/>
            <a:gdLst>
              <a:gd name="T0" fmla="*/ 342 w 343"/>
              <a:gd name="T1" fmla="*/ 171 h 344"/>
              <a:gd name="T2" fmla="*/ 342 w 343"/>
              <a:gd name="T3" fmla="*/ 171 h 344"/>
              <a:gd name="T4" fmla="*/ 171 w 343"/>
              <a:gd name="T5" fmla="*/ 343 h 344"/>
              <a:gd name="T6" fmla="*/ 171 w 343"/>
              <a:gd name="T7" fmla="*/ 343 h 344"/>
              <a:gd name="T8" fmla="*/ 0 w 343"/>
              <a:gd name="T9" fmla="*/ 171 h 344"/>
              <a:gd name="T10" fmla="*/ 0 w 343"/>
              <a:gd name="T11" fmla="*/ 171 h 344"/>
              <a:gd name="T12" fmla="*/ 171 w 343"/>
              <a:gd name="T13" fmla="*/ 0 h 344"/>
              <a:gd name="T14" fmla="*/ 171 w 343"/>
              <a:gd name="T15" fmla="*/ 0 h 344"/>
              <a:gd name="T16" fmla="*/ 342 w 343"/>
              <a:gd name="T17" fmla="*/ 171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3" h="344">
                <a:moveTo>
                  <a:pt x="342" y="171"/>
                </a:moveTo>
                <a:lnTo>
                  <a:pt x="342" y="171"/>
                </a:lnTo>
                <a:cubicBezTo>
                  <a:pt x="342" y="266"/>
                  <a:pt x="265" y="343"/>
                  <a:pt x="171" y="343"/>
                </a:cubicBezTo>
                <a:lnTo>
                  <a:pt x="171" y="343"/>
                </a:lnTo>
                <a:cubicBezTo>
                  <a:pt x="77" y="343"/>
                  <a:pt x="0" y="266"/>
                  <a:pt x="0" y="171"/>
                </a:cubicBezTo>
                <a:lnTo>
                  <a:pt x="0" y="171"/>
                </a:lnTo>
                <a:cubicBezTo>
                  <a:pt x="0" y="77"/>
                  <a:pt x="77" y="0"/>
                  <a:pt x="171" y="0"/>
                </a:cubicBezTo>
                <a:lnTo>
                  <a:pt x="171" y="0"/>
                </a:lnTo>
                <a:cubicBezTo>
                  <a:pt x="265" y="0"/>
                  <a:pt x="342" y="77"/>
                  <a:pt x="342" y="171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17" name="Freeform 18">
            <a:extLst>
              <a:ext uri="{FF2B5EF4-FFF2-40B4-BE49-F238E27FC236}">
                <a16:creationId xmlns:a16="http://schemas.microsoft.com/office/drawing/2014/main" id="{C733A0B4-EF8A-BF20-B4FE-372D00C91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4485" y="2552233"/>
            <a:ext cx="115887" cy="117475"/>
          </a:xfrm>
          <a:custGeom>
            <a:avLst/>
            <a:gdLst>
              <a:gd name="T0" fmla="*/ 344 w 345"/>
              <a:gd name="T1" fmla="*/ 171 h 344"/>
              <a:gd name="T2" fmla="*/ 344 w 345"/>
              <a:gd name="T3" fmla="*/ 171 h 344"/>
              <a:gd name="T4" fmla="*/ 172 w 345"/>
              <a:gd name="T5" fmla="*/ 343 h 344"/>
              <a:gd name="T6" fmla="*/ 172 w 345"/>
              <a:gd name="T7" fmla="*/ 343 h 344"/>
              <a:gd name="T8" fmla="*/ 0 w 345"/>
              <a:gd name="T9" fmla="*/ 171 h 344"/>
              <a:gd name="T10" fmla="*/ 0 w 345"/>
              <a:gd name="T11" fmla="*/ 171 h 344"/>
              <a:gd name="T12" fmla="*/ 172 w 345"/>
              <a:gd name="T13" fmla="*/ 0 h 344"/>
              <a:gd name="T14" fmla="*/ 172 w 345"/>
              <a:gd name="T15" fmla="*/ 0 h 344"/>
              <a:gd name="T16" fmla="*/ 344 w 345"/>
              <a:gd name="T17" fmla="*/ 171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5" h="344">
                <a:moveTo>
                  <a:pt x="344" y="171"/>
                </a:moveTo>
                <a:lnTo>
                  <a:pt x="344" y="171"/>
                </a:lnTo>
                <a:cubicBezTo>
                  <a:pt x="344" y="266"/>
                  <a:pt x="267" y="343"/>
                  <a:pt x="172" y="343"/>
                </a:cubicBezTo>
                <a:lnTo>
                  <a:pt x="172" y="343"/>
                </a:lnTo>
                <a:cubicBezTo>
                  <a:pt x="77" y="343"/>
                  <a:pt x="0" y="266"/>
                  <a:pt x="0" y="171"/>
                </a:cubicBezTo>
                <a:lnTo>
                  <a:pt x="0" y="171"/>
                </a:lnTo>
                <a:cubicBezTo>
                  <a:pt x="0" y="77"/>
                  <a:pt x="77" y="0"/>
                  <a:pt x="172" y="0"/>
                </a:cubicBezTo>
                <a:lnTo>
                  <a:pt x="172" y="0"/>
                </a:lnTo>
                <a:cubicBezTo>
                  <a:pt x="267" y="0"/>
                  <a:pt x="344" y="77"/>
                  <a:pt x="344" y="171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18" name="Freeform 19">
            <a:extLst>
              <a:ext uri="{FF2B5EF4-FFF2-40B4-BE49-F238E27FC236}">
                <a16:creationId xmlns:a16="http://schemas.microsoft.com/office/drawing/2014/main" id="{7864465C-0AC0-3DC4-4B7E-3FC4137DB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7622" y="2552233"/>
            <a:ext cx="115888" cy="117475"/>
          </a:xfrm>
          <a:custGeom>
            <a:avLst/>
            <a:gdLst>
              <a:gd name="T0" fmla="*/ 344 w 345"/>
              <a:gd name="T1" fmla="*/ 171 h 344"/>
              <a:gd name="T2" fmla="*/ 344 w 345"/>
              <a:gd name="T3" fmla="*/ 171 h 344"/>
              <a:gd name="T4" fmla="*/ 172 w 345"/>
              <a:gd name="T5" fmla="*/ 343 h 344"/>
              <a:gd name="T6" fmla="*/ 172 w 345"/>
              <a:gd name="T7" fmla="*/ 343 h 344"/>
              <a:gd name="T8" fmla="*/ 0 w 345"/>
              <a:gd name="T9" fmla="*/ 171 h 344"/>
              <a:gd name="T10" fmla="*/ 0 w 345"/>
              <a:gd name="T11" fmla="*/ 171 h 344"/>
              <a:gd name="T12" fmla="*/ 172 w 345"/>
              <a:gd name="T13" fmla="*/ 0 h 344"/>
              <a:gd name="T14" fmla="*/ 172 w 345"/>
              <a:gd name="T15" fmla="*/ 0 h 344"/>
              <a:gd name="T16" fmla="*/ 344 w 345"/>
              <a:gd name="T17" fmla="*/ 171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5" h="344">
                <a:moveTo>
                  <a:pt x="344" y="171"/>
                </a:moveTo>
                <a:lnTo>
                  <a:pt x="344" y="171"/>
                </a:lnTo>
                <a:cubicBezTo>
                  <a:pt x="344" y="266"/>
                  <a:pt x="267" y="343"/>
                  <a:pt x="172" y="343"/>
                </a:cubicBezTo>
                <a:lnTo>
                  <a:pt x="172" y="343"/>
                </a:lnTo>
                <a:cubicBezTo>
                  <a:pt x="78" y="343"/>
                  <a:pt x="0" y="266"/>
                  <a:pt x="0" y="171"/>
                </a:cubicBezTo>
                <a:lnTo>
                  <a:pt x="0" y="171"/>
                </a:lnTo>
                <a:cubicBezTo>
                  <a:pt x="0" y="77"/>
                  <a:pt x="78" y="0"/>
                  <a:pt x="172" y="0"/>
                </a:cubicBezTo>
                <a:lnTo>
                  <a:pt x="172" y="0"/>
                </a:lnTo>
                <a:cubicBezTo>
                  <a:pt x="267" y="0"/>
                  <a:pt x="344" y="77"/>
                  <a:pt x="344" y="17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19" name="Freeform 20">
            <a:extLst>
              <a:ext uri="{FF2B5EF4-FFF2-40B4-BE49-F238E27FC236}">
                <a16:creationId xmlns:a16="http://schemas.microsoft.com/office/drawing/2014/main" id="{C646E216-6230-ABA0-6C18-EA7452D70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260" y="1921996"/>
            <a:ext cx="117475" cy="117475"/>
          </a:xfrm>
          <a:custGeom>
            <a:avLst/>
            <a:gdLst>
              <a:gd name="T0" fmla="*/ 342 w 343"/>
              <a:gd name="T1" fmla="*/ 173 h 345"/>
              <a:gd name="T2" fmla="*/ 342 w 343"/>
              <a:gd name="T3" fmla="*/ 173 h 345"/>
              <a:gd name="T4" fmla="*/ 171 w 343"/>
              <a:gd name="T5" fmla="*/ 344 h 345"/>
              <a:gd name="T6" fmla="*/ 171 w 343"/>
              <a:gd name="T7" fmla="*/ 344 h 345"/>
              <a:gd name="T8" fmla="*/ 0 w 343"/>
              <a:gd name="T9" fmla="*/ 173 h 345"/>
              <a:gd name="T10" fmla="*/ 0 w 343"/>
              <a:gd name="T11" fmla="*/ 173 h 345"/>
              <a:gd name="T12" fmla="*/ 171 w 343"/>
              <a:gd name="T13" fmla="*/ 0 h 345"/>
              <a:gd name="T14" fmla="*/ 171 w 343"/>
              <a:gd name="T15" fmla="*/ 0 h 345"/>
              <a:gd name="T16" fmla="*/ 342 w 343"/>
              <a:gd name="T17" fmla="*/ 173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3" h="345">
                <a:moveTo>
                  <a:pt x="342" y="173"/>
                </a:moveTo>
                <a:lnTo>
                  <a:pt x="342" y="173"/>
                </a:lnTo>
                <a:cubicBezTo>
                  <a:pt x="342" y="267"/>
                  <a:pt x="265" y="344"/>
                  <a:pt x="171" y="344"/>
                </a:cubicBezTo>
                <a:lnTo>
                  <a:pt x="171" y="344"/>
                </a:lnTo>
                <a:cubicBezTo>
                  <a:pt x="77" y="344"/>
                  <a:pt x="0" y="267"/>
                  <a:pt x="0" y="173"/>
                </a:cubicBezTo>
                <a:lnTo>
                  <a:pt x="0" y="173"/>
                </a:lnTo>
                <a:cubicBezTo>
                  <a:pt x="0" y="77"/>
                  <a:pt x="77" y="0"/>
                  <a:pt x="171" y="0"/>
                </a:cubicBezTo>
                <a:lnTo>
                  <a:pt x="171" y="0"/>
                </a:lnTo>
                <a:cubicBezTo>
                  <a:pt x="265" y="0"/>
                  <a:pt x="342" y="77"/>
                  <a:pt x="342" y="173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20" name="Freeform 21">
            <a:extLst>
              <a:ext uri="{FF2B5EF4-FFF2-40B4-BE49-F238E27FC236}">
                <a16:creationId xmlns:a16="http://schemas.microsoft.com/office/drawing/2014/main" id="{1B701552-0AB1-14CE-07F9-99FCEA33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2847" y="1921996"/>
            <a:ext cx="115888" cy="117475"/>
          </a:xfrm>
          <a:custGeom>
            <a:avLst/>
            <a:gdLst>
              <a:gd name="T0" fmla="*/ 344 w 345"/>
              <a:gd name="T1" fmla="*/ 173 h 345"/>
              <a:gd name="T2" fmla="*/ 344 w 345"/>
              <a:gd name="T3" fmla="*/ 173 h 345"/>
              <a:gd name="T4" fmla="*/ 172 w 345"/>
              <a:gd name="T5" fmla="*/ 344 h 345"/>
              <a:gd name="T6" fmla="*/ 172 w 345"/>
              <a:gd name="T7" fmla="*/ 344 h 345"/>
              <a:gd name="T8" fmla="*/ 0 w 345"/>
              <a:gd name="T9" fmla="*/ 173 h 345"/>
              <a:gd name="T10" fmla="*/ 0 w 345"/>
              <a:gd name="T11" fmla="*/ 173 h 345"/>
              <a:gd name="T12" fmla="*/ 172 w 345"/>
              <a:gd name="T13" fmla="*/ 0 h 345"/>
              <a:gd name="T14" fmla="*/ 172 w 345"/>
              <a:gd name="T15" fmla="*/ 0 h 345"/>
              <a:gd name="T16" fmla="*/ 344 w 345"/>
              <a:gd name="T17" fmla="*/ 173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5" h="345">
                <a:moveTo>
                  <a:pt x="344" y="173"/>
                </a:moveTo>
                <a:lnTo>
                  <a:pt x="344" y="173"/>
                </a:lnTo>
                <a:cubicBezTo>
                  <a:pt x="344" y="267"/>
                  <a:pt x="267" y="344"/>
                  <a:pt x="172" y="344"/>
                </a:cubicBezTo>
                <a:lnTo>
                  <a:pt x="172" y="344"/>
                </a:lnTo>
                <a:cubicBezTo>
                  <a:pt x="77" y="344"/>
                  <a:pt x="0" y="267"/>
                  <a:pt x="0" y="173"/>
                </a:cubicBezTo>
                <a:lnTo>
                  <a:pt x="0" y="173"/>
                </a:lnTo>
                <a:cubicBezTo>
                  <a:pt x="0" y="77"/>
                  <a:pt x="77" y="0"/>
                  <a:pt x="172" y="0"/>
                </a:cubicBezTo>
                <a:lnTo>
                  <a:pt x="172" y="0"/>
                </a:lnTo>
                <a:cubicBezTo>
                  <a:pt x="267" y="0"/>
                  <a:pt x="344" y="77"/>
                  <a:pt x="344" y="173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21" name="Freeform 22">
            <a:extLst>
              <a:ext uri="{FF2B5EF4-FFF2-40B4-BE49-F238E27FC236}">
                <a16:creationId xmlns:a16="http://schemas.microsoft.com/office/drawing/2014/main" id="{AE4DD264-E751-CEB1-D485-15A71B0D5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6085" y="1921996"/>
            <a:ext cx="117475" cy="117475"/>
          </a:xfrm>
          <a:custGeom>
            <a:avLst/>
            <a:gdLst>
              <a:gd name="T0" fmla="*/ 344 w 345"/>
              <a:gd name="T1" fmla="*/ 173 h 345"/>
              <a:gd name="T2" fmla="*/ 344 w 345"/>
              <a:gd name="T3" fmla="*/ 173 h 345"/>
              <a:gd name="T4" fmla="*/ 172 w 345"/>
              <a:gd name="T5" fmla="*/ 344 h 345"/>
              <a:gd name="T6" fmla="*/ 172 w 345"/>
              <a:gd name="T7" fmla="*/ 344 h 345"/>
              <a:gd name="T8" fmla="*/ 0 w 345"/>
              <a:gd name="T9" fmla="*/ 173 h 345"/>
              <a:gd name="T10" fmla="*/ 0 w 345"/>
              <a:gd name="T11" fmla="*/ 173 h 345"/>
              <a:gd name="T12" fmla="*/ 172 w 345"/>
              <a:gd name="T13" fmla="*/ 0 h 345"/>
              <a:gd name="T14" fmla="*/ 172 w 345"/>
              <a:gd name="T15" fmla="*/ 0 h 345"/>
              <a:gd name="T16" fmla="*/ 344 w 345"/>
              <a:gd name="T17" fmla="*/ 173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5" h="345">
                <a:moveTo>
                  <a:pt x="344" y="173"/>
                </a:moveTo>
                <a:lnTo>
                  <a:pt x="344" y="173"/>
                </a:lnTo>
                <a:cubicBezTo>
                  <a:pt x="344" y="267"/>
                  <a:pt x="267" y="344"/>
                  <a:pt x="172" y="344"/>
                </a:cubicBezTo>
                <a:lnTo>
                  <a:pt x="172" y="344"/>
                </a:lnTo>
                <a:cubicBezTo>
                  <a:pt x="77" y="344"/>
                  <a:pt x="0" y="267"/>
                  <a:pt x="0" y="173"/>
                </a:cubicBezTo>
                <a:lnTo>
                  <a:pt x="0" y="173"/>
                </a:lnTo>
                <a:cubicBezTo>
                  <a:pt x="0" y="77"/>
                  <a:pt x="77" y="0"/>
                  <a:pt x="172" y="0"/>
                </a:cubicBezTo>
                <a:lnTo>
                  <a:pt x="172" y="0"/>
                </a:lnTo>
                <a:cubicBezTo>
                  <a:pt x="267" y="0"/>
                  <a:pt x="344" y="77"/>
                  <a:pt x="344" y="173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23575" name="TextBox 57">
            <a:extLst>
              <a:ext uri="{FF2B5EF4-FFF2-40B4-BE49-F238E27FC236}">
                <a16:creationId xmlns:a16="http://schemas.microsoft.com/office/drawing/2014/main" id="{98AD3885-FA25-956D-A866-19EB31404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8460" y="3006258"/>
            <a:ext cx="1954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/>
            <a:r>
              <a:rPr lang="es-PE" altLang="es-PE" sz="1600" b="1">
                <a:solidFill>
                  <a:schemeClr val="bg1"/>
                </a:solidFill>
                <a:latin typeface="Poppins SemiBold" panose="020B0502040204020203" pitchFamily="2" charset="0"/>
                <a:ea typeface="League Spartan"/>
                <a:cs typeface="Poppins SemiBold" panose="020B0502040204020203" pitchFamily="2" charset="0"/>
              </a:rPr>
              <a:t>MANTENIMIENTO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7DCA84E7-3A69-A282-DE74-329E94C8ED5C}"/>
              </a:ext>
            </a:extLst>
          </p:cNvPr>
          <p:cNvSpPr txBox="1">
            <a:spLocks/>
          </p:cNvSpPr>
          <p:nvPr/>
        </p:nvSpPr>
        <p:spPr>
          <a:xfrm>
            <a:off x="1678922" y="3353921"/>
            <a:ext cx="2173288" cy="646112"/>
          </a:xfrm>
          <a:prstGeom prst="rect">
            <a:avLst/>
          </a:prstGeom>
        </p:spPr>
        <p:txBody>
          <a:bodyPr lIns="45720" tIns="22860" rIns="4572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50"/>
              </a:lnSpc>
              <a:defRPr/>
            </a:pPr>
            <a:r>
              <a:rPr lang="es-PE" sz="1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Preventivo</a:t>
            </a:r>
          </a:p>
          <a:p>
            <a:pPr>
              <a:lnSpc>
                <a:spcPts val="2050"/>
              </a:lnSpc>
              <a:defRPr/>
            </a:pPr>
            <a:r>
              <a:rPr lang="es-PE" sz="1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Correctivo</a:t>
            </a:r>
          </a:p>
        </p:txBody>
      </p:sp>
      <p:sp>
        <p:nvSpPr>
          <p:cNvPr id="23577" name="TextBox 60">
            <a:extLst>
              <a:ext uri="{FF2B5EF4-FFF2-40B4-BE49-F238E27FC236}">
                <a16:creationId xmlns:a16="http://schemas.microsoft.com/office/drawing/2014/main" id="{9CF85D04-F2A3-9011-D786-D19A163FB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5735" y="3006258"/>
            <a:ext cx="14033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/>
            <a:r>
              <a:rPr lang="es-PE" altLang="es-PE" sz="1600" b="1">
                <a:solidFill>
                  <a:schemeClr val="bg1"/>
                </a:solidFill>
                <a:latin typeface="Poppins SemiBold" panose="020B0502040204020203" pitchFamily="2" charset="0"/>
                <a:ea typeface="League Spartan"/>
                <a:cs typeface="Poppins SemiBold" panose="020B0502040204020203" pitchFamily="2" charset="0"/>
              </a:rPr>
              <a:t>REPOSICIÓN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2759F80B-5634-366F-9388-33A64B66B2AD}"/>
              </a:ext>
            </a:extLst>
          </p:cNvPr>
          <p:cNvSpPr txBox="1">
            <a:spLocks/>
          </p:cNvSpPr>
          <p:nvPr/>
        </p:nvSpPr>
        <p:spPr>
          <a:xfrm>
            <a:off x="4999972" y="3353921"/>
            <a:ext cx="2174875" cy="915987"/>
          </a:xfrm>
          <a:prstGeom prst="rect">
            <a:avLst/>
          </a:prstGeom>
        </p:spPr>
        <p:txBody>
          <a:bodyPr lIns="45720" tIns="22860" rIns="4572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50"/>
              </a:lnSpc>
              <a:defRPr/>
            </a:pPr>
            <a:r>
              <a:rPr lang="es-PE" sz="1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Biomédico, Electromecánico, Mobiliario</a:t>
            </a:r>
          </a:p>
          <a:p>
            <a:pPr>
              <a:lnSpc>
                <a:spcPts val="2050"/>
              </a:lnSpc>
              <a:defRPr/>
            </a:pPr>
            <a:endParaRPr lang="es-PE" sz="125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3579" name="TextBox 63">
            <a:extLst>
              <a:ext uri="{FF2B5EF4-FFF2-40B4-BE49-F238E27FC236}">
                <a16:creationId xmlns:a16="http://schemas.microsoft.com/office/drawing/2014/main" id="{8D046E0A-E642-139B-24A7-B2E0DB242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3910" y="3006258"/>
            <a:ext cx="16970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/>
            <a:r>
              <a:rPr lang="es-PE" altLang="es-PE" sz="1600" b="1">
                <a:solidFill>
                  <a:schemeClr val="bg1"/>
                </a:solidFill>
                <a:latin typeface="Poppins SemiBold" panose="020B0502040204020203" pitchFamily="2" charset="0"/>
                <a:ea typeface="League Spartan"/>
                <a:cs typeface="Poppins SemiBold" panose="020B0502040204020203" pitchFamily="2" charset="0"/>
              </a:rPr>
              <a:t>OPTIMIZACIÓN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652DAEEF-4984-2FFA-E475-F00BF6F4B850}"/>
              </a:ext>
            </a:extLst>
          </p:cNvPr>
          <p:cNvSpPr txBox="1">
            <a:spLocks/>
          </p:cNvSpPr>
          <p:nvPr/>
        </p:nvSpPr>
        <p:spPr>
          <a:xfrm>
            <a:off x="8325785" y="3353921"/>
            <a:ext cx="2173287" cy="577850"/>
          </a:xfrm>
          <a:prstGeom prst="rect">
            <a:avLst/>
          </a:prstGeom>
        </p:spPr>
        <p:txBody>
          <a:bodyPr lIns="45720" tIns="22860" rIns="4572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50"/>
              </a:lnSpc>
              <a:defRPr/>
            </a:pPr>
            <a:r>
              <a:rPr lang="es-PE" sz="1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Biomédico, Electromecánico, Mobiliario</a:t>
            </a:r>
          </a:p>
        </p:txBody>
      </p:sp>
      <p:sp>
        <p:nvSpPr>
          <p:cNvPr id="2" name="Flecha derecha 1">
            <a:extLst>
              <a:ext uri="{FF2B5EF4-FFF2-40B4-BE49-F238E27FC236}">
                <a16:creationId xmlns:a16="http://schemas.microsoft.com/office/drawing/2014/main" id="{EB0E34CD-5891-58AD-8939-026FC8C7DD72}"/>
              </a:ext>
            </a:extLst>
          </p:cNvPr>
          <p:cNvSpPr/>
          <p:nvPr/>
        </p:nvSpPr>
        <p:spPr>
          <a:xfrm rot="5400000">
            <a:off x="7250103" y="2554953"/>
            <a:ext cx="844697" cy="4313528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/>
          </a:p>
        </p:txBody>
      </p:sp>
      <p:sp>
        <p:nvSpPr>
          <p:cNvPr id="46" name="Freeform 7">
            <a:extLst>
              <a:ext uri="{FF2B5EF4-FFF2-40B4-BE49-F238E27FC236}">
                <a16:creationId xmlns:a16="http://schemas.microsoft.com/office/drawing/2014/main" id="{72169975-2874-747E-582A-3DDB15E62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857" y="527789"/>
            <a:ext cx="3017363" cy="1258887"/>
          </a:xfrm>
          <a:custGeom>
            <a:avLst/>
            <a:gdLst>
              <a:gd name="T0" fmla="*/ 10017 w 11872"/>
              <a:gd name="T1" fmla="*/ 0 h 3708"/>
              <a:gd name="T2" fmla="*/ 1853 w 11872"/>
              <a:gd name="T3" fmla="*/ 0 h 3708"/>
              <a:gd name="T4" fmla="*/ 1853 w 11872"/>
              <a:gd name="T5" fmla="*/ 0 h 3708"/>
              <a:gd name="T6" fmla="*/ 0 w 11872"/>
              <a:gd name="T7" fmla="*/ 1854 h 3708"/>
              <a:gd name="T8" fmla="*/ 0 w 11872"/>
              <a:gd name="T9" fmla="*/ 1854 h 3708"/>
              <a:gd name="T10" fmla="*/ 0 w 11872"/>
              <a:gd name="T11" fmla="*/ 1854 h 3708"/>
              <a:gd name="T12" fmla="*/ 1853 w 11872"/>
              <a:gd name="T13" fmla="*/ 3707 h 3708"/>
              <a:gd name="T14" fmla="*/ 10017 w 11872"/>
              <a:gd name="T15" fmla="*/ 3707 h 3708"/>
              <a:gd name="T16" fmla="*/ 10017 w 11872"/>
              <a:gd name="T17" fmla="*/ 3707 h 3708"/>
              <a:gd name="T18" fmla="*/ 11871 w 11872"/>
              <a:gd name="T19" fmla="*/ 1854 h 3708"/>
              <a:gd name="T20" fmla="*/ 11871 w 11872"/>
              <a:gd name="T21" fmla="*/ 1854 h 3708"/>
              <a:gd name="T22" fmla="*/ 11871 w 11872"/>
              <a:gd name="T23" fmla="*/ 1854 h 3708"/>
              <a:gd name="T24" fmla="*/ 10017 w 11872"/>
              <a:gd name="T25" fmla="*/ 0 h 3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872" h="3708">
                <a:moveTo>
                  <a:pt x="10017" y="0"/>
                </a:moveTo>
                <a:lnTo>
                  <a:pt x="1853" y="0"/>
                </a:lnTo>
                <a:lnTo>
                  <a:pt x="1853" y="0"/>
                </a:lnTo>
                <a:cubicBezTo>
                  <a:pt x="830" y="0"/>
                  <a:pt x="0" y="830"/>
                  <a:pt x="0" y="1854"/>
                </a:cubicBezTo>
                <a:lnTo>
                  <a:pt x="0" y="1854"/>
                </a:lnTo>
                <a:lnTo>
                  <a:pt x="0" y="1854"/>
                </a:lnTo>
                <a:cubicBezTo>
                  <a:pt x="0" y="2877"/>
                  <a:pt x="830" y="3707"/>
                  <a:pt x="1853" y="3707"/>
                </a:cubicBezTo>
                <a:lnTo>
                  <a:pt x="10017" y="3707"/>
                </a:lnTo>
                <a:lnTo>
                  <a:pt x="10017" y="3707"/>
                </a:lnTo>
                <a:cubicBezTo>
                  <a:pt x="11042" y="3707"/>
                  <a:pt x="11871" y="2877"/>
                  <a:pt x="11871" y="1854"/>
                </a:cubicBezTo>
                <a:lnTo>
                  <a:pt x="11871" y="1854"/>
                </a:lnTo>
                <a:lnTo>
                  <a:pt x="11871" y="1854"/>
                </a:lnTo>
                <a:cubicBezTo>
                  <a:pt x="11871" y="830"/>
                  <a:pt x="11042" y="0"/>
                  <a:pt x="10017" y="0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>
                <a:solidFill>
                  <a:schemeClr val="bg2"/>
                </a:solidFill>
                <a:latin typeface="Poppins SemiBold" panose="020B0502040204020203" pitchFamily="2" charset="0"/>
                <a:cs typeface="Poppins SemiBold" panose="020B0502040204020203" pitchFamily="2" charset="0"/>
              </a:rPr>
              <a:t>INFRAESTRUCTURA</a:t>
            </a:r>
          </a:p>
        </p:txBody>
      </p:sp>
      <p:sp>
        <p:nvSpPr>
          <p:cNvPr id="47" name="Freeform 11">
            <a:extLst>
              <a:ext uri="{FF2B5EF4-FFF2-40B4-BE49-F238E27FC236}">
                <a16:creationId xmlns:a16="http://schemas.microsoft.com/office/drawing/2014/main" id="{9216B604-EC20-9121-4AC5-B478F77A4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171" y="1936818"/>
            <a:ext cx="17463" cy="646112"/>
          </a:xfrm>
          <a:custGeom>
            <a:avLst/>
            <a:gdLst>
              <a:gd name="T0" fmla="*/ 25 w 50"/>
              <a:gd name="T1" fmla="*/ 1904 h 1905"/>
              <a:gd name="T2" fmla="*/ 25 w 50"/>
              <a:gd name="T3" fmla="*/ 1904 h 1905"/>
              <a:gd name="T4" fmla="*/ 0 w 50"/>
              <a:gd name="T5" fmla="*/ 1879 h 1905"/>
              <a:gd name="T6" fmla="*/ 0 w 50"/>
              <a:gd name="T7" fmla="*/ 25 h 1905"/>
              <a:gd name="T8" fmla="*/ 0 w 50"/>
              <a:gd name="T9" fmla="*/ 25 h 1905"/>
              <a:gd name="T10" fmla="*/ 25 w 50"/>
              <a:gd name="T11" fmla="*/ 0 h 1905"/>
              <a:gd name="T12" fmla="*/ 25 w 50"/>
              <a:gd name="T13" fmla="*/ 0 h 1905"/>
              <a:gd name="T14" fmla="*/ 49 w 50"/>
              <a:gd name="T15" fmla="*/ 25 h 1905"/>
              <a:gd name="T16" fmla="*/ 49 w 50"/>
              <a:gd name="T17" fmla="*/ 1879 h 1905"/>
              <a:gd name="T18" fmla="*/ 49 w 50"/>
              <a:gd name="T19" fmla="*/ 1879 h 1905"/>
              <a:gd name="T20" fmla="*/ 25 w 50"/>
              <a:gd name="T21" fmla="*/ 1904 h 1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0" h="1905">
                <a:moveTo>
                  <a:pt x="25" y="1904"/>
                </a:moveTo>
                <a:lnTo>
                  <a:pt x="25" y="1904"/>
                </a:lnTo>
                <a:cubicBezTo>
                  <a:pt x="12" y="1904"/>
                  <a:pt x="0" y="1893"/>
                  <a:pt x="0" y="1879"/>
                </a:cubicBezTo>
                <a:lnTo>
                  <a:pt x="0" y="25"/>
                </a:lnTo>
                <a:lnTo>
                  <a:pt x="0" y="25"/>
                </a:lnTo>
                <a:cubicBezTo>
                  <a:pt x="0" y="10"/>
                  <a:pt x="12" y="0"/>
                  <a:pt x="25" y="0"/>
                </a:cubicBezTo>
                <a:lnTo>
                  <a:pt x="25" y="0"/>
                </a:lnTo>
                <a:cubicBezTo>
                  <a:pt x="39" y="0"/>
                  <a:pt x="49" y="10"/>
                  <a:pt x="49" y="25"/>
                </a:cubicBezTo>
                <a:lnTo>
                  <a:pt x="49" y="1879"/>
                </a:lnTo>
                <a:lnTo>
                  <a:pt x="49" y="1879"/>
                </a:lnTo>
                <a:cubicBezTo>
                  <a:pt x="49" y="1893"/>
                  <a:pt x="39" y="1904"/>
                  <a:pt x="25" y="1904"/>
                </a:cubicBezTo>
              </a:path>
            </a:pathLst>
          </a:custGeom>
          <a:solidFill>
            <a:schemeClr val="tx2"/>
          </a:solidFill>
          <a:ln w="38100" cap="flat">
            <a:solidFill>
              <a:schemeClr val="tx2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48" name="Freeform 20">
            <a:extLst>
              <a:ext uri="{FF2B5EF4-FFF2-40B4-BE49-F238E27FC236}">
                <a16:creationId xmlns:a16="http://schemas.microsoft.com/office/drawing/2014/main" id="{178F7475-31E9-1076-97DA-471D4087C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3350" y="1819343"/>
            <a:ext cx="117475" cy="117475"/>
          </a:xfrm>
          <a:custGeom>
            <a:avLst/>
            <a:gdLst>
              <a:gd name="T0" fmla="*/ 342 w 343"/>
              <a:gd name="T1" fmla="*/ 173 h 345"/>
              <a:gd name="T2" fmla="*/ 342 w 343"/>
              <a:gd name="T3" fmla="*/ 173 h 345"/>
              <a:gd name="T4" fmla="*/ 171 w 343"/>
              <a:gd name="T5" fmla="*/ 344 h 345"/>
              <a:gd name="T6" fmla="*/ 171 w 343"/>
              <a:gd name="T7" fmla="*/ 344 h 345"/>
              <a:gd name="T8" fmla="*/ 0 w 343"/>
              <a:gd name="T9" fmla="*/ 173 h 345"/>
              <a:gd name="T10" fmla="*/ 0 w 343"/>
              <a:gd name="T11" fmla="*/ 173 h 345"/>
              <a:gd name="T12" fmla="*/ 171 w 343"/>
              <a:gd name="T13" fmla="*/ 0 h 345"/>
              <a:gd name="T14" fmla="*/ 171 w 343"/>
              <a:gd name="T15" fmla="*/ 0 h 345"/>
              <a:gd name="T16" fmla="*/ 342 w 343"/>
              <a:gd name="T17" fmla="*/ 173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3" h="345">
                <a:moveTo>
                  <a:pt x="342" y="173"/>
                </a:moveTo>
                <a:lnTo>
                  <a:pt x="342" y="173"/>
                </a:lnTo>
                <a:cubicBezTo>
                  <a:pt x="342" y="267"/>
                  <a:pt x="265" y="344"/>
                  <a:pt x="171" y="344"/>
                </a:cubicBezTo>
                <a:lnTo>
                  <a:pt x="171" y="344"/>
                </a:lnTo>
                <a:cubicBezTo>
                  <a:pt x="77" y="344"/>
                  <a:pt x="0" y="267"/>
                  <a:pt x="0" y="173"/>
                </a:cubicBezTo>
                <a:lnTo>
                  <a:pt x="0" y="173"/>
                </a:lnTo>
                <a:cubicBezTo>
                  <a:pt x="0" y="77"/>
                  <a:pt x="77" y="0"/>
                  <a:pt x="171" y="0"/>
                </a:cubicBezTo>
                <a:lnTo>
                  <a:pt x="171" y="0"/>
                </a:lnTo>
                <a:cubicBezTo>
                  <a:pt x="265" y="0"/>
                  <a:pt x="342" y="77"/>
                  <a:pt x="342" y="173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49" name="Freeform 20">
            <a:extLst>
              <a:ext uri="{FF2B5EF4-FFF2-40B4-BE49-F238E27FC236}">
                <a16:creationId xmlns:a16="http://schemas.microsoft.com/office/drawing/2014/main" id="{DF99D6BB-3F3E-2A1E-B053-5CBA25CA1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4433" y="2574290"/>
            <a:ext cx="117475" cy="117475"/>
          </a:xfrm>
          <a:custGeom>
            <a:avLst/>
            <a:gdLst>
              <a:gd name="T0" fmla="*/ 342 w 343"/>
              <a:gd name="T1" fmla="*/ 173 h 345"/>
              <a:gd name="T2" fmla="*/ 342 w 343"/>
              <a:gd name="T3" fmla="*/ 173 h 345"/>
              <a:gd name="T4" fmla="*/ 171 w 343"/>
              <a:gd name="T5" fmla="*/ 344 h 345"/>
              <a:gd name="T6" fmla="*/ 171 w 343"/>
              <a:gd name="T7" fmla="*/ 344 h 345"/>
              <a:gd name="T8" fmla="*/ 0 w 343"/>
              <a:gd name="T9" fmla="*/ 173 h 345"/>
              <a:gd name="T10" fmla="*/ 0 w 343"/>
              <a:gd name="T11" fmla="*/ 173 h 345"/>
              <a:gd name="T12" fmla="*/ 171 w 343"/>
              <a:gd name="T13" fmla="*/ 0 h 345"/>
              <a:gd name="T14" fmla="*/ 171 w 343"/>
              <a:gd name="T15" fmla="*/ 0 h 345"/>
              <a:gd name="T16" fmla="*/ 342 w 343"/>
              <a:gd name="T17" fmla="*/ 173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3" h="345">
                <a:moveTo>
                  <a:pt x="342" y="173"/>
                </a:moveTo>
                <a:lnTo>
                  <a:pt x="342" y="173"/>
                </a:lnTo>
                <a:cubicBezTo>
                  <a:pt x="342" y="267"/>
                  <a:pt x="265" y="344"/>
                  <a:pt x="171" y="344"/>
                </a:cubicBezTo>
                <a:lnTo>
                  <a:pt x="171" y="344"/>
                </a:lnTo>
                <a:cubicBezTo>
                  <a:pt x="77" y="344"/>
                  <a:pt x="0" y="267"/>
                  <a:pt x="0" y="173"/>
                </a:cubicBezTo>
                <a:lnTo>
                  <a:pt x="0" y="173"/>
                </a:lnTo>
                <a:cubicBezTo>
                  <a:pt x="0" y="77"/>
                  <a:pt x="77" y="0"/>
                  <a:pt x="171" y="0"/>
                </a:cubicBezTo>
                <a:lnTo>
                  <a:pt x="171" y="0"/>
                </a:lnTo>
                <a:cubicBezTo>
                  <a:pt x="265" y="0"/>
                  <a:pt x="342" y="77"/>
                  <a:pt x="342" y="173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266"/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40037E55-81F5-D842-B53C-26F65BCED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9472" y="5199716"/>
            <a:ext cx="3017363" cy="1236667"/>
          </a:xfrm>
          <a:custGeom>
            <a:avLst/>
            <a:gdLst>
              <a:gd name="T0" fmla="*/ 10017 w 11872"/>
              <a:gd name="T1" fmla="*/ 0 h 3708"/>
              <a:gd name="T2" fmla="*/ 1853 w 11872"/>
              <a:gd name="T3" fmla="*/ 0 h 3708"/>
              <a:gd name="T4" fmla="*/ 1853 w 11872"/>
              <a:gd name="T5" fmla="*/ 0 h 3708"/>
              <a:gd name="T6" fmla="*/ 0 w 11872"/>
              <a:gd name="T7" fmla="*/ 1854 h 3708"/>
              <a:gd name="T8" fmla="*/ 0 w 11872"/>
              <a:gd name="T9" fmla="*/ 1854 h 3708"/>
              <a:gd name="T10" fmla="*/ 0 w 11872"/>
              <a:gd name="T11" fmla="*/ 1854 h 3708"/>
              <a:gd name="T12" fmla="*/ 1853 w 11872"/>
              <a:gd name="T13" fmla="*/ 3707 h 3708"/>
              <a:gd name="T14" fmla="*/ 10017 w 11872"/>
              <a:gd name="T15" fmla="*/ 3707 h 3708"/>
              <a:gd name="T16" fmla="*/ 10017 w 11872"/>
              <a:gd name="T17" fmla="*/ 3707 h 3708"/>
              <a:gd name="T18" fmla="*/ 11871 w 11872"/>
              <a:gd name="T19" fmla="*/ 1854 h 3708"/>
              <a:gd name="T20" fmla="*/ 11871 w 11872"/>
              <a:gd name="T21" fmla="*/ 1854 h 3708"/>
              <a:gd name="T22" fmla="*/ 11871 w 11872"/>
              <a:gd name="T23" fmla="*/ 1854 h 3708"/>
              <a:gd name="T24" fmla="*/ 10017 w 11872"/>
              <a:gd name="T25" fmla="*/ 0 h 3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872" h="3708">
                <a:moveTo>
                  <a:pt x="10017" y="0"/>
                </a:moveTo>
                <a:lnTo>
                  <a:pt x="1853" y="0"/>
                </a:lnTo>
                <a:lnTo>
                  <a:pt x="1853" y="0"/>
                </a:lnTo>
                <a:cubicBezTo>
                  <a:pt x="830" y="0"/>
                  <a:pt x="0" y="830"/>
                  <a:pt x="0" y="1854"/>
                </a:cubicBezTo>
                <a:lnTo>
                  <a:pt x="0" y="1854"/>
                </a:lnTo>
                <a:lnTo>
                  <a:pt x="0" y="1854"/>
                </a:lnTo>
                <a:cubicBezTo>
                  <a:pt x="0" y="2877"/>
                  <a:pt x="830" y="3707"/>
                  <a:pt x="1853" y="3707"/>
                </a:cubicBezTo>
                <a:lnTo>
                  <a:pt x="10017" y="3707"/>
                </a:lnTo>
                <a:lnTo>
                  <a:pt x="10017" y="3707"/>
                </a:lnTo>
                <a:cubicBezTo>
                  <a:pt x="11042" y="3707"/>
                  <a:pt x="11871" y="2877"/>
                  <a:pt x="11871" y="1854"/>
                </a:cubicBezTo>
                <a:lnTo>
                  <a:pt x="11871" y="1854"/>
                </a:lnTo>
                <a:lnTo>
                  <a:pt x="11871" y="1854"/>
                </a:lnTo>
                <a:cubicBezTo>
                  <a:pt x="11871" y="830"/>
                  <a:pt x="11042" y="0"/>
                  <a:pt x="10017" y="0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>
                <a:solidFill>
                  <a:schemeClr val="bg2"/>
                </a:solidFill>
                <a:latin typeface="Poppins SemiBold" panose="020B0502040204020203" pitchFamily="2" charset="0"/>
                <a:cs typeface="Poppins SemiBold" panose="020B0502040204020203" pitchFamily="2" charset="0"/>
              </a:rPr>
              <a:t>IOARR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bg2"/>
                </a:solidFill>
                <a:latin typeface="Poppins SemiBold" panose="020B0502040204020203" pitchFamily="2" charset="0"/>
                <a:cs typeface="Poppins SemiBold" panose="020B0502040204020203" pitchFamily="2" charset="0"/>
              </a:rPr>
              <a:t>OGC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n 4" descr="Forma, Rectángulo&#10;&#10;Descripción generada automáticamente">
            <a:extLst>
              <a:ext uri="{FF2B5EF4-FFF2-40B4-BE49-F238E27FC236}">
                <a16:creationId xmlns:a16="http://schemas.microsoft.com/office/drawing/2014/main" id="{8C4A89D5-24D1-90A2-97C6-CD7603C3C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7513" y="6354763"/>
            <a:ext cx="2735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C0BF025-8467-C191-AC16-69771B51FE67}"/>
              </a:ext>
            </a:extLst>
          </p:cNvPr>
          <p:cNvSpPr/>
          <p:nvPr/>
        </p:nvSpPr>
        <p:spPr>
          <a:xfrm>
            <a:off x="0" y="0"/>
            <a:ext cx="12192000" cy="167005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2F742AB2-DEC2-7614-7B23-F26302441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MARCO NORMATIVO</a:t>
            </a:r>
            <a:endParaRPr lang="es-P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anose="020B0602020104020603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72190" y="2076220"/>
            <a:ext cx="6065372" cy="4073985"/>
            <a:chOff x="0" y="203200"/>
            <a:chExt cx="6065372" cy="4073985"/>
          </a:xfrm>
        </p:grpSpPr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03200"/>
              <a:ext cx="6065372" cy="3162300"/>
            </a:xfrm>
            <a:prstGeom prst="rect">
              <a:avLst/>
            </a:prstGeom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873500"/>
              <a:ext cx="6065372" cy="403685"/>
            </a:xfrm>
            <a:prstGeom prst="rect">
              <a:avLst/>
            </a:prstGeom>
          </p:spPr>
        </p:pic>
      </p:grpSp>
      <p:grpSp>
        <p:nvGrpSpPr>
          <p:cNvPr id="18" name="Grupo 17"/>
          <p:cNvGrpSpPr/>
          <p:nvPr/>
        </p:nvGrpSpPr>
        <p:grpSpPr>
          <a:xfrm>
            <a:off x="6007769" y="2048732"/>
            <a:ext cx="6126628" cy="4127500"/>
            <a:chOff x="6065372" y="317500"/>
            <a:chExt cx="6126628" cy="4127500"/>
          </a:xfrm>
        </p:grpSpPr>
        <p:pic>
          <p:nvPicPr>
            <p:cNvPr id="19" name="Imagen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65372" y="317500"/>
              <a:ext cx="6126628" cy="2921000"/>
            </a:xfrm>
            <a:prstGeom prst="rect">
              <a:avLst/>
            </a:prstGeom>
          </p:spPr>
        </p:pic>
        <p:pic>
          <p:nvPicPr>
            <p:cNvPr id="20" name="Imagen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97600" y="3873500"/>
              <a:ext cx="5850610" cy="5715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C0BF025-8467-C191-AC16-69771B51FE67}"/>
              </a:ext>
            </a:extLst>
          </p:cNvPr>
          <p:cNvSpPr/>
          <p:nvPr/>
        </p:nvSpPr>
        <p:spPr>
          <a:xfrm>
            <a:off x="0" y="0"/>
            <a:ext cx="12192000" cy="167005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294" l="459" r="99083">
                        <a14:foregroundMark x1="34748" y1="10593" x2="73968" y2="10452"/>
                        <a14:foregroundMark x1="22248" y1="9887" x2="33601" y2="9887"/>
                        <a14:foregroundMark x1="80046" y1="10311" x2="64908" y2="97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8845868" cy="718219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062" y="120527"/>
            <a:ext cx="4083713" cy="206242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8581" y="2303483"/>
            <a:ext cx="2700306" cy="447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24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15A018-F2AD-5037-18C4-F0640750D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3511" y="14859"/>
            <a:ext cx="3784600" cy="7286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EQUIPAMIENTO</a:t>
            </a:r>
            <a:endParaRPr lang="es-P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30EFD77-67C2-35F6-3A82-93C5145898E0}"/>
              </a:ext>
            </a:extLst>
          </p:cNvPr>
          <p:cNvSpPr/>
          <p:nvPr/>
        </p:nvSpPr>
        <p:spPr bwMode="auto">
          <a:xfrm>
            <a:off x="0" y="6176963"/>
            <a:ext cx="12192000" cy="681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5273" r="2732"/>
          <a:stretch/>
        </p:blipFill>
        <p:spPr>
          <a:xfrm>
            <a:off x="254001" y="1125538"/>
            <a:ext cx="2565399" cy="295517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554" y="1125538"/>
            <a:ext cx="4052888" cy="294233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7495" y="1125538"/>
            <a:ext cx="4801005" cy="295904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50" y="4561382"/>
            <a:ext cx="2730500" cy="191049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599" y="4119542"/>
            <a:ext cx="1385505" cy="259875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6417" y="4999587"/>
            <a:ext cx="1398789" cy="161885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2625" y="4181438"/>
            <a:ext cx="1156376" cy="70458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358" y="4192088"/>
            <a:ext cx="3533277" cy="2453665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482600" y="766763"/>
            <a:ext cx="2057400" cy="287337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REPOSICIÓN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987800" y="766763"/>
            <a:ext cx="2057400" cy="287337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MANTENIMIENTO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8470900" y="817563"/>
            <a:ext cx="2425700" cy="238569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OPTIMIZACIÓN/NUEVO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upo 2">
            <a:extLst>
              <a:ext uri="{FF2B5EF4-FFF2-40B4-BE49-F238E27FC236}">
                <a16:creationId xmlns:a16="http://schemas.microsoft.com/office/drawing/2014/main" id="{FDB2AE81-E588-6818-1F1F-0DE412E262F0}"/>
              </a:ext>
            </a:extLst>
          </p:cNvPr>
          <p:cNvGrpSpPr>
            <a:grpSpLocks/>
          </p:cNvGrpSpPr>
          <p:nvPr/>
        </p:nvGrpSpPr>
        <p:grpSpPr bwMode="auto">
          <a:xfrm>
            <a:off x="0" y="6176963"/>
            <a:ext cx="12192000" cy="681037"/>
            <a:chOff x="0" y="6176963"/>
            <a:chExt cx="12192000" cy="681037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F6258538-89AA-52C2-9FAA-F0F1BDC123F6}"/>
                </a:ext>
              </a:extLst>
            </p:cNvPr>
            <p:cNvSpPr/>
            <p:nvPr/>
          </p:nvSpPr>
          <p:spPr>
            <a:xfrm>
              <a:off x="0" y="6176963"/>
              <a:ext cx="12192000" cy="681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pic>
          <p:nvPicPr>
            <p:cNvPr id="24582" name="Imagen 5" descr="Forma, Rectángulo&#10;&#10;Descripción generada automáticamente">
              <a:extLst>
                <a:ext uri="{FF2B5EF4-FFF2-40B4-BE49-F238E27FC236}">
                  <a16:creationId xmlns:a16="http://schemas.microsoft.com/office/drawing/2014/main" id="{EAA461B7-B345-9A4B-64AA-7FFCCA1E8E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008" y="6354146"/>
              <a:ext cx="2734702" cy="3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AE2CE05-0B99-7FF6-B7F5-204B59432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286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INFRAESTRUCTURA</a:t>
            </a:r>
            <a:endParaRPr lang="es-P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C298D657-D881-1269-093E-858D5F2DD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2244725"/>
            <a:ext cx="6554788" cy="3787775"/>
          </a:xfrm>
        </p:spPr>
        <p:txBody>
          <a:bodyPr rtlCol="0">
            <a:normAutofit lnSpcReduction="10000"/>
          </a:bodyPr>
          <a:lstStyle/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es-ES" dirty="0"/>
              <a:t>Para la selección de establecimientos de salud que recibirán intervención integral (mantenimiento/inversiones/</a:t>
            </a:r>
            <a:r>
              <a:rPr lang="es-ES" dirty="0" err="1"/>
              <a:t>OGC</a:t>
            </a:r>
            <a:r>
              <a:rPr lang="es-ES" dirty="0"/>
              <a:t>), se tiene en consideración los siguientes criterios generales:</a:t>
            </a:r>
          </a:p>
          <a:p>
            <a:pPr marL="180340" algn="just" fontAlgn="auto">
              <a:lnSpc>
                <a:spcPct val="107000"/>
              </a:lnSpc>
              <a:spcAft>
                <a:spcPts val="0"/>
              </a:spcAft>
              <a:defRPr/>
            </a:pPr>
            <a:endParaRPr lang="es-PE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s-PE" dirty="0"/>
              <a:t>Materialidad.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s-PE" dirty="0"/>
              <a:t>Antigüedad.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s-PE" dirty="0"/>
              <a:t>Atenciones.</a:t>
            </a:r>
          </a:p>
          <a:p>
            <a:pPr algn="just" fontAlgn="auto">
              <a:spcAft>
                <a:spcPts val="0"/>
              </a:spcAft>
              <a:defRPr/>
            </a:pPr>
            <a:endParaRPr lang="es-PE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C4AF99C-84CD-8ACA-D57D-AD69445620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50" t="29203" r="45186" b="19575"/>
          <a:stretch/>
        </p:blipFill>
        <p:spPr>
          <a:xfrm>
            <a:off x="7700963" y="1119188"/>
            <a:ext cx="4341747" cy="2685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ángulo 5"/>
          <p:cNvSpPr/>
          <p:nvPr/>
        </p:nvSpPr>
        <p:spPr>
          <a:xfrm>
            <a:off x="546915" y="1370290"/>
            <a:ext cx="2589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CRITERIOS DE SELECCIÓN</a:t>
            </a:r>
            <a:endParaRPr lang="es-PE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963" y="4033439"/>
            <a:ext cx="4341747" cy="277008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ítulo 2">
            <a:extLst>
              <a:ext uri="{FF2B5EF4-FFF2-40B4-BE49-F238E27FC236}">
                <a16:creationId xmlns:a16="http://schemas.microsoft.com/office/drawing/2014/main" id="{5F15CCEF-1DDA-1AAE-27FE-3ECC202B2C25}"/>
              </a:ext>
            </a:extLst>
          </p:cNvPr>
          <p:cNvSpPr txBox="1">
            <a:spLocks/>
          </p:cNvSpPr>
          <p:nvPr/>
        </p:nvSpPr>
        <p:spPr>
          <a:xfrm>
            <a:off x="-157163" y="31750"/>
            <a:ext cx="8134351" cy="433388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>
              <a:lnSpc>
                <a:spcPct val="120000"/>
              </a:lnSpc>
              <a:spcBef>
                <a:spcPct val="0"/>
              </a:spcBef>
              <a:buNone/>
              <a:defRPr sz="2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s-PE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F79D1CB-BB35-7D81-A124-CAB66BA67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sz="3200" dirty="0"/>
              <a:t>ACTIVIDADES DE MANTENIMIENTO DE INFRAESTRUCTURA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B36D230-BF52-6E84-3342-74C4A0399613}"/>
              </a:ext>
            </a:extLst>
          </p:cNvPr>
          <p:cNvSpPr/>
          <p:nvPr/>
        </p:nvSpPr>
        <p:spPr bwMode="auto">
          <a:xfrm>
            <a:off x="0" y="6176963"/>
            <a:ext cx="12192000" cy="681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b="22613"/>
          <a:stretch/>
        </p:blipFill>
        <p:spPr>
          <a:xfrm>
            <a:off x="51292" y="1390317"/>
            <a:ext cx="12089416" cy="3788512"/>
          </a:xfrm>
          <a:prstGeom prst="rect">
            <a:avLst/>
          </a:prstGeom>
        </p:spPr>
      </p:pic>
      <p:sp>
        <p:nvSpPr>
          <p:cNvPr id="3" name="Forma libre 2"/>
          <p:cNvSpPr/>
          <p:nvPr/>
        </p:nvSpPr>
        <p:spPr>
          <a:xfrm>
            <a:off x="9758050" y="1555147"/>
            <a:ext cx="1274820" cy="1815452"/>
          </a:xfrm>
          <a:custGeom>
            <a:avLst/>
            <a:gdLst>
              <a:gd name="connsiteX0" fmla="*/ 0 w 1274820"/>
              <a:gd name="connsiteY0" fmla="*/ 213583 h 1815452"/>
              <a:gd name="connsiteX1" fmla="*/ 73419 w 1274820"/>
              <a:gd name="connsiteY1" fmla="*/ 1695311 h 1815452"/>
              <a:gd name="connsiteX2" fmla="*/ 1274820 w 1274820"/>
              <a:gd name="connsiteY2" fmla="*/ 1815452 h 1815452"/>
              <a:gd name="connsiteX3" fmla="*/ 1234773 w 1274820"/>
              <a:gd name="connsiteY3" fmla="*/ 0 h 1815452"/>
              <a:gd name="connsiteX4" fmla="*/ 0 w 1274820"/>
              <a:gd name="connsiteY4" fmla="*/ 213583 h 181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4820" h="1815452">
                <a:moveTo>
                  <a:pt x="0" y="213583"/>
                </a:moveTo>
                <a:lnTo>
                  <a:pt x="73419" y="1695311"/>
                </a:lnTo>
                <a:lnTo>
                  <a:pt x="1274820" y="1815452"/>
                </a:lnTo>
                <a:lnTo>
                  <a:pt x="1234773" y="0"/>
                </a:lnTo>
                <a:lnTo>
                  <a:pt x="0" y="213583"/>
                </a:lnTo>
                <a:close/>
              </a:path>
            </a:pathLst>
          </a:cu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Forma libre 3"/>
          <p:cNvSpPr/>
          <p:nvPr/>
        </p:nvSpPr>
        <p:spPr>
          <a:xfrm>
            <a:off x="8443452" y="1858297"/>
            <a:ext cx="774290" cy="1283109"/>
          </a:xfrm>
          <a:custGeom>
            <a:avLst/>
            <a:gdLst>
              <a:gd name="connsiteX0" fmla="*/ 0 w 774290"/>
              <a:gd name="connsiteY0" fmla="*/ 110613 h 1283109"/>
              <a:gd name="connsiteX1" fmla="*/ 685800 w 774290"/>
              <a:gd name="connsiteY1" fmla="*/ 0 h 1283109"/>
              <a:gd name="connsiteX2" fmla="*/ 774290 w 774290"/>
              <a:gd name="connsiteY2" fmla="*/ 1283109 h 1283109"/>
              <a:gd name="connsiteX3" fmla="*/ 125361 w 774290"/>
              <a:gd name="connsiteY3" fmla="*/ 1246238 h 1283109"/>
              <a:gd name="connsiteX4" fmla="*/ 0 w 774290"/>
              <a:gd name="connsiteY4" fmla="*/ 110613 h 128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290" h="1283109">
                <a:moveTo>
                  <a:pt x="0" y="110613"/>
                </a:moveTo>
                <a:lnTo>
                  <a:pt x="685800" y="0"/>
                </a:lnTo>
                <a:lnTo>
                  <a:pt x="774290" y="1283109"/>
                </a:lnTo>
                <a:lnTo>
                  <a:pt x="125361" y="1246238"/>
                </a:lnTo>
                <a:lnTo>
                  <a:pt x="0" y="110613"/>
                </a:lnTo>
                <a:close/>
              </a:path>
            </a:pathLst>
          </a:cu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Forma libre 5"/>
          <p:cNvSpPr/>
          <p:nvPr/>
        </p:nvSpPr>
        <p:spPr>
          <a:xfrm>
            <a:off x="7846142" y="1991032"/>
            <a:ext cx="553064" cy="1084007"/>
          </a:xfrm>
          <a:custGeom>
            <a:avLst/>
            <a:gdLst>
              <a:gd name="connsiteX0" fmla="*/ 0 w 553064"/>
              <a:gd name="connsiteY0" fmla="*/ 81116 h 1084007"/>
              <a:gd name="connsiteX1" fmla="*/ 471948 w 553064"/>
              <a:gd name="connsiteY1" fmla="*/ 0 h 1084007"/>
              <a:gd name="connsiteX2" fmla="*/ 553064 w 553064"/>
              <a:gd name="connsiteY2" fmla="*/ 1084007 h 1084007"/>
              <a:gd name="connsiteX3" fmla="*/ 88490 w 553064"/>
              <a:gd name="connsiteY3" fmla="*/ 1039762 h 1084007"/>
              <a:gd name="connsiteX4" fmla="*/ 0 w 553064"/>
              <a:gd name="connsiteY4" fmla="*/ 81116 h 1084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064" h="1084007">
                <a:moveTo>
                  <a:pt x="0" y="81116"/>
                </a:moveTo>
                <a:lnTo>
                  <a:pt x="471948" y="0"/>
                </a:lnTo>
                <a:lnTo>
                  <a:pt x="553064" y="1084007"/>
                </a:lnTo>
                <a:lnTo>
                  <a:pt x="88490" y="1039762"/>
                </a:lnTo>
                <a:lnTo>
                  <a:pt x="0" y="81116"/>
                </a:lnTo>
                <a:close/>
              </a:path>
            </a:pathLst>
          </a:cu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Forma libre 7"/>
          <p:cNvSpPr/>
          <p:nvPr/>
        </p:nvSpPr>
        <p:spPr>
          <a:xfrm>
            <a:off x="7536426" y="2094271"/>
            <a:ext cx="309716" cy="582561"/>
          </a:xfrm>
          <a:custGeom>
            <a:avLst/>
            <a:gdLst>
              <a:gd name="connsiteX0" fmla="*/ 0 w 309716"/>
              <a:gd name="connsiteY0" fmla="*/ 44245 h 582561"/>
              <a:gd name="connsiteX1" fmla="*/ 250722 w 309716"/>
              <a:gd name="connsiteY1" fmla="*/ 0 h 582561"/>
              <a:gd name="connsiteX2" fmla="*/ 309716 w 309716"/>
              <a:gd name="connsiteY2" fmla="*/ 582561 h 582561"/>
              <a:gd name="connsiteX3" fmla="*/ 81116 w 309716"/>
              <a:gd name="connsiteY3" fmla="*/ 582561 h 582561"/>
              <a:gd name="connsiteX4" fmla="*/ 0 w 309716"/>
              <a:gd name="connsiteY4" fmla="*/ 44245 h 582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716" h="582561">
                <a:moveTo>
                  <a:pt x="0" y="44245"/>
                </a:moveTo>
                <a:lnTo>
                  <a:pt x="250722" y="0"/>
                </a:lnTo>
                <a:lnTo>
                  <a:pt x="309716" y="582561"/>
                </a:lnTo>
                <a:lnTo>
                  <a:pt x="81116" y="582561"/>
                </a:lnTo>
                <a:lnTo>
                  <a:pt x="0" y="44245"/>
                </a:lnTo>
                <a:close/>
              </a:path>
            </a:pathLst>
          </a:cu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Forma libre 8"/>
          <p:cNvSpPr/>
          <p:nvPr/>
        </p:nvSpPr>
        <p:spPr>
          <a:xfrm>
            <a:off x="7057103" y="2138516"/>
            <a:ext cx="420329" cy="892278"/>
          </a:xfrm>
          <a:custGeom>
            <a:avLst/>
            <a:gdLst>
              <a:gd name="connsiteX0" fmla="*/ 0 w 420329"/>
              <a:gd name="connsiteY0" fmla="*/ 73742 h 892278"/>
              <a:gd name="connsiteX1" fmla="*/ 339213 w 420329"/>
              <a:gd name="connsiteY1" fmla="*/ 0 h 892278"/>
              <a:gd name="connsiteX2" fmla="*/ 420329 w 420329"/>
              <a:gd name="connsiteY2" fmla="*/ 892278 h 892278"/>
              <a:gd name="connsiteX3" fmla="*/ 117987 w 420329"/>
              <a:gd name="connsiteY3" fmla="*/ 848032 h 892278"/>
              <a:gd name="connsiteX4" fmla="*/ 0 w 420329"/>
              <a:gd name="connsiteY4" fmla="*/ 73742 h 892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329" h="892278">
                <a:moveTo>
                  <a:pt x="0" y="73742"/>
                </a:moveTo>
                <a:lnTo>
                  <a:pt x="339213" y="0"/>
                </a:lnTo>
                <a:lnTo>
                  <a:pt x="420329" y="892278"/>
                </a:lnTo>
                <a:lnTo>
                  <a:pt x="117987" y="848032"/>
                </a:lnTo>
                <a:lnTo>
                  <a:pt x="0" y="73742"/>
                </a:lnTo>
                <a:close/>
              </a:path>
            </a:pathLst>
          </a:cu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Forma libre 9"/>
          <p:cNvSpPr/>
          <p:nvPr/>
        </p:nvSpPr>
        <p:spPr>
          <a:xfrm>
            <a:off x="7588045" y="3104535"/>
            <a:ext cx="1784555" cy="1209368"/>
          </a:xfrm>
          <a:custGeom>
            <a:avLst/>
            <a:gdLst>
              <a:gd name="connsiteX0" fmla="*/ 0 w 1784555"/>
              <a:gd name="connsiteY0" fmla="*/ 0 h 1209368"/>
              <a:gd name="connsiteX1" fmla="*/ 1755058 w 1784555"/>
              <a:gd name="connsiteY1" fmla="*/ 221226 h 1209368"/>
              <a:gd name="connsiteX2" fmla="*/ 1784555 w 1784555"/>
              <a:gd name="connsiteY2" fmla="*/ 1209368 h 1209368"/>
              <a:gd name="connsiteX3" fmla="*/ 22123 w 1784555"/>
              <a:gd name="connsiteY3" fmla="*/ 634181 h 1209368"/>
              <a:gd name="connsiteX4" fmla="*/ 0 w 1784555"/>
              <a:gd name="connsiteY4" fmla="*/ 0 h 120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4555" h="1209368">
                <a:moveTo>
                  <a:pt x="0" y="0"/>
                </a:moveTo>
                <a:lnTo>
                  <a:pt x="1755058" y="221226"/>
                </a:lnTo>
                <a:lnTo>
                  <a:pt x="1784555" y="1209368"/>
                </a:lnTo>
                <a:lnTo>
                  <a:pt x="22123" y="634181"/>
                </a:lnTo>
                <a:lnTo>
                  <a:pt x="0" y="0"/>
                </a:lnTo>
                <a:close/>
              </a:path>
            </a:pathLst>
          </a:cu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2" name="Grupo 2">
            <a:extLst>
              <a:ext uri="{FF2B5EF4-FFF2-40B4-BE49-F238E27FC236}">
                <a16:creationId xmlns:a16="http://schemas.microsoft.com/office/drawing/2014/main" id="{FDB2AE81-E588-6818-1F1F-0DE412E262F0}"/>
              </a:ext>
            </a:extLst>
          </p:cNvPr>
          <p:cNvGrpSpPr>
            <a:grpSpLocks/>
          </p:cNvGrpSpPr>
          <p:nvPr/>
        </p:nvGrpSpPr>
        <p:grpSpPr bwMode="auto">
          <a:xfrm>
            <a:off x="0" y="6159162"/>
            <a:ext cx="12192000" cy="681037"/>
            <a:chOff x="0" y="6176963"/>
            <a:chExt cx="12192000" cy="681037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F6258538-89AA-52C2-9FAA-F0F1BDC123F6}"/>
                </a:ext>
              </a:extLst>
            </p:cNvPr>
            <p:cNvSpPr/>
            <p:nvPr/>
          </p:nvSpPr>
          <p:spPr>
            <a:xfrm>
              <a:off x="0" y="6176963"/>
              <a:ext cx="12192000" cy="681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pic>
          <p:nvPicPr>
            <p:cNvPr id="14" name="Imagen 5" descr="Forma, Rectángulo&#10;&#10;Descripción generada automáticamente">
              <a:extLst>
                <a:ext uri="{FF2B5EF4-FFF2-40B4-BE49-F238E27FC236}">
                  <a16:creationId xmlns:a16="http://schemas.microsoft.com/office/drawing/2014/main" id="{EAA461B7-B345-9A4B-64AA-7FFCCA1E8E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008" y="6354146"/>
              <a:ext cx="2734702" cy="3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CuadroTexto 15"/>
          <p:cNvSpPr txBox="1"/>
          <p:nvPr/>
        </p:nvSpPr>
        <p:spPr>
          <a:xfrm>
            <a:off x="3507971" y="4346854"/>
            <a:ext cx="1876514" cy="646331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ESTRUCTURA EN MATERIAL DE TRIPLAY/CARPINTERIA DE MADERA 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10450915" y="4346853"/>
            <a:ext cx="1178246" cy="646331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ESTRUCTURA EN MATERIAL DRYWALL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6365132" y="4331704"/>
            <a:ext cx="1383942" cy="646331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COLOCACION DE LETRERO LUMINOSO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10926364" y="1068092"/>
            <a:ext cx="1178246" cy="1200329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VENTANAS MATERIAL ALUMINIO CON LAMINA DE SEGURIDAD PAVONADA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C68614E-6744-44F4-87B9-3E88097348F3}"/>
              </a:ext>
            </a:extLst>
          </p:cNvPr>
          <p:cNvSpPr txBox="1"/>
          <p:nvPr/>
        </p:nvSpPr>
        <p:spPr>
          <a:xfrm>
            <a:off x="1998855" y="5283949"/>
            <a:ext cx="845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>
                <a:solidFill>
                  <a:srgbClr val="002E8A"/>
                </a:solidFill>
              </a:defRPr>
            </a:lvl1pPr>
          </a:lstStyle>
          <a:p>
            <a:pPr algn="ctr"/>
            <a:r>
              <a:rPr lang="es-MX" sz="4400" dirty="0"/>
              <a:t>ANTES                              DESPUES</a:t>
            </a:r>
            <a:endParaRPr lang="es-PE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ítulo 2">
            <a:extLst>
              <a:ext uri="{FF2B5EF4-FFF2-40B4-BE49-F238E27FC236}">
                <a16:creationId xmlns:a16="http://schemas.microsoft.com/office/drawing/2014/main" id="{5F15CCEF-1DDA-1AAE-27FE-3ECC202B2C25}"/>
              </a:ext>
            </a:extLst>
          </p:cNvPr>
          <p:cNvSpPr txBox="1">
            <a:spLocks/>
          </p:cNvSpPr>
          <p:nvPr/>
        </p:nvSpPr>
        <p:spPr>
          <a:xfrm>
            <a:off x="-157163" y="31750"/>
            <a:ext cx="8134351" cy="433388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>
              <a:lnSpc>
                <a:spcPct val="120000"/>
              </a:lnSpc>
              <a:spcBef>
                <a:spcPct val="0"/>
              </a:spcBef>
              <a:buNone/>
              <a:defRPr sz="2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s-PE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F79D1CB-BB35-7D81-A124-CAB66BA67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sz="3200" dirty="0"/>
              <a:t>ACTIVIDADES DE MANTENIMIENTO DE INFRAESTRUCTURA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B36D230-BF52-6E84-3342-74C4A0399613}"/>
              </a:ext>
            </a:extLst>
          </p:cNvPr>
          <p:cNvSpPr/>
          <p:nvPr/>
        </p:nvSpPr>
        <p:spPr bwMode="auto">
          <a:xfrm>
            <a:off x="0" y="6176963"/>
            <a:ext cx="12192000" cy="681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b="13696"/>
          <a:stretch/>
        </p:blipFill>
        <p:spPr>
          <a:xfrm>
            <a:off x="-67590" y="1632731"/>
            <a:ext cx="12327180" cy="3861982"/>
          </a:xfrm>
          <a:prstGeom prst="rect">
            <a:avLst/>
          </a:prstGeom>
        </p:spPr>
      </p:pic>
      <p:sp>
        <p:nvSpPr>
          <p:cNvPr id="6" name="Forma libre 5"/>
          <p:cNvSpPr/>
          <p:nvPr/>
        </p:nvSpPr>
        <p:spPr>
          <a:xfrm>
            <a:off x="10736826" y="1968910"/>
            <a:ext cx="678426" cy="855406"/>
          </a:xfrm>
          <a:custGeom>
            <a:avLst/>
            <a:gdLst>
              <a:gd name="connsiteX0" fmla="*/ 0 w 678426"/>
              <a:gd name="connsiteY0" fmla="*/ 51619 h 855406"/>
              <a:gd name="connsiteX1" fmla="*/ 14748 w 678426"/>
              <a:gd name="connsiteY1" fmla="*/ 855406 h 855406"/>
              <a:gd name="connsiteX2" fmla="*/ 648929 w 678426"/>
              <a:gd name="connsiteY2" fmla="*/ 833284 h 855406"/>
              <a:gd name="connsiteX3" fmla="*/ 678426 w 678426"/>
              <a:gd name="connsiteY3" fmla="*/ 0 h 855406"/>
              <a:gd name="connsiteX4" fmla="*/ 0 w 678426"/>
              <a:gd name="connsiteY4" fmla="*/ 51619 h 8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426" h="855406">
                <a:moveTo>
                  <a:pt x="0" y="51619"/>
                </a:moveTo>
                <a:lnTo>
                  <a:pt x="14748" y="855406"/>
                </a:lnTo>
                <a:lnTo>
                  <a:pt x="648929" y="833284"/>
                </a:lnTo>
                <a:lnTo>
                  <a:pt x="678426" y="0"/>
                </a:lnTo>
                <a:lnTo>
                  <a:pt x="0" y="51619"/>
                </a:lnTo>
                <a:close/>
              </a:path>
            </a:pathLst>
          </a:cu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9" name="Grupo 2">
            <a:extLst>
              <a:ext uri="{FF2B5EF4-FFF2-40B4-BE49-F238E27FC236}">
                <a16:creationId xmlns:a16="http://schemas.microsoft.com/office/drawing/2014/main" id="{FDB2AE81-E588-6818-1F1F-0DE412E262F0}"/>
              </a:ext>
            </a:extLst>
          </p:cNvPr>
          <p:cNvGrpSpPr>
            <a:grpSpLocks/>
          </p:cNvGrpSpPr>
          <p:nvPr/>
        </p:nvGrpSpPr>
        <p:grpSpPr bwMode="auto">
          <a:xfrm>
            <a:off x="0" y="6172630"/>
            <a:ext cx="12192000" cy="681037"/>
            <a:chOff x="0" y="6176963"/>
            <a:chExt cx="12192000" cy="681037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F6258538-89AA-52C2-9FAA-F0F1BDC123F6}"/>
                </a:ext>
              </a:extLst>
            </p:cNvPr>
            <p:cNvSpPr/>
            <p:nvPr/>
          </p:nvSpPr>
          <p:spPr>
            <a:xfrm>
              <a:off x="0" y="6176963"/>
              <a:ext cx="12192000" cy="681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pic>
          <p:nvPicPr>
            <p:cNvPr id="11" name="Imagen 5" descr="Forma, Rectángulo&#10;&#10;Descripción generada automáticamente">
              <a:extLst>
                <a:ext uri="{FF2B5EF4-FFF2-40B4-BE49-F238E27FC236}">
                  <a16:creationId xmlns:a16="http://schemas.microsoft.com/office/drawing/2014/main" id="{EAA461B7-B345-9A4B-64AA-7FFCCA1E8E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008" y="6354146"/>
              <a:ext cx="2734702" cy="3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Forma libre 7"/>
          <p:cNvSpPr/>
          <p:nvPr/>
        </p:nvSpPr>
        <p:spPr>
          <a:xfrm>
            <a:off x="8155858" y="1865671"/>
            <a:ext cx="508819" cy="3532239"/>
          </a:xfrm>
          <a:custGeom>
            <a:avLst/>
            <a:gdLst>
              <a:gd name="connsiteX0" fmla="*/ 117987 w 508819"/>
              <a:gd name="connsiteY0" fmla="*/ 3532239 h 3532239"/>
              <a:gd name="connsiteX1" fmla="*/ 0 w 508819"/>
              <a:gd name="connsiteY1" fmla="*/ 0 h 3532239"/>
              <a:gd name="connsiteX2" fmla="*/ 449826 w 508819"/>
              <a:gd name="connsiteY2" fmla="*/ 206477 h 3532239"/>
              <a:gd name="connsiteX3" fmla="*/ 508819 w 508819"/>
              <a:gd name="connsiteY3" fmla="*/ 3200400 h 353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819" h="3532239">
                <a:moveTo>
                  <a:pt x="117987" y="3532239"/>
                </a:moveTo>
                <a:lnTo>
                  <a:pt x="0" y="0"/>
                </a:lnTo>
                <a:lnTo>
                  <a:pt x="449826" y="206477"/>
                </a:lnTo>
                <a:lnTo>
                  <a:pt x="508819" y="3200400"/>
                </a:lnTo>
              </a:path>
            </a:pathLst>
          </a:cu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Forma libre 13"/>
          <p:cNvSpPr/>
          <p:nvPr/>
        </p:nvSpPr>
        <p:spPr>
          <a:xfrm>
            <a:off x="8620432" y="3738716"/>
            <a:ext cx="2381865" cy="1644445"/>
          </a:xfrm>
          <a:custGeom>
            <a:avLst/>
            <a:gdLst>
              <a:gd name="connsiteX0" fmla="*/ 0 w 2381865"/>
              <a:gd name="connsiteY0" fmla="*/ 1334729 h 1644445"/>
              <a:gd name="connsiteX1" fmla="*/ 1408471 w 2381865"/>
              <a:gd name="connsiteY1" fmla="*/ 0 h 1644445"/>
              <a:gd name="connsiteX2" fmla="*/ 2227007 w 2381865"/>
              <a:gd name="connsiteY2" fmla="*/ 7374 h 1644445"/>
              <a:gd name="connsiteX3" fmla="*/ 2381865 w 2381865"/>
              <a:gd name="connsiteY3" fmla="*/ 1644445 h 1644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865" h="1644445">
                <a:moveTo>
                  <a:pt x="0" y="1334729"/>
                </a:moveTo>
                <a:lnTo>
                  <a:pt x="1408471" y="0"/>
                </a:lnTo>
                <a:lnTo>
                  <a:pt x="2227007" y="7374"/>
                </a:lnTo>
                <a:lnTo>
                  <a:pt x="2381865" y="1644445"/>
                </a:lnTo>
              </a:path>
            </a:pathLst>
          </a:cu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314305" y="4656999"/>
            <a:ext cx="1178246" cy="646331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ESTRUCTURA EN MATERIAL DE TRIPLAY 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10558981" y="4656998"/>
            <a:ext cx="1178246" cy="646331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ESTRUCTURA EN MATERIAL DRYWALL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0456133" y="1132593"/>
            <a:ext cx="1383942" cy="646331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COLOCACION DE SEÑALETICAS IDENTIFICATIVAS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945112" y="4784314"/>
            <a:ext cx="1178246" cy="461665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FALSO PISO CON FISURAS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4020971" y="1968910"/>
            <a:ext cx="1556869" cy="646331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COBERTURA EN ESTRUCTURA METALICA SIN FCR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6505253" y="4656998"/>
            <a:ext cx="1592816" cy="646331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COLOCACION DE PUERTAS/VENTANAS/PISO PORCELANATO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C68614E-6744-44F4-87B9-3E88097348F3}"/>
              </a:ext>
            </a:extLst>
          </p:cNvPr>
          <p:cNvSpPr txBox="1"/>
          <p:nvPr/>
        </p:nvSpPr>
        <p:spPr>
          <a:xfrm>
            <a:off x="2106922" y="5476179"/>
            <a:ext cx="845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>
                <a:solidFill>
                  <a:srgbClr val="002E8A"/>
                </a:solidFill>
              </a:defRPr>
            </a:lvl1pPr>
          </a:lstStyle>
          <a:p>
            <a:pPr algn="ctr"/>
            <a:r>
              <a:rPr lang="es-MX" sz="4400" dirty="0"/>
              <a:t>ANTES                              DESPUES</a:t>
            </a:r>
            <a:endParaRPr lang="es-PE" sz="4400" dirty="0"/>
          </a:p>
        </p:txBody>
      </p:sp>
    </p:spTree>
    <p:extLst>
      <p:ext uri="{BB962C8B-B14F-4D97-AF65-F5344CB8AC3E}">
        <p14:creationId xmlns:p14="http://schemas.microsoft.com/office/powerpoint/2010/main" val="69328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F0C5A-0FF0-CD62-3E23-A5E2E9C98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sz="3200" dirty="0"/>
              <a:t>ACTIVIDADES DE MANTENIMIENTO DE INFRAESTRUCTURA</a:t>
            </a:r>
          </a:p>
        </p:txBody>
      </p:sp>
      <p:grpSp>
        <p:nvGrpSpPr>
          <p:cNvPr id="4" name="Grupo 2">
            <a:extLst>
              <a:ext uri="{FF2B5EF4-FFF2-40B4-BE49-F238E27FC236}">
                <a16:creationId xmlns:a16="http://schemas.microsoft.com/office/drawing/2014/main" id="{8C86138A-BB23-2722-AAEB-899B67610930}"/>
              </a:ext>
            </a:extLst>
          </p:cNvPr>
          <p:cNvGrpSpPr>
            <a:grpSpLocks/>
          </p:cNvGrpSpPr>
          <p:nvPr/>
        </p:nvGrpSpPr>
        <p:grpSpPr bwMode="auto">
          <a:xfrm>
            <a:off x="0" y="6176963"/>
            <a:ext cx="12192000" cy="681037"/>
            <a:chOff x="0" y="6176963"/>
            <a:chExt cx="12192000" cy="681037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882E10DE-5E65-6F96-C58D-FA4A4DBE0E63}"/>
                </a:ext>
              </a:extLst>
            </p:cNvPr>
            <p:cNvSpPr/>
            <p:nvPr/>
          </p:nvSpPr>
          <p:spPr>
            <a:xfrm>
              <a:off x="0" y="6176963"/>
              <a:ext cx="12192000" cy="681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pic>
          <p:nvPicPr>
            <p:cNvPr id="6" name="Imagen 5" descr="Forma, Rectángulo&#10;&#10;Descripción generada automáticamente">
              <a:extLst>
                <a:ext uri="{FF2B5EF4-FFF2-40B4-BE49-F238E27FC236}">
                  <a16:creationId xmlns:a16="http://schemas.microsoft.com/office/drawing/2014/main" id="{25B2A502-2043-C659-1A74-90D33705F5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008" y="6354146"/>
              <a:ext cx="2734702" cy="3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9449ADF4-E650-41B3-BCF8-CCB3A48A33F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48" y="1308997"/>
            <a:ext cx="2732034" cy="23375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5B40DBA-BDFE-4774-A8EC-2668734970E5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2"/>
          <a:stretch/>
        </p:blipFill>
        <p:spPr bwMode="auto">
          <a:xfrm>
            <a:off x="3581400" y="1265290"/>
            <a:ext cx="2011823" cy="24625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500A50F-D859-44EC-A04C-B210B6F84A6F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72"/>
          <a:stretch/>
        </p:blipFill>
        <p:spPr bwMode="auto">
          <a:xfrm>
            <a:off x="409848" y="4051466"/>
            <a:ext cx="2263775" cy="23221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08B8C05-C9F0-4301-8B39-E984203EE80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057" y="4195901"/>
            <a:ext cx="2667001" cy="21127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BF42EB8-6F73-40CB-8A4A-FCC4E13DE50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576" y="1217833"/>
            <a:ext cx="2725125" cy="50907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9FDEF47-099E-4F5F-856D-E6FEF8E73D3B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437" y="1183055"/>
            <a:ext cx="2882274" cy="49939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C68614E-6744-44F4-87B9-3E88097348F3}"/>
              </a:ext>
            </a:extLst>
          </p:cNvPr>
          <p:cNvSpPr txBox="1"/>
          <p:nvPr/>
        </p:nvSpPr>
        <p:spPr>
          <a:xfrm>
            <a:off x="461002" y="3577541"/>
            <a:ext cx="5397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>
                <a:solidFill>
                  <a:srgbClr val="002E8A"/>
                </a:solidFill>
              </a:defRPr>
            </a:lvl1pPr>
          </a:lstStyle>
          <a:p>
            <a:pPr algn="ctr"/>
            <a:r>
              <a:rPr lang="es-MX" sz="3600" dirty="0"/>
              <a:t>ANTES          DESPUES</a:t>
            </a:r>
            <a:endParaRPr lang="es-PE" sz="36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C68614E-6744-44F4-87B9-3E88097348F3}"/>
              </a:ext>
            </a:extLst>
          </p:cNvPr>
          <p:cNvSpPr txBox="1"/>
          <p:nvPr/>
        </p:nvSpPr>
        <p:spPr>
          <a:xfrm>
            <a:off x="6312545" y="5600736"/>
            <a:ext cx="5397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>
                <a:solidFill>
                  <a:srgbClr val="002E8A"/>
                </a:solidFill>
              </a:defRPr>
            </a:lvl1pPr>
          </a:lstStyle>
          <a:p>
            <a:pPr algn="ctr"/>
            <a:r>
              <a:rPr lang="es-MX" sz="4000" dirty="0"/>
              <a:t>ANTES          DESPUES</a:t>
            </a:r>
            <a:endParaRPr lang="es-PE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F0C5A-0FF0-CD62-3E23-A5E2E9C98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sz="3200" dirty="0"/>
              <a:t>ACTIVIDADES DE MANTENIMIENTO DE INFRAESTRUCTURA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82E10DE-5E65-6F96-C58D-FA4A4DBE0E63}"/>
              </a:ext>
            </a:extLst>
          </p:cNvPr>
          <p:cNvSpPr/>
          <p:nvPr/>
        </p:nvSpPr>
        <p:spPr bwMode="auto">
          <a:xfrm>
            <a:off x="0" y="6176963"/>
            <a:ext cx="12192000" cy="681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25C28E5-9CD5-42E0-AF78-12CC4255181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1003300"/>
            <a:ext cx="3878271" cy="26542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A1C86A0-C3D7-4A7C-B978-B8F41F57A89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0" y="1003300"/>
            <a:ext cx="4025900" cy="26542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914055F-3173-4FF1-B054-051C860988D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132" y="3987676"/>
            <a:ext cx="3767439" cy="27346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69D26C9-1541-4C72-8BBD-90B8A46BBB1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0" y="3987676"/>
            <a:ext cx="4025900" cy="26290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C68614E-6744-44F4-87B9-3E88097348F3}"/>
              </a:ext>
            </a:extLst>
          </p:cNvPr>
          <p:cNvSpPr txBox="1"/>
          <p:nvPr/>
        </p:nvSpPr>
        <p:spPr>
          <a:xfrm>
            <a:off x="1342103" y="3498056"/>
            <a:ext cx="9187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>
                <a:solidFill>
                  <a:srgbClr val="002E8A"/>
                </a:solidFill>
              </a:defRPr>
            </a:lvl1pPr>
          </a:lstStyle>
          <a:p>
            <a:pPr algn="ctr"/>
            <a:r>
              <a:rPr lang="es-MX" sz="3600" dirty="0"/>
              <a:t>ANTES                                DESPUES</a:t>
            </a:r>
            <a:endParaRPr lang="es-PE" sz="3600" dirty="0"/>
          </a:p>
        </p:txBody>
      </p:sp>
    </p:spTree>
    <p:extLst>
      <p:ext uri="{BB962C8B-B14F-4D97-AF65-F5344CB8AC3E}">
        <p14:creationId xmlns:p14="http://schemas.microsoft.com/office/powerpoint/2010/main" val="609418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F0C5A-0FF0-CD62-3E23-A5E2E9C98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sz="3200" dirty="0"/>
              <a:t>ACTIVIDADES DE MANTENIMIENTO DE INFRAESTRUCTURA</a:t>
            </a:r>
          </a:p>
        </p:txBody>
      </p:sp>
      <p:grpSp>
        <p:nvGrpSpPr>
          <p:cNvPr id="4" name="Grupo 2">
            <a:extLst>
              <a:ext uri="{FF2B5EF4-FFF2-40B4-BE49-F238E27FC236}">
                <a16:creationId xmlns:a16="http://schemas.microsoft.com/office/drawing/2014/main" id="{8C86138A-BB23-2722-AAEB-899B67610930}"/>
              </a:ext>
            </a:extLst>
          </p:cNvPr>
          <p:cNvGrpSpPr>
            <a:grpSpLocks/>
          </p:cNvGrpSpPr>
          <p:nvPr/>
        </p:nvGrpSpPr>
        <p:grpSpPr bwMode="auto">
          <a:xfrm>
            <a:off x="0" y="6176963"/>
            <a:ext cx="12192000" cy="681037"/>
            <a:chOff x="0" y="6176963"/>
            <a:chExt cx="12192000" cy="681037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882E10DE-5E65-6F96-C58D-FA4A4DBE0E63}"/>
                </a:ext>
              </a:extLst>
            </p:cNvPr>
            <p:cNvSpPr/>
            <p:nvPr/>
          </p:nvSpPr>
          <p:spPr>
            <a:xfrm>
              <a:off x="0" y="6176963"/>
              <a:ext cx="12192000" cy="681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pic>
          <p:nvPicPr>
            <p:cNvPr id="6" name="Imagen 5" descr="Forma, Rectángulo&#10;&#10;Descripción generada automáticamente">
              <a:extLst>
                <a:ext uri="{FF2B5EF4-FFF2-40B4-BE49-F238E27FC236}">
                  <a16:creationId xmlns:a16="http://schemas.microsoft.com/office/drawing/2014/main" id="{25B2A502-2043-C659-1A74-90D33705F5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008" y="6354146"/>
              <a:ext cx="2734702" cy="3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F469D04F-2480-4CD5-AEC3-89D3F3E97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791" y="2514807"/>
            <a:ext cx="2193124" cy="24368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23007A1-F703-4AAC-ABDB-D21298810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7953" y="2144988"/>
            <a:ext cx="2334055" cy="26302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C1AE04C-5644-4AED-8D16-6FA9B93CCE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3384"/>
          <a:stretch/>
        </p:blipFill>
        <p:spPr>
          <a:xfrm>
            <a:off x="2964678" y="1883926"/>
            <a:ext cx="6460218" cy="43430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5986532" y="5403443"/>
            <a:ext cx="2328966" cy="646331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sz="1800" dirty="0">
                <a:solidFill>
                  <a:schemeClr val="bg1"/>
                </a:solidFill>
              </a:rPr>
              <a:t>IMPERMEABILIZACION DE TECHO</a:t>
            </a:r>
            <a:endParaRPr lang="es-PE" sz="1800" dirty="0">
              <a:solidFill>
                <a:schemeClr val="bg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788128" y="4951688"/>
            <a:ext cx="2073703" cy="646331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sz="1800" dirty="0">
                <a:solidFill>
                  <a:schemeClr val="bg1"/>
                </a:solidFill>
              </a:rPr>
              <a:t>RESANE EL SALITRE EN MUROS</a:t>
            </a:r>
            <a:endParaRPr lang="es-PE" sz="1800" dirty="0">
              <a:solidFill>
                <a:schemeClr val="bg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78501" y="5274853"/>
            <a:ext cx="2073703" cy="646331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sz="1800" dirty="0">
                <a:solidFill>
                  <a:schemeClr val="bg1"/>
                </a:solidFill>
              </a:rPr>
              <a:t>CAMBIO DE TEJA ANDINA</a:t>
            </a:r>
            <a:endParaRPr lang="es-PE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615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2">
            <a:extLst>
              <a:ext uri="{FF2B5EF4-FFF2-40B4-BE49-F238E27FC236}">
                <a16:creationId xmlns:a16="http://schemas.microsoft.com/office/drawing/2014/main" id="{8C86138A-BB23-2722-AAEB-899B67610930}"/>
              </a:ext>
            </a:extLst>
          </p:cNvPr>
          <p:cNvGrpSpPr>
            <a:grpSpLocks/>
          </p:cNvGrpSpPr>
          <p:nvPr/>
        </p:nvGrpSpPr>
        <p:grpSpPr bwMode="auto">
          <a:xfrm>
            <a:off x="0" y="6176963"/>
            <a:ext cx="12192000" cy="681037"/>
            <a:chOff x="0" y="6176963"/>
            <a:chExt cx="12192000" cy="68103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82E10DE-5E65-6F96-C58D-FA4A4DBE0E63}"/>
                </a:ext>
              </a:extLst>
            </p:cNvPr>
            <p:cNvSpPr/>
            <p:nvPr/>
          </p:nvSpPr>
          <p:spPr>
            <a:xfrm>
              <a:off x="0" y="6176963"/>
              <a:ext cx="12192000" cy="681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pic>
          <p:nvPicPr>
            <p:cNvPr id="12" name="Imagen 11" descr="Forma, Rectángulo&#10;&#10;Descripción generada automáticamente">
              <a:extLst>
                <a:ext uri="{FF2B5EF4-FFF2-40B4-BE49-F238E27FC236}">
                  <a16:creationId xmlns:a16="http://schemas.microsoft.com/office/drawing/2014/main" id="{25B2A502-2043-C659-1A74-90D33705F5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008" y="6354146"/>
              <a:ext cx="2734702" cy="3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AA6F0C5A-0FF0-CD62-3E23-A5E2E9C98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sz="3200" dirty="0"/>
              <a:t>ACTIVIDADES DE MANTENIMIENTO DE INFRAESTRUCTURA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00" y="1122756"/>
            <a:ext cx="5106237" cy="271644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792" y="1687395"/>
            <a:ext cx="6414999" cy="430362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20" y="3960876"/>
            <a:ext cx="4821940" cy="2674353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5751004" y="4941459"/>
            <a:ext cx="3672395" cy="923330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>
                <a:solidFill>
                  <a:srgbClr val="FF0000"/>
                </a:solidFill>
              </a:defRPr>
            </a:lvl1pPr>
          </a:lstStyle>
          <a:p>
            <a:pPr algn="ctr"/>
            <a:r>
              <a:rPr lang="en-US" sz="1800" dirty="0">
                <a:solidFill>
                  <a:schemeClr val="bg1"/>
                </a:solidFill>
              </a:rPr>
              <a:t>REVISION DE SISTEMA ELECTRICO-TOMACORRIENTES, LLAVES TERMOMAGNETICAS, DIFERENCIALES</a:t>
            </a:r>
            <a:endParaRPr lang="es-PE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25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594EAFA-3A46-7031-1C56-7385AADCB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856" y="3142211"/>
            <a:ext cx="10221161" cy="1008858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VISITAS TÉCNICAS</a:t>
            </a:r>
            <a:endParaRPr lang="es-P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771" name="Grupo 1">
            <a:extLst>
              <a:ext uri="{FF2B5EF4-FFF2-40B4-BE49-F238E27FC236}">
                <a16:creationId xmlns:a16="http://schemas.microsoft.com/office/drawing/2014/main" id="{16F8AC04-2EEC-0676-AF6D-6E2906F5FCF0}"/>
              </a:ext>
            </a:extLst>
          </p:cNvPr>
          <p:cNvGrpSpPr>
            <a:grpSpLocks/>
          </p:cNvGrpSpPr>
          <p:nvPr/>
        </p:nvGrpSpPr>
        <p:grpSpPr bwMode="auto">
          <a:xfrm>
            <a:off x="0" y="6176963"/>
            <a:ext cx="12192000" cy="681037"/>
            <a:chOff x="0" y="6176963"/>
            <a:chExt cx="12192000" cy="681037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19369232-02B7-1FD6-6366-999D5EC0E0FE}"/>
                </a:ext>
              </a:extLst>
            </p:cNvPr>
            <p:cNvSpPr/>
            <p:nvPr/>
          </p:nvSpPr>
          <p:spPr>
            <a:xfrm>
              <a:off x="0" y="6176963"/>
              <a:ext cx="12192000" cy="681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pic>
          <p:nvPicPr>
            <p:cNvPr id="32773" name="Imagen 3" descr="Forma, Rectángulo&#10;&#10;Descripción generada automáticamente">
              <a:extLst>
                <a:ext uri="{FF2B5EF4-FFF2-40B4-BE49-F238E27FC236}">
                  <a16:creationId xmlns:a16="http://schemas.microsoft.com/office/drawing/2014/main" id="{20E6523E-0661-64EA-BB9D-CBAD021BB4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008" y="6354146"/>
              <a:ext cx="2734702" cy="3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882E10DE-5E65-6F96-C58D-FA4A4DBE0E63}"/>
              </a:ext>
            </a:extLst>
          </p:cNvPr>
          <p:cNvSpPr/>
          <p:nvPr/>
        </p:nvSpPr>
        <p:spPr bwMode="auto">
          <a:xfrm>
            <a:off x="0" y="6210214"/>
            <a:ext cx="12192000" cy="681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729" r="9530"/>
          <a:stretch/>
        </p:blipFill>
        <p:spPr>
          <a:xfrm>
            <a:off x="244694" y="1393372"/>
            <a:ext cx="5805714" cy="5007444"/>
          </a:xfrm>
          <a:prstGeom prst="rect">
            <a:avLst/>
          </a:prstGeom>
          <a:solidFill>
            <a:srgbClr val="FF0000"/>
          </a:solidFill>
          <a:ln>
            <a:noFill/>
          </a:ln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/>
          <a:srcRect r="10461"/>
          <a:stretch/>
        </p:blipFill>
        <p:spPr>
          <a:xfrm>
            <a:off x="6170149" y="1393372"/>
            <a:ext cx="5932993" cy="5007443"/>
          </a:xfrm>
          <a:prstGeom prst="rect">
            <a:avLst/>
          </a:prstGeom>
          <a:solidFill>
            <a:srgbClr val="FF0000"/>
          </a:solidFill>
          <a:ln>
            <a:noFill/>
          </a:ln>
        </p:spPr>
      </p:pic>
      <p:sp>
        <p:nvSpPr>
          <p:cNvPr id="26" name="Rectángulo redondeado 25"/>
          <p:cNvSpPr/>
          <p:nvPr/>
        </p:nvSpPr>
        <p:spPr>
          <a:xfrm>
            <a:off x="4752978" y="1549627"/>
            <a:ext cx="1125076" cy="510778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COBERTURAS Y CANALETAS</a:t>
            </a:r>
          </a:p>
        </p:txBody>
      </p:sp>
      <p:sp>
        <p:nvSpPr>
          <p:cNvPr id="27" name="Rectángulo redondeado 26"/>
          <p:cNvSpPr/>
          <p:nvPr/>
        </p:nvSpPr>
        <p:spPr>
          <a:xfrm>
            <a:off x="4601473" y="4837193"/>
            <a:ext cx="1266366" cy="510778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MEJORAMIENTO DE FACHADA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4820444" y="5742626"/>
            <a:ext cx="1125076" cy="510778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NIVELACIÒN DE VEREDAD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403826" y="3235582"/>
            <a:ext cx="1009338" cy="510778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PUERTAS DE INGRESO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3436553" y="2604772"/>
            <a:ext cx="861128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VENTANA</a:t>
            </a:r>
          </a:p>
        </p:txBody>
      </p:sp>
      <p:sp>
        <p:nvSpPr>
          <p:cNvPr id="56" name="Rectángulo redondeado 55"/>
          <p:cNvSpPr/>
          <p:nvPr/>
        </p:nvSpPr>
        <p:spPr>
          <a:xfrm>
            <a:off x="6252503" y="1557515"/>
            <a:ext cx="1253890" cy="715089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COBERTURAS Y ESTRUCTURA DE SOPORTE</a:t>
            </a:r>
          </a:p>
        </p:txBody>
      </p:sp>
      <p:sp>
        <p:nvSpPr>
          <p:cNvPr id="62" name="Rectángulo redondeado 61"/>
          <p:cNvSpPr/>
          <p:nvPr/>
        </p:nvSpPr>
        <p:spPr>
          <a:xfrm>
            <a:off x="11152877" y="2152687"/>
            <a:ext cx="794429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II.EE.</a:t>
            </a:r>
          </a:p>
        </p:txBody>
      </p:sp>
      <p:sp>
        <p:nvSpPr>
          <p:cNvPr id="77" name="Rectángulo redondeado 76"/>
          <p:cNvSpPr/>
          <p:nvPr/>
        </p:nvSpPr>
        <p:spPr>
          <a:xfrm>
            <a:off x="8342216" y="2469174"/>
            <a:ext cx="794429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F.C.R.</a:t>
            </a:r>
          </a:p>
        </p:txBody>
      </p:sp>
      <p:sp>
        <p:nvSpPr>
          <p:cNvPr id="78" name="Rectángulo redondeado 77"/>
          <p:cNvSpPr/>
          <p:nvPr/>
        </p:nvSpPr>
        <p:spPr>
          <a:xfrm>
            <a:off x="7778904" y="5801591"/>
            <a:ext cx="1440869" cy="510778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PISOS Y CONTRAZOCALOS</a:t>
            </a:r>
          </a:p>
        </p:txBody>
      </p:sp>
      <p:sp>
        <p:nvSpPr>
          <p:cNvPr id="84" name="Rectángulo redondeado 83"/>
          <p:cNvSpPr/>
          <p:nvPr/>
        </p:nvSpPr>
        <p:spPr>
          <a:xfrm>
            <a:off x="6295102" y="5919920"/>
            <a:ext cx="939957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VENTANA</a:t>
            </a:r>
          </a:p>
        </p:txBody>
      </p:sp>
      <p:sp>
        <p:nvSpPr>
          <p:cNvPr id="85" name="Rectángulo redondeado 84"/>
          <p:cNvSpPr/>
          <p:nvPr/>
        </p:nvSpPr>
        <p:spPr>
          <a:xfrm>
            <a:off x="7439423" y="3881596"/>
            <a:ext cx="806180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CORTINA</a:t>
            </a:r>
          </a:p>
        </p:txBody>
      </p:sp>
      <p:sp>
        <p:nvSpPr>
          <p:cNvPr id="86" name="Rectángulo redondeado 85"/>
          <p:cNvSpPr/>
          <p:nvPr/>
        </p:nvSpPr>
        <p:spPr>
          <a:xfrm>
            <a:off x="11210025" y="5792557"/>
            <a:ext cx="749218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PUERTA</a:t>
            </a:r>
          </a:p>
        </p:txBody>
      </p:sp>
      <p:sp>
        <p:nvSpPr>
          <p:cNvPr id="87" name="Rectángulo redondeado 86"/>
          <p:cNvSpPr/>
          <p:nvPr/>
        </p:nvSpPr>
        <p:spPr>
          <a:xfrm>
            <a:off x="10899182" y="3258024"/>
            <a:ext cx="838389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PINTURA</a:t>
            </a:r>
          </a:p>
        </p:txBody>
      </p:sp>
      <p:sp>
        <p:nvSpPr>
          <p:cNvPr id="88" name="Rectángulo redondeado 87"/>
          <p:cNvSpPr/>
          <p:nvPr/>
        </p:nvSpPr>
        <p:spPr>
          <a:xfrm>
            <a:off x="1500836" y="2332360"/>
            <a:ext cx="1042603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LUMINARIAS</a:t>
            </a:r>
          </a:p>
        </p:txBody>
      </p:sp>
      <p:sp>
        <p:nvSpPr>
          <p:cNvPr id="92" name="Rectángulo redondeado 91"/>
          <p:cNvSpPr/>
          <p:nvPr/>
        </p:nvSpPr>
        <p:spPr>
          <a:xfrm>
            <a:off x="9136645" y="3277300"/>
            <a:ext cx="1155760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SEÑALIZACIÒN</a:t>
            </a: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37AF2EC9-503E-44D4-B490-77E3678843B3}"/>
              </a:ext>
            </a:extLst>
          </p:cNvPr>
          <p:cNvSpPr txBox="1">
            <a:spLocks/>
          </p:cNvSpPr>
          <p:nvPr/>
        </p:nvSpPr>
        <p:spPr bwMode="auto">
          <a:xfrm>
            <a:off x="125182" y="145249"/>
            <a:ext cx="10515600" cy="72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s-PE" sz="3200" dirty="0"/>
              <a:t>ACTIVIDADES DE MANTENIMIENTO DE INFRAESTRUCTURA</a:t>
            </a:r>
          </a:p>
        </p:txBody>
      </p:sp>
      <p:sp>
        <p:nvSpPr>
          <p:cNvPr id="25" name="Rectángulo redondeado 23">
            <a:extLst>
              <a:ext uri="{FF2B5EF4-FFF2-40B4-BE49-F238E27FC236}">
                <a16:creationId xmlns:a16="http://schemas.microsoft.com/office/drawing/2014/main" id="{0E7F186F-069E-4CB7-89F1-93C7564674AF}"/>
              </a:ext>
            </a:extLst>
          </p:cNvPr>
          <p:cNvSpPr/>
          <p:nvPr/>
        </p:nvSpPr>
        <p:spPr>
          <a:xfrm>
            <a:off x="9947381" y="438229"/>
            <a:ext cx="2119437" cy="783193"/>
          </a:xfrm>
          <a:prstGeom prst="roundRect">
            <a:avLst/>
          </a:prstGeom>
          <a:solidFill>
            <a:srgbClr val="FFFF00"/>
          </a:solidFill>
          <a:ln w="317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C00000"/>
                </a:solidFill>
              </a:rPr>
              <a:t>P</a:t>
            </a:r>
            <a:r>
              <a:rPr lang="es-PE" sz="2000" dirty="0">
                <a:solidFill>
                  <a:srgbClr val="C00000"/>
                </a:solidFill>
              </a:rPr>
              <a:t>.S. SAN ISIDRO </a:t>
            </a:r>
          </a:p>
          <a:p>
            <a:pPr algn="ctr"/>
            <a:r>
              <a:rPr lang="es-PE" sz="2000" dirty="0">
                <a:solidFill>
                  <a:srgbClr val="C00000"/>
                </a:solidFill>
              </a:rPr>
              <a:t>REGION TUMBES</a:t>
            </a:r>
          </a:p>
        </p:txBody>
      </p:sp>
    </p:spTree>
    <p:extLst>
      <p:ext uri="{BB962C8B-B14F-4D97-AF65-F5344CB8AC3E}">
        <p14:creationId xmlns:p14="http://schemas.microsoft.com/office/powerpoint/2010/main" val="2627897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882E10DE-5E65-6F96-C58D-FA4A4DBE0E63}"/>
              </a:ext>
            </a:extLst>
          </p:cNvPr>
          <p:cNvSpPr/>
          <p:nvPr/>
        </p:nvSpPr>
        <p:spPr bwMode="auto">
          <a:xfrm>
            <a:off x="0" y="6210214"/>
            <a:ext cx="12192000" cy="681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31" y="1098940"/>
            <a:ext cx="4978391" cy="559884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/>
          <a:srcRect t="7178"/>
          <a:stretch/>
        </p:blipFill>
        <p:spPr>
          <a:xfrm>
            <a:off x="6297769" y="1098941"/>
            <a:ext cx="4507605" cy="5599606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</p:pic>
      <p:sp>
        <p:nvSpPr>
          <p:cNvPr id="14" name="Rectángulo redondeado 13"/>
          <p:cNvSpPr/>
          <p:nvPr/>
        </p:nvSpPr>
        <p:spPr>
          <a:xfrm>
            <a:off x="6540832" y="3838841"/>
            <a:ext cx="1444775" cy="919401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COLOCACION DE MAMPARA O CORTINA DE BAÑO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6950833" y="1332459"/>
            <a:ext cx="1261291" cy="715089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COLOCACION DE LAMINA DE SEGURIDAD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7516225" y="2709005"/>
            <a:ext cx="1692325" cy="715089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COLOCACION DE CORTINA/PUERTA VIDRIO  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8547961" y="5034158"/>
            <a:ext cx="1242489" cy="510778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CAMBIO DE INODORO</a:t>
            </a:r>
          </a:p>
        </p:txBody>
      </p:sp>
      <p:sp>
        <p:nvSpPr>
          <p:cNvPr id="18" name="Rectángulo redondeado 17"/>
          <p:cNvSpPr/>
          <p:nvPr/>
        </p:nvSpPr>
        <p:spPr>
          <a:xfrm>
            <a:off x="8547961" y="6071383"/>
            <a:ext cx="1632795" cy="510778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CAMBIO DE TUBO DE ABASTO</a:t>
            </a:r>
          </a:p>
        </p:txBody>
      </p:sp>
      <p:sp>
        <p:nvSpPr>
          <p:cNvPr id="19" name="Rectángulo redondeado 18"/>
          <p:cNvSpPr/>
          <p:nvPr/>
        </p:nvSpPr>
        <p:spPr>
          <a:xfrm rot="19571654">
            <a:off x="6447871" y="5702954"/>
            <a:ext cx="1998178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REDES SANITARIAS</a:t>
            </a:r>
          </a:p>
        </p:txBody>
      </p:sp>
      <p:sp>
        <p:nvSpPr>
          <p:cNvPr id="21" name="Rectángulo redondeado 20"/>
          <p:cNvSpPr/>
          <p:nvPr/>
        </p:nvSpPr>
        <p:spPr>
          <a:xfrm>
            <a:off x="4814598" y="4253588"/>
            <a:ext cx="1314574" cy="919401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CONEXIÓN AL SISTEMA DE DRENAJE PLUVIAL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1558342" y="3333757"/>
            <a:ext cx="1403798" cy="510778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UNIÓN DE COBERTURA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741253" y="5006641"/>
            <a:ext cx="1518988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ILUMINACIÓN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1750218" y="1640140"/>
            <a:ext cx="1699564" cy="510778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COLOCACION DE LUMINARIAS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EA555250-AEAC-435B-9A85-D517E73015BF}"/>
              </a:ext>
            </a:extLst>
          </p:cNvPr>
          <p:cNvSpPr txBox="1">
            <a:spLocks/>
          </p:cNvSpPr>
          <p:nvPr/>
        </p:nvSpPr>
        <p:spPr bwMode="auto">
          <a:xfrm>
            <a:off x="106253" y="143521"/>
            <a:ext cx="10515600" cy="72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s-PE" sz="3200" dirty="0"/>
              <a:t>ACTIVIDADES DE MANTENIMIENTO DE INFRAESTRUCTURA</a:t>
            </a:r>
          </a:p>
        </p:txBody>
      </p:sp>
      <p:sp>
        <p:nvSpPr>
          <p:cNvPr id="26" name="Rectángulo redondeado 23">
            <a:extLst>
              <a:ext uri="{FF2B5EF4-FFF2-40B4-BE49-F238E27FC236}">
                <a16:creationId xmlns:a16="http://schemas.microsoft.com/office/drawing/2014/main" id="{BF257197-890D-46EB-8795-9207FDFDC0F9}"/>
              </a:ext>
            </a:extLst>
          </p:cNvPr>
          <p:cNvSpPr/>
          <p:nvPr/>
        </p:nvSpPr>
        <p:spPr>
          <a:xfrm>
            <a:off x="9744003" y="1248543"/>
            <a:ext cx="2119437" cy="783193"/>
          </a:xfrm>
          <a:prstGeom prst="roundRect">
            <a:avLst/>
          </a:prstGeom>
          <a:solidFill>
            <a:srgbClr val="FFFF00"/>
          </a:solidFill>
          <a:ln w="317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C00000"/>
                </a:solidFill>
              </a:rPr>
              <a:t>P</a:t>
            </a:r>
            <a:r>
              <a:rPr lang="es-PE" sz="2000" dirty="0">
                <a:solidFill>
                  <a:srgbClr val="C00000"/>
                </a:solidFill>
              </a:rPr>
              <a:t>.S. SAN ISIDRO </a:t>
            </a:r>
          </a:p>
          <a:p>
            <a:pPr algn="ctr"/>
            <a:r>
              <a:rPr lang="es-PE" sz="2000" dirty="0">
                <a:solidFill>
                  <a:srgbClr val="C00000"/>
                </a:solidFill>
              </a:rPr>
              <a:t>REGION TUMBES</a:t>
            </a:r>
          </a:p>
        </p:txBody>
      </p:sp>
    </p:spTree>
    <p:extLst>
      <p:ext uri="{BB962C8B-B14F-4D97-AF65-F5344CB8AC3E}">
        <p14:creationId xmlns:p14="http://schemas.microsoft.com/office/powerpoint/2010/main" val="1327293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F0C5A-0FF0-CD62-3E23-A5E2E9C9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35" y="163030"/>
            <a:ext cx="11141765" cy="552588"/>
          </a:xfrm>
        </p:spPr>
        <p:txBody>
          <a:bodyPr/>
          <a:lstStyle/>
          <a:p>
            <a:r>
              <a:rPr lang="es-PE" sz="3200" dirty="0"/>
              <a:t>PROPUESTA REFERENCIAL MANTENIMIENTO EN EL P.S SAN ISIDRO.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82E10DE-5E65-6F96-C58D-FA4A4DBE0E63}"/>
              </a:ext>
            </a:extLst>
          </p:cNvPr>
          <p:cNvSpPr/>
          <p:nvPr/>
        </p:nvSpPr>
        <p:spPr bwMode="auto">
          <a:xfrm>
            <a:off x="0" y="6210214"/>
            <a:ext cx="12192000" cy="681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3" name="CuadroTexto 2"/>
          <p:cNvSpPr txBox="1"/>
          <p:nvPr/>
        </p:nvSpPr>
        <p:spPr>
          <a:xfrm>
            <a:off x="212034" y="1139685"/>
            <a:ext cx="11141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dirty="0"/>
              <a:t>EL PUESTO DE SALUD CONTEMPLA UN ÁREA DE TERRENO DE 858 M2 Y UN ÁREA CONSTRUIDA DE 452M2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212034" y="2580414"/>
            <a:ext cx="85798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i="1" dirty="0">
                <a:solidFill>
                  <a:srgbClr val="FF0000"/>
                </a:solidFill>
              </a:rPr>
              <a:t>ESTRUCTURAS: </a:t>
            </a:r>
            <a:r>
              <a:rPr lang="es-PE" dirty="0"/>
              <a:t>COBERTURAS, NIVELACÌÓN DE PISTAS Y VEREDAS…</a:t>
            </a:r>
          </a:p>
          <a:p>
            <a:endParaRPr lang="es-P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i="1" dirty="0">
                <a:solidFill>
                  <a:srgbClr val="FF0000"/>
                </a:solidFill>
              </a:rPr>
              <a:t>ARQUITECTURA: </a:t>
            </a:r>
            <a:r>
              <a:rPr lang="es-PE" dirty="0"/>
              <a:t>SEÑALÉTICAS, VENTANAS, PUERTAS, PINTURA, ZOCALOS, CONTRAZOCALOS, FCR, CORTINAS, PISOS, MAMPARA DE DUCHA, REJAS PERIMETRALES, REJAS DE SEGURIDAD…</a:t>
            </a:r>
          </a:p>
          <a:p>
            <a:endParaRPr lang="es-P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i="1" dirty="0">
                <a:solidFill>
                  <a:srgbClr val="FF0000"/>
                </a:solidFill>
              </a:rPr>
              <a:t>INSTALACIONES SANITARIAS: </a:t>
            </a:r>
            <a:r>
              <a:rPr lang="es-PE" dirty="0"/>
              <a:t>REDES DE AGUA, DESAGUE Y PLUVIAL; APARATOS SANITARIOS, ACCESORIOS SANITARIOS, LIMPIEZA E IMPERMEABILIZACIÓN DE TANQUES, CAMBIO DE BOMBAS…</a:t>
            </a:r>
          </a:p>
          <a:p>
            <a:endParaRPr lang="es-P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i="1" dirty="0">
                <a:solidFill>
                  <a:srgbClr val="FF0000"/>
                </a:solidFill>
              </a:rPr>
              <a:t>INSTALACIONES ELÉCTRICAS: </a:t>
            </a:r>
            <a:r>
              <a:rPr lang="es-PE" dirty="0"/>
              <a:t>LUMINARIAS, INTERRUPTORES, TOMACORRIENTES, CABLEADO EN TODO EL P.S, TABLEROS ELÉCTRICOS, POZO A TIERRA…</a:t>
            </a:r>
          </a:p>
          <a:p>
            <a:endParaRPr lang="es-P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i="1" dirty="0">
                <a:solidFill>
                  <a:srgbClr val="FF0000"/>
                </a:solidFill>
              </a:rPr>
              <a:t>INSTALACIONES DE COMUNICACIONES: </a:t>
            </a:r>
            <a:r>
              <a:rPr lang="es-PE" dirty="0"/>
              <a:t>CANALIZACIÓN DEL INTERNET…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1138029" y="1933084"/>
            <a:ext cx="956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i="1" dirty="0">
                <a:solidFill>
                  <a:srgbClr val="FF0000"/>
                </a:solidFill>
              </a:rPr>
              <a:t>PROPUESTA DE ACTIVIDADES DE MANTENIMIENTO  DE INFRAESTRUCTURA POR ESPECIALIDAD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8563406" y="3754647"/>
            <a:ext cx="3116687" cy="176500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800" b="1" i="1" dirty="0">
                <a:solidFill>
                  <a:srgbClr val="FF0000"/>
                </a:solidFill>
              </a:rPr>
              <a:t>S/ 710,500.00</a:t>
            </a:r>
          </a:p>
          <a:p>
            <a:pPr algn="ctr"/>
            <a:endParaRPr lang="es-PE" sz="500" b="1" i="1" dirty="0">
              <a:solidFill>
                <a:srgbClr val="FF0000"/>
              </a:solidFill>
            </a:endParaRPr>
          </a:p>
          <a:p>
            <a:pPr algn="ctr"/>
            <a:r>
              <a:rPr lang="es-PE" sz="2400" b="1" i="1" dirty="0">
                <a:solidFill>
                  <a:srgbClr val="FF0000"/>
                </a:solidFill>
              </a:rPr>
              <a:t>TIEMPO DE EJECUCIÓN FÍSICA DEL </a:t>
            </a:r>
            <a:r>
              <a:rPr lang="es-PE" sz="2400" b="1" i="1">
                <a:solidFill>
                  <a:srgbClr val="FF0000"/>
                </a:solidFill>
              </a:rPr>
              <a:t>SERVICIO 70 </a:t>
            </a:r>
            <a:r>
              <a:rPr lang="es-PE" sz="2400" b="1" i="1" dirty="0">
                <a:solidFill>
                  <a:srgbClr val="FF0000"/>
                </a:solidFill>
              </a:rPr>
              <a:t>DÍAS</a:t>
            </a:r>
            <a:endParaRPr lang="es-PE" b="1" i="1" dirty="0">
              <a:solidFill>
                <a:srgbClr val="FF000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26548" y="6594092"/>
            <a:ext cx="9569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b="1" i="1" dirty="0">
                <a:solidFill>
                  <a:srgbClr val="FF0000"/>
                </a:solidFill>
              </a:rPr>
              <a:t>*EL TIEMPO DE EJECUCIÓN DEPENDERÁ DEL PLAN DE CONTINGENCIA.</a:t>
            </a:r>
          </a:p>
        </p:txBody>
      </p:sp>
    </p:spTree>
    <p:extLst>
      <p:ext uri="{BB962C8B-B14F-4D97-AF65-F5344CB8AC3E}">
        <p14:creationId xmlns:p14="http://schemas.microsoft.com/office/powerpoint/2010/main" val="3390944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21"/>
          <a:stretch/>
        </p:blipFill>
        <p:spPr>
          <a:xfrm>
            <a:off x="5042143" y="3989986"/>
            <a:ext cx="7035629" cy="178815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3" y="1045067"/>
            <a:ext cx="6314573" cy="3590219"/>
          </a:xfrm>
          <a:prstGeom prst="rect">
            <a:avLst/>
          </a:prstGeom>
        </p:spPr>
      </p:pic>
      <p:sp>
        <p:nvSpPr>
          <p:cNvPr id="87" name="Rectángulo redondeado 86"/>
          <p:cNvSpPr/>
          <p:nvPr/>
        </p:nvSpPr>
        <p:spPr>
          <a:xfrm>
            <a:off x="5364052" y="2553452"/>
            <a:ext cx="965583" cy="919401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RESANE PARED Y PINTURA INTEGRAL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3587851" y="3989986"/>
            <a:ext cx="1262871" cy="510778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ELIMINACION DE SALITRE</a:t>
            </a:r>
          </a:p>
        </p:txBody>
      </p:sp>
      <p:sp>
        <p:nvSpPr>
          <p:cNvPr id="31" name="Rectángulo redondeado 30"/>
          <p:cNvSpPr/>
          <p:nvPr/>
        </p:nvSpPr>
        <p:spPr>
          <a:xfrm>
            <a:off x="11086927" y="5261162"/>
            <a:ext cx="828265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SALITRE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9092933" y="4954695"/>
            <a:ext cx="1029687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HUMEDAD</a:t>
            </a:r>
          </a:p>
        </p:txBody>
      </p:sp>
      <p:sp>
        <p:nvSpPr>
          <p:cNvPr id="34" name="Rectángulo redondeado 33"/>
          <p:cNvSpPr/>
          <p:nvPr/>
        </p:nvSpPr>
        <p:spPr>
          <a:xfrm>
            <a:off x="7208649" y="5072746"/>
            <a:ext cx="919978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PINTURA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t="6045"/>
          <a:stretch/>
        </p:blipFill>
        <p:spPr>
          <a:xfrm rot="16200000">
            <a:off x="7858087" y="-442470"/>
            <a:ext cx="2732147" cy="5707223"/>
          </a:xfrm>
          <a:prstGeom prst="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</p:pic>
      <p:sp>
        <p:nvSpPr>
          <p:cNvPr id="35" name="Rectángulo redondeado 34"/>
          <p:cNvSpPr/>
          <p:nvPr/>
        </p:nvSpPr>
        <p:spPr>
          <a:xfrm>
            <a:off x="6574091" y="1359150"/>
            <a:ext cx="1723718" cy="715089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FILTRACION </a:t>
            </a:r>
            <a:r>
              <a:rPr lang="es-PE" sz="1200" dirty="0">
                <a:solidFill>
                  <a:schemeClr val="bg1"/>
                </a:solidFill>
              </a:rPr>
              <a:t>DE HUMEDAD </a:t>
            </a:r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EN EL TECHO</a:t>
            </a:r>
          </a:p>
        </p:txBody>
      </p:sp>
      <p:sp>
        <p:nvSpPr>
          <p:cNvPr id="36" name="Rectángulo redondeado 35"/>
          <p:cNvSpPr/>
          <p:nvPr/>
        </p:nvSpPr>
        <p:spPr>
          <a:xfrm>
            <a:off x="10225068" y="1767772"/>
            <a:ext cx="1592684" cy="306467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CAMBIO DE FCR</a:t>
            </a:r>
          </a:p>
        </p:txBody>
      </p:sp>
      <p:sp>
        <p:nvSpPr>
          <p:cNvPr id="39" name="Rectángulo redondeado 38"/>
          <p:cNvSpPr/>
          <p:nvPr/>
        </p:nvSpPr>
        <p:spPr>
          <a:xfrm>
            <a:off x="673680" y="3609846"/>
            <a:ext cx="1435257" cy="919401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COLOCACION DE LAMINA DE SEGURIDAD - VENTANAS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59926875-E29D-4E1D-AA31-F25127C12251}"/>
              </a:ext>
            </a:extLst>
          </p:cNvPr>
          <p:cNvSpPr txBox="1">
            <a:spLocks/>
          </p:cNvSpPr>
          <p:nvPr/>
        </p:nvSpPr>
        <p:spPr bwMode="auto">
          <a:xfrm>
            <a:off x="106253" y="143521"/>
            <a:ext cx="10515600" cy="72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s-PE" sz="3200" dirty="0"/>
              <a:t>ACTIVIDADES DE MANTENIMIENTO DE INFRAESTRUCTURA</a:t>
            </a:r>
          </a:p>
        </p:txBody>
      </p:sp>
      <p:sp>
        <p:nvSpPr>
          <p:cNvPr id="19" name="Rectángulo redondeado 23">
            <a:extLst>
              <a:ext uri="{FF2B5EF4-FFF2-40B4-BE49-F238E27FC236}">
                <a16:creationId xmlns:a16="http://schemas.microsoft.com/office/drawing/2014/main" id="{16DC8DF2-9CA4-4ED7-8424-A832E7E0B4A8}"/>
              </a:ext>
            </a:extLst>
          </p:cNvPr>
          <p:cNvSpPr/>
          <p:nvPr/>
        </p:nvSpPr>
        <p:spPr>
          <a:xfrm>
            <a:off x="276808" y="5107928"/>
            <a:ext cx="2623020" cy="783193"/>
          </a:xfrm>
          <a:prstGeom prst="roundRect">
            <a:avLst/>
          </a:prstGeom>
          <a:solidFill>
            <a:srgbClr val="FFFF00"/>
          </a:solidFill>
          <a:ln w="317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C00000"/>
                </a:solidFill>
              </a:rPr>
              <a:t>C</a:t>
            </a:r>
            <a:r>
              <a:rPr lang="es-PE" sz="2000" dirty="0">
                <a:solidFill>
                  <a:srgbClr val="C00000"/>
                </a:solidFill>
              </a:rPr>
              <a:t>.S. ENCAÑADA</a:t>
            </a:r>
          </a:p>
          <a:p>
            <a:pPr algn="ctr"/>
            <a:r>
              <a:rPr lang="es-PE" sz="2000" dirty="0">
                <a:solidFill>
                  <a:srgbClr val="C00000"/>
                </a:solidFill>
              </a:rPr>
              <a:t>REGION CAJAMARCA</a:t>
            </a:r>
          </a:p>
        </p:txBody>
      </p:sp>
    </p:spTree>
    <p:extLst>
      <p:ext uri="{BB962C8B-B14F-4D97-AF65-F5344CB8AC3E}">
        <p14:creationId xmlns:p14="http://schemas.microsoft.com/office/powerpoint/2010/main" val="83102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71"/>
          <a:stretch/>
        </p:blipFill>
        <p:spPr>
          <a:xfrm>
            <a:off x="3368237" y="1034258"/>
            <a:ext cx="5544273" cy="30085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18571"/>
            <a:ext cx="3327205" cy="5814805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39"/>
          <a:stretch/>
        </p:blipFill>
        <p:spPr>
          <a:xfrm>
            <a:off x="3345119" y="4058271"/>
            <a:ext cx="5579117" cy="2798255"/>
          </a:xfrm>
          <a:prstGeom prst="rect">
            <a:avLst/>
          </a:prstGeom>
        </p:spPr>
      </p:pic>
      <p:sp>
        <p:nvSpPr>
          <p:cNvPr id="17" name="Rectángulo redondeado 16"/>
          <p:cNvSpPr/>
          <p:nvPr/>
        </p:nvSpPr>
        <p:spPr>
          <a:xfrm>
            <a:off x="5701827" y="5624745"/>
            <a:ext cx="1313646" cy="1123712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GRIFERIAS INEXISTENTES</a:t>
            </a:r>
          </a:p>
          <a:p>
            <a:pPr algn="ctr"/>
            <a:r>
              <a:rPr lang="es-PE" sz="1200" dirty="0">
                <a:solidFill>
                  <a:schemeClr val="bg1"/>
                </a:solidFill>
              </a:rPr>
              <a:t>CAMBIO DE ACCESORIOS SANITARIOS</a:t>
            </a:r>
            <a:endParaRPr lang="es-PE" sz="12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22" name="Rectángulo redondeado 21"/>
          <p:cNvSpPr/>
          <p:nvPr/>
        </p:nvSpPr>
        <p:spPr>
          <a:xfrm>
            <a:off x="7293349" y="1076735"/>
            <a:ext cx="1542741" cy="1123712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CUARTO DE MAQUINAS REORDENAMIENTO DE CABLEADO ELECTRICO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1" r="6162"/>
          <a:stretch/>
        </p:blipFill>
        <p:spPr>
          <a:xfrm rot="5400000">
            <a:off x="7632902" y="2312609"/>
            <a:ext cx="5841441" cy="3246395"/>
          </a:xfrm>
          <a:prstGeom prst="rect">
            <a:avLst/>
          </a:prstGeom>
        </p:spPr>
      </p:pic>
      <p:sp>
        <p:nvSpPr>
          <p:cNvPr id="30" name="Rectángulo redondeado 29"/>
          <p:cNvSpPr/>
          <p:nvPr/>
        </p:nvSpPr>
        <p:spPr>
          <a:xfrm>
            <a:off x="9946943" y="5829056"/>
            <a:ext cx="1499001" cy="715089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CAMBIO LUMINARIAS INOPERATIVAS</a:t>
            </a:r>
          </a:p>
        </p:txBody>
      </p:sp>
      <p:sp>
        <p:nvSpPr>
          <p:cNvPr id="15" name="Rectángulo redondeado 23">
            <a:extLst>
              <a:ext uri="{FF2B5EF4-FFF2-40B4-BE49-F238E27FC236}">
                <a16:creationId xmlns:a16="http://schemas.microsoft.com/office/drawing/2014/main" id="{58266B16-CAD9-4722-9192-C23755456B68}"/>
              </a:ext>
            </a:extLst>
          </p:cNvPr>
          <p:cNvSpPr/>
          <p:nvPr/>
        </p:nvSpPr>
        <p:spPr>
          <a:xfrm>
            <a:off x="275981" y="1276246"/>
            <a:ext cx="1699564" cy="510778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</a:rPr>
              <a:t>COLOCACION DE LUMINARIAS</a:t>
            </a:r>
          </a:p>
        </p:txBody>
      </p:sp>
      <p:sp>
        <p:nvSpPr>
          <p:cNvPr id="16" name="Rectángulo redondeado 16">
            <a:extLst>
              <a:ext uri="{FF2B5EF4-FFF2-40B4-BE49-F238E27FC236}">
                <a16:creationId xmlns:a16="http://schemas.microsoft.com/office/drawing/2014/main" id="{FF8CCCAB-BB6C-4F8F-950E-40C01FDE70FA}"/>
              </a:ext>
            </a:extLst>
          </p:cNvPr>
          <p:cNvSpPr/>
          <p:nvPr/>
        </p:nvSpPr>
        <p:spPr>
          <a:xfrm>
            <a:off x="661899" y="5457398"/>
            <a:ext cx="1876028" cy="919401"/>
          </a:xfrm>
          <a:prstGeom prst="roundRect">
            <a:avLst/>
          </a:prstGeom>
          <a:solidFill>
            <a:srgbClr val="1F4E79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200" dirty="0">
                <a:solidFill>
                  <a:schemeClr val="bg1"/>
                </a:solidFill>
                <a:latin typeface="Tw Cen MT" panose="020B0602020104020603" pitchFamily="34" charset="0"/>
              </a:rPr>
              <a:t>CAMBIO DE GRIFERIAS</a:t>
            </a:r>
          </a:p>
          <a:p>
            <a:pPr algn="ctr"/>
            <a:r>
              <a:rPr lang="es-PE" sz="1200" dirty="0">
                <a:solidFill>
                  <a:schemeClr val="bg1"/>
                </a:solidFill>
              </a:rPr>
              <a:t>CAMBIO DE ACCESORIOS SANITARIOS</a:t>
            </a:r>
            <a:endParaRPr lang="es-PE" sz="12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BAF797BF-53F0-4B7A-84E7-1E2F4BCFE7AB}"/>
              </a:ext>
            </a:extLst>
          </p:cNvPr>
          <p:cNvSpPr txBox="1">
            <a:spLocks/>
          </p:cNvSpPr>
          <p:nvPr/>
        </p:nvSpPr>
        <p:spPr bwMode="auto">
          <a:xfrm>
            <a:off x="106253" y="143521"/>
            <a:ext cx="10515600" cy="72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s-PE" sz="3200" dirty="0"/>
              <a:t>ACTIVIDADES DE MANTENIMIENTO DE INFRAESTRUCTURA</a:t>
            </a:r>
          </a:p>
        </p:txBody>
      </p:sp>
      <p:sp>
        <p:nvSpPr>
          <p:cNvPr id="31" name="Rectángulo redondeado 23">
            <a:extLst>
              <a:ext uri="{FF2B5EF4-FFF2-40B4-BE49-F238E27FC236}">
                <a16:creationId xmlns:a16="http://schemas.microsoft.com/office/drawing/2014/main" id="{29DCE11A-DEFD-4576-9A54-18C96A2B65AB}"/>
              </a:ext>
            </a:extLst>
          </p:cNvPr>
          <p:cNvSpPr/>
          <p:nvPr/>
        </p:nvSpPr>
        <p:spPr>
          <a:xfrm>
            <a:off x="9310343" y="1140038"/>
            <a:ext cx="2623020" cy="783193"/>
          </a:xfrm>
          <a:prstGeom prst="roundRect">
            <a:avLst/>
          </a:prstGeom>
          <a:solidFill>
            <a:srgbClr val="FFFF00"/>
          </a:solidFill>
          <a:ln w="317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C00000"/>
                </a:solidFill>
              </a:rPr>
              <a:t>C</a:t>
            </a:r>
            <a:r>
              <a:rPr lang="es-PE" sz="2000" dirty="0">
                <a:solidFill>
                  <a:srgbClr val="C00000"/>
                </a:solidFill>
              </a:rPr>
              <a:t>.S. ENCAÑADA</a:t>
            </a:r>
          </a:p>
          <a:p>
            <a:pPr algn="ctr"/>
            <a:r>
              <a:rPr lang="es-PE" sz="2000" dirty="0">
                <a:solidFill>
                  <a:srgbClr val="C00000"/>
                </a:solidFill>
              </a:rPr>
              <a:t>REGION CAJAMARCA</a:t>
            </a:r>
          </a:p>
        </p:txBody>
      </p:sp>
    </p:spTree>
    <p:extLst>
      <p:ext uri="{BB962C8B-B14F-4D97-AF65-F5344CB8AC3E}">
        <p14:creationId xmlns:p14="http://schemas.microsoft.com/office/powerpoint/2010/main" val="1204492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F0C5A-0FF0-CD62-3E23-A5E2E9C9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35" y="163030"/>
            <a:ext cx="11721464" cy="552588"/>
          </a:xfrm>
        </p:spPr>
        <p:txBody>
          <a:bodyPr/>
          <a:lstStyle/>
          <a:p>
            <a:r>
              <a:rPr lang="es-PE" sz="3200" dirty="0"/>
              <a:t>PROPUESTA REFERENCIAL MANTENIMIENTO EN EL C.S. ENCAÑADA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82E10DE-5E65-6F96-C58D-FA4A4DBE0E63}"/>
              </a:ext>
            </a:extLst>
          </p:cNvPr>
          <p:cNvSpPr/>
          <p:nvPr/>
        </p:nvSpPr>
        <p:spPr bwMode="auto">
          <a:xfrm>
            <a:off x="0" y="6210214"/>
            <a:ext cx="12192000" cy="681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3" name="CuadroTexto 2"/>
          <p:cNvSpPr txBox="1"/>
          <p:nvPr/>
        </p:nvSpPr>
        <p:spPr>
          <a:xfrm>
            <a:off x="212035" y="1151260"/>
            <a:ext cx="11141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dirty="0"/>
              <a:t>EL CENTRO DE SALUD ENCAÑADA, DEL ESTADO SITUACIONAL: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212035" y="2580414"/>
            <a:ext cx="82490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i="1" dirty="0">
                <a:solidFill>
                  <a:srgbClr val="FF0000"/>
                </a:solidFill>
              </a:rPr>
              <a:t>ARQUITECTURA: </a:t>
            </a:r>
            <a:r>
              <a:rPr lang="es-PE" dirty="0"/>
              <a:t>SEÑALÉTICAS, VIDRIO, PUERTAS, PINTURA, ZOCALOS, CONTRAZOCALOS, REPARACION MUROS, TECHO IMPERMEABILIZACION, FALSO CIELO RASO, CHAPAS.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i="1" dirty="0">
                <a:solidFill>
                  <a:srgbClr val="FF0000"/>
                </a:solidFill>
              </a:rPr>
              <a:t>INSTALACIONES SANITARIAS:</a:t>
            </a:r>
            <a:r>
              <a:rPr lang="es-PE" dirty="0"/>
              <a:t> APARATOS SANITARIOS, ACCESORIOS SANITARIOS, RED DE DESAGUE.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i="1" dirty="0">
                <a:solidFill>
                  <a:srgbClr val="FF0000"/>
                </a:solidFill>
              </a:rPr>
              <a:t>INSTALACIONES ELÉCTRICAS: </a:t>
            </a:r>
            <a:r>
              <a:rPr lang="es-PE" dirty="0"/>
              <a:t>LUMINARIAS, TOMACORRIENTES, CUARTO DE MAQUINAS, TABLERO, POZO A TIERRA, CANALIZACION DE RED ELECTRICA.</a:t>
            </a:r>
          </a:p>
          <a:p>
            <a:endParaRPr lang="es-P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i="1" dirty="0">
                <a:solidFill>
                  <a:srgbClr val="FF0000"/>
                </a:solidFill>
              </a:rPr>
              <a:t>INSTALACIONES DE COMUNICACIONES: </a:t>
            </a:r>
            <a:r>
              <a:rPr lang="es-PE" dirty="0"/>
              <a:t>CANALIZACIÓN DEL INTERNET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1149604" y="1781289"/>
            <a:ext cx="956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i="1" dirty="0">
                <a:solidFill>
                  <a:srgbClr val="FF0000"/>
                </a:solidFill>
              </a:rPr>
              <a:t>PROPUESTA DE ACTIVIDADES DE MANTENIMIENTO  DE INFRAESTRUCTURA POR ESPECIALIDAD.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8563406" y="3754647"/>
            <a:ext cx="3116687" cy="1765004"/>
          </a:xfrm>
          <a:prstGeom prst="roundRect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800" b="1" i="1" dirty="0">
                <a:solidFill>
                  <a:srgbClr val="FF0000"/>
                </a:solidFill>
              </a:rPr>
              <a:t>S/ 110,013.36</a:t>
            </a:r>
          </a:p>
          <a:p>
            <a:pPr algn="ctr"/>
            <a:endParaRPr lang="es-PE" sz="500" b="1" i="1" dirty="0">
              <a:solidFill>
                <a:srgbClr val="FF0000"/>
              </a:solidFill>
            </a:endParaRPr>
          </a:p>
          <a:p>
            <a:pPr algn="ctr"/>
            <a:r>
              <a:rPr lang="es-PE" sz="2400" b="1" i="1" dirty="0">
                <a:solidFill>
                  <a:srgbClr val="FF0000"/>
                </a:solidFill>
              </a:rPr>
              <a:t>TIEMPO DE EJECUCIÓN FÍSICA DEL SERVICIO 35 DÍAS</a:t>
            </a:r>
            <a:endParaRPr lang="es-PE" b="1" i="1" dirty="0">
              <a:solidFill>
                <a:srgbClr val="FF000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52021" y="6210214"/>
            <a:ext cx="9569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b="1" i="1" dirty="0">
                <a:solidFill>
                  <a:srgbClr val="FF0000"/>
                </a:solidFill>
              </a:rPr>
              <a:t>*EL TIEMPO DE EJECUCIÓN DEPENDERÁ DEL PLAN DE CONTINGENCIA.</a:t>
            </a:r>
          </a:p>
        </p:txBody>
      </p:sp>
    </p:spTree>
    <p:extLst>
      <p:ext uri="{BB962C8B-B14F-4D97-AF65-F5344CB8AC3E}">
        <p14:creationId xmlns:p14="http://schemas.microsoft.com/office/powerpoint/2010/main" val="3938473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594EAFA-3A46-7031-1C56-7385AADCB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419" y="3416531"/>
            <a:ext cx="10221161" cy="1008858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EQUIPAMIENTO</a:t>
            </a:r>
            <a:endParaRPr lang="es-P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771" name="Grupo 1">
            <a:extLst>
              <a:ext uri="{FF2B5EF4-FFF2-40B4-BE49-F238E27FC236}">
                <a16:creationId xmlns:a16="http://schemas.microsoft.com/office/drawing/2014/main" id="{16F8AC04-2EEC-0676-AF6D-6E2906F5FCF0}"/>
              </a:ext>
            </a:extLst>
          </p:cNvPr>
          <p:cNvGrpSpPr>
            <a:grpSpLocks/>
          </p:cNvGrpSpPr>
          <p:nvPr/>
        </p:nvGrpSpPr>
        <p:grpSpPr bwMode="auto">
          <a:xfrm>
            <a:off x="0" y="6176963"/>
            <a:ext cx="12192000" cy="681037"/>
            <a:chOff x="0" y="6176963"/>
            <a:chExt cx="12192000" cy="681037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19369232-02B7-1FD6-6366-999D5EC0E0FE}"/>
                </a:ext>
              </a:extLst>
            </p:cNvPr>
            <p:cNvSpPr/>
            <p:nvPr/>
          </p:nvSpPr>
          <p:spPr>
            <a:xfrm>
              <a:off x="0" y="6176963"/>
              <a:ext cx="12192000" cy="681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pic>
          <p:nvPicPr>
            <p:cNvPr id="32773" name="Imagen 3" descr="Forma, Rectángulo&#10;&#10;Descripción generada automáticamente">
              <a:extLst>
                <a:ext uri="{FF2B5EF4-FFF2-40B4-BE49-F238E27FC236}">
                  <a16:creationId xmlns:a16="http://schemas.microsoft.com/office/drawing/2014/main" id="{20E6523E-0661-64EA-BB9D-CBAD021BB4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008" y="6354146"/>
              <a:ext cx="2734702" cy="3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6028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92251" y="-1846498"/>
            <a:ext cx="6851831" cy="1055716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8318500" y="1130300"/>
            <a:ext cx="2844800" cy="10287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Rectángulo 20"/>
          <p:cNvSpPr/>
          <p:nvPr/>
        </p:nvSpPr>
        <p:spPr>
          <a:xfrm>
            <a:off x="4889499" y="1130300"/>
            <a:ext cx="3195551" cy="12954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2" name="Rectángulo 21"/>
          <p:cNvSpPr/>
          <p:nvPr/>
        </p:nvSpPr>
        <p:spPr>
          <a:xfrm>
            <a:off x="2266950" y="317500"/>
            <a:ext cx="1263650" cy="92075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Forma libre 2"/>
          <p:cNvSpPr/>
          <p:nvPr/>
        </p:nvSpPr>
        <p:spPr>
          <a:xfrm>
            <a:off x="1066800" y="323850"/>
            <a:ext cx="2476500" cy="4362450"/>
          </a:xfrm>
          <a:custGeom>
            <a:avLst/>
            <a:gdLst>
              <a:gd name="connsiteX0" fmla="*/ 1171575 w 2476500"/>
              <a:gd name="connsiteY0" fmla="*/ 19050 h 4362450"/>
              <a:gd name="connsiteX1" fmla="*/ 1171575 w 2476500"/>
              <a:gd name="connsiteY1" fmla="*/ 933450 h 4362450"/>
              <a:gd name="connsiteX2" fmla="*/ 2476500 w 2476500"/>
              <a:gd name="connsiteY2" fmla="*/ 942975 h 4362450"/>
              <a:gd name="connsiteX3" fmla="*/ 2476500 w 2476500"/>
              <a:gd name="connsiteY3" fmla="*/ 4362450 h 4362450"/>
              <a:gd name="connsiteX4" fmla="*/ 552450 w 2476500"/>
              <a:gd name="connsiteY4" fmla="*/ 4362450 h 4362450"/>
              <a:gd name="connsiteX5" fmla="*/ 571500 w 2476500"/>
              <a:gd name="connsiteY5" fmla="*/ 952500 h 4362450"/>
              <a:gd name="connsiteX6" fmla="*/ 0 w 2476500"/>
              <a:gd name="connsiteY6" fmla="*/ 952500 h 4362450"/>
              <a:gd name="connsiteX7" fmla="*/ 0 w 2476500"/>
              <a:gd name="connsiteY7" fmla="*/ 0 h 4362450"/>
              <a:gd name="connsiteX8" fmla="*/ 1171575 w 2476500"/>
              <a:gd name="connsiteY8" fmla="*/ 1905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6500" h="4362450">
                <a:moveTo>
                  <a:pt x="1171575" y="19050"/>
                </a:moveTo>
                <a:lnTo>
                  <a:pt x="1171575" y="933450"/>
                </a:lnTo>
                <a:lnTo>
                  <a:pt x="2476500" y="942975"/>
                </a:lnTo>
                <a:lnTo>
                  <a:pt x="2476500" y="4362450"/>
                </a:lnTo>
                <a:lnTo>
                  <a:pt x="552450" y="4362450"/>
                </a:lnTo>
                <a:lnTo>
                  <a:pt x="571500" y="952500"/>
                </a:lnTo>
                <a:lnTo>
                  <a:pt x="0" y="952500"/>
                </a:lnTo>
                <a:lnTo>
                  <a:pt x="0" y="0"/>
                </a:lnTo>
                <a:lnTo>
                  <a:pt x="1171575" y="19050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3" name="Rectángulo 22"/>
          <p:cNvSpPr/>
          <p:nvPr/>
        </p:nvSpPr>
        <p:spPr>
          <a:xfrm>
            <a:off x="9629774" y="2768782"/>
            <a:ext cx="1533525" cy="1079318"/>
          </a:xfrm>
          <a:prstGeom prst="rect">
            <a:avLst/>
          </a:prstGeom>
          <a:solidFill>
            <a:schemeClr val="accent4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4" name="Rectángulo 23"/>
          <p:cNvSpPr/>
          <p:nvPr/>
        </p:nvSpPr>
        <p:spPr>
          <a:xfrm>
            <a:off x="9744075" y="3848100"/>
            <a:ext cx="1419223" cy="1057275"/>
          </a:xfrm>
          <a:prstGeom prst="rect">
            <a:avLst/>
          </a:prstGeom>
          <a:solidFill>
            <a:schemeClr val="tx2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" name="Rectángulo 24"/>
          <p:cNvSpPr/>
          <p:nvPr/>
        </p:nvSpPr>
        <p:spPr>
          <a:xfrm>
            <a:off x="8328024" y="4905375"/>
            <a:ext cx="2835274" cy="904875"/>
          </a:xfrm>
          <a:prstGeom prst="rect">
            <a:avLst/>
          </a:prstGeom>
          <a:solidFill>
            <a:srgbClr val="7030A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Rectángulo redondeado 23">
            <a:extLst>
              <a:ext uri="{FF2B5EF4-FFF2-40B4-BE49-F238E27FC236}">
                <a16:creationId xmlns:a16="http://schemas.microsoft.com/office/drawing/2014/main" id="{39E03F25-B8CB-4BB1-9D9E-2562BB13D35A}"/>
              </a:ext>
            </a:extLst>
          </p:cNvPr>
          <p:cNvSpPr/>
          <p:nvPr/>
        </p:nvSpPr>
        <p:spPr>
          <a:xfrm>
            <a:off x="9454277" y="5988102"/>
            <a:ext cx="2623020" cy="783193"/>
          </a:xfrm>
          <a:prstGeom prst="roundRect">
            <a:avLst/>
          </a:prstGeom>
          <a:solidFill>
            <a:srgbClr val="FFFF00"/>
          </a:solidFill>
          <a:ln w="317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C00000"/>
                </a:solidFill>
              </a:rPr>
              <a:t>C</a:t>
            </a:r>
            <a:r>
              <a:rPr lang="es-PE" sz="2000" dirty="0">
                <a:solidFill>
                  <a:srgbClr val="C00000"/>
                </a:solidFill>
              </a:rPr>
              <a:t>.S. ENCAÑADA</a:t>
            </a:r>
          </a:p>
          <a:p>
            <a:pPr algn="ctr"/>
            <a:r>
              <a:rPr lang="es-PE" sz="2000" dirty="0">
                <a:solidFill>
                  <a:srgbClr val="C00000"/>
                </a:solidFill>
              </a:rPr>
              <a:t>REGION CAJAMARCA</a:t>
            </a:r>
          </a:p>
        </p:txBody>
      </p:sp>
    </p:spTree>
    <p:extLst>
      <p:ext uri="{BB962C8B-B14F-4D97-AF65-F5344CB8AC3E}">
        <p14:creationId xmlns:p14="http://schemas.microsoft.com/office/powerpoint/2010/main" val="1668531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46066" y="-2639042"/>
            <a:ext cx="6867604" cy="1214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28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006204" y="-2676927"/>
            <a:ext cx="6292737" cy="1207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055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3294217" y="213896"/>
            <a:ext cx="901700" cy="9017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solidFill>
                  <a:prstClr val="white"/>
                </a:solidFill>
              </a:rPr>
              <a:t>10%</a:t>
            </a:r>
            <a:endParaRPr lang="es-PE" b="1" dirty="0">
              <a:solidFill>
                <a:prstClr val="white"/>
              </a:solidFill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5148417" y="213896"/>
            <a:ext cx="901700" cy="9017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solidFill>
                  <a:prstClr val="white"/>
                </a:solidFill>
              </a:rPr>
              <a:t>75%</a:t>
            </a:r>
            <a:endParaRPr lang="es-PE" b="1" dirty="0">
              <a:solidFill>
                <a:prstClr val="white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075653" y="123092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REPOSICIÓN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664620" y="1229896"/>
            <a:ext cx="1869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MANTENIMIENTO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094205" y="1550492"/>
            <a:ext cx="22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Fuente: Visita Técnica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Rectángulo redondeado 14"/>
          <p:cNvSpPr/>
          <p:nvPr/>
        </p:nvSpPr>
        <p:spPr>
          <a:xfrm>
            <a:off x="4572000" y="2622392"/>
            <a:ext cx="6032500" cy="9017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4400" dirty="0">
                <a:solidFill>
                  <a:prstClr val="white"/>
                </a:solidFill>
                <a:sym typeface="Symbol" panose="05050102010706020507" pitchFamily="18" charset="2"/>
              </a:rPr>
              <a:t></a:t>
            </a:r>
            <a:r>
              <a:rPr lang="es-MX" sz="4400" dirty="0">
                <a:solidFill>
                  <a:prstClr val="white"/>
                </a:solidFill>
              </a:rPr>
              <a:t> S/763,924.00</a:t>
            </a:r>
            <a:endParaRPr lang="es-PE" sz="4400" dirty="0">
              <a:solidFill>
                <a:prstClr val="white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5340374" y="3658990"/>
            <a:ext cx="4651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REPOSICIÓN + EQUIPO NUEVO (OPTIMIZACIÓN)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2231355" y="6066910"/>
            <a:ext cx="7515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3200" dirty="0">
                <a:solidFill>
                  <a:prstClr val="black"/>
                </a:solidFill>
                <a:latin typeface="Calibri" panose="020F0502020204030204"/>
              </a:rPr>
              <a:t>TIEMPO DE EJECUCIÓN TOTAL: </a:t>
            </a:r>
            <a:r>
              <a:rPr lang="es-MX" sz="3200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 70-</a:t>
            </a:r>
            <a:r>
              <a:rPr lang="es-MX" sz="3200" dirty="0">
                <a:solidFill>
                  <a:prstClr val="black"/>
                </a:solidFill>
                <a:latin typeface="Calibri" panose="020F0502020204030204"/>
              </a:rPr>
              <a:t>90 DÍAS</a:t>
            </a:r>
            <a:endParaRPr lang="es-PE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Rectángulo redondeado 17"/>
          <p:cNvSpPr/>
          <p:nvPr/>
        </p:nvSpPr>
        <p:spPr>
          <a:xfrm>
            <a:off x="4572000" y="4163220"/>
            <a:ext cx="6032500" cy="9017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4400" dirty="0">
                <a:solidFill>
                  <a:prstClr val="white"/>
                </a:solidFill>
                <a:sym typeface="Symbol" panose="05050102010706020507" pitchFamily="18" charset="2"/>
              </a:rPr>
              <a:t> </a:t>
            </a:r>
            <a:r>
              <a:rPr lang="es-MX" sz="4400" dirty="0">
                <a:solidFill>
                  <a:prstClr val="white"/>
                </a:solidFill>
              </a:rPr>
              <a:t>S/  81,160.00</a:t>
            </a:r>
            <a:endParaRPr lang="es-PE" sz="4400" dirty="0">
              <a:solidFill>
                <a:prstClr val="white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5763118" y="5199818"/>
            <a:ext cx="3805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MANTENIMIENTO DEL EQUIPAMIENTO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6733926" y="213896"/>
            <a:ext cx="901700" cy="9017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solidFill>
                  <a:prstClr val="white"/>
                </a:solidFill>
              </a:rPr>
              <a:t>15%</a:t>
            </a:r>
            <a:endParaRPr lang="es-PE" b="1" dirty="0">
              <a:solidFill>
                <a:prstClr val="white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6756707" y="1229896"/>
            <a:ext cx="874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NUEVO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Rectángulo redondeado 21"/>
          <p:cNvSpPr/>
          <p:nvPr/>
        </p:nvSpPr>
        <p:spPr>
          <a:xfrm>
            <a:off x="108066" y="3392806"/>
            <a:ext cx="4024894" cy="9017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4400" dirty="0">
                <a:solidFill>
                  <a:prstClr val="white"/>
                </a:solidFill>
                <a:sym typeface="Symbol" panose="05050102010706020507" pitchFamily="18" charset="2"/>
              </a:rPr>
              <a:t> </a:t>
            </a:r>
            <a:r>
              <a:rPr lang="es-MX" sz="4400" dirty="0">
                <a:solidFill>
                  <a:prstClr val="white"/>
                </a:solidFill>
              </a:rPr>
              <a:t>S/  845,084.00</a:t>
            </a:r>
            <a:endParaRPr lang="es-PE" sz="4400" dirty="0">
              <a:solidFill>
                <a:prstClr val="white"/>
              </a:solidFill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1289131" y="4603255"/>
            <a:ext cx="16627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INTERVENCIÓN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EN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EQUIPAMIENTO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03902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3435459" cy="456184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184" y="1930400"/>
            <a:ext cx="3687505" cy="4927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8413" y="-40640"/>
            <a:ext cx="4796811" cy="64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43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6114621" cy="458216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7440" y="2360799"/>
            <a:ext cx="6004560" cy="449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256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41592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794" y="792480"/>
            <a:ext cx="7050206" cy="527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55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188" y="8222"/>
            <a:ext cx="9125451" cy="684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7837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97" y="0"/>
            <a:ext cx="3391203" cy="6804717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/>
        </p:nvGraphicFramePr>
        <p:xfrm>
          <a:off x="3733800" y="578644"/>
          <a:ext cx="3098800" cy="952500"/>
        </p:xfrm>
        <a:graphic>
          <a:graphicData uri="http://schemas.openxmlformats.org/drawingml/2006/table">
            <a:tbl>
              <a:tblPr/>
              <a:tblGrid>
                <a:gridCol w="1436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REQUERIMIENTO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CANTIDAD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MANTENIMIENTO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REPOSICION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3632200" y="1612900"/>
            <a:ext cx="2542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Fuente: SIGA-Patrimonial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7988300" y="596900"/>
            <a:ext cx="901700" cy="9017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solidFill>
                  <a:prstClr val="white"/>
                </a:solidFill>
              </a:rPr>
              <a:t>90%</a:t>
            </a:r>
            <a:endParaRPr lang="es-PE" b="1" dirty="0">
              <a:solidFill>
                <a:prstClr val="white"/>
              </a:solidFill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9842500" y="596900"/>
            <a:ext cx="901700" cy="9017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solidFill>
                  <a:prstClr val="white"/>
                </a:solidFill>
              </a:rPr>
              <a:t>10%</a:t>
            </a:r>
            <a:endParaRPr lang="es-PE" b="1" dirty="0">
              <a:solidFill>
                <a:prstClr val="white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7769736" y="161393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REPOSICIÓN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9358703" y="1612900"/>
            <a:ext cx="1869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MANTENIMIENTO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7788288" y="1933496"/>
            <a:ext cx="22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Fuente: Visita Técnica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Rectángulo redondeado 14"/>
          <p:cNvSpPr/>
          <p:nvPr/>
        </p:nvSpPr>
        <p:spPr>
          <a:xfrm>
            <a:off x="4572000" y="2622392"/>
            <a:ext cx="6032500" cy="9017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4400" dirty="0">
                <a:solidFill>
                  <a:prstClr val="white"/>
                </a:solidFill>
                <a:sym typeface="Symbol" panose="05050102010706020507" pitchFamily="18" charset="2"/>
              </a:rPr>
              <a:t></a:t>
            </a:r>
            <a:r>
              <a:rPr lang="es-MX" sz="4400" dirty="0">
                <a:solidFill>
                  <a:prstClr val="white"/>
                </a:solidFill>
              </a:rPr>
              <a:t> S/1,278,847.00</a:t>
            </a:r>
            <a:endParaRPr lang="es-PE" sz="4400" dirty="0">
              <a:solidFill>
                <a:prstClr val="white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5340374" y="3658990"/>
            <a:ext cx="4651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REPOSICIÓN + EQUIPO NUEVO (OPTIMIZACIÓN)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4132960" y="6008721"/>
            <a:ext cx="7515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3200" dirty="0">
                <a:solidFill>
                  <a:prstClr val="black"/>
                </a:solidFill>
                <a:latin typeface="Calibri" panose="020F0502020204030204"/>
              </a:rPr>
              <a:t>TIEMPO DE EJECUCIÓN TOTAL: </a:t>
            </a:r>
            <a:r>
              <a:rPr lang="es-MX" sz="3200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 70-</a:t>
            </a:r>
            <a:r>
              <a:rPr lang="es-MX" sz="3200" dirty="0">
                <a:solidFill>
                  <a:prstClr val="black"/>
                </a:solidFill>
                <a:latin typeface="Calibri" panose="020F0502020204030204"/>
              </a:rPr>
              <a:t>90 DÍAS</a:t>
            </a:r>
            <a:endParaRPr lang="es-PE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Rectángulo redondeado 17"/>
          <p:cNvSpPr/>
          <p:nvPr/>
        </p:nvSpPr>
        <p:spPr>
          <a:xfrm>
            <a:off x="4572000" y="4163220"/>
            <a:ext cx="6032500" cy="9017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4400" dirty="0">
                <a:solidFill>
                  <a:prstClr val="white"/>
                </a:solidFill>
                <a:sym typeface="Symbol" panose="05050102010706020507" pitchFamily="18" charset="2"/>
              </a:rPr>
              <a:t></a:t>
            </a:r>
            <a:r>
              <a:rPr lang="es-MX" sz="4400" dirty="0">
                <a:solidFill>
                  <a:prstClr val="white"/>
                </a:solidFill>
              </a:rPr>
              <a:t> S/640,175.00</a:t>
            </a:r>
            <a:endParaRPr lang="es-PE" sz="4400" dirty="0">
              <a:solidFill>
                <a:prstClr val="white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5340374" y="5199818"/>
            <a:ext cx="4651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  <a:latin typeface="Calibri" panose="020F0502020204030204"/>
              </a:rPr>
              <a:t>REPOSICIÓN + EQUIPO NUEVO (OPTIMIZACIÓN)</a:t>
            </a:r>
            <a:endParaRPr lang="es-PE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Rectángulo redondeado 23">
            <a:extLst>
              <a:ext uri="{FF2B5EF4-FFF2-40B4-BE49-F238E27FC236}">
                <a16:creationId xmlns:a16="http://schemas.microsoft.com/office/drawing/2014/main" id="{42F3A869-FAEF-4FDA-B98C-EE348621345A}"/>
              </a:ext>
            </a:extLst>
          </p:cNvPr>
          <p:cNvSpPr/>
          <p:nvPr/>
        </p:nvSpPr>
        <p:spPr>
          <a:xfrm>
            <a:off x="423837" y="5909511"/>
            <a:ext cx="2623020" cy="783193"/>
          </a:xfrm>
          <a:prstGeom prst="roundRect">
            <a:avLst/>
          </a:prstGeom>
          <a:solidFill>
            <a:srgbClr val="FFFF00"/>
          </a:solidFill>
          <a:ln w="317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C00000"/>
                </a:solidFill>
              </a:rPr>
              <a:t>C</a:t>
            </a:r>
            <a:r>
              <a:rPr lang="es-PE" sz="2000" dirty="0">
                <a:solidFill>
                  <a:srgbClr val="C00000"/>
                </a:solidFill>
              </a:rPr>
              <a:t>.S. SAN ISIDRO</a:t>
            </a:r>
          </a:p>
          <a:p>
            <a:pPr algn="ctr"/>
            <a:r>
              <a:rPr lang="es-PE" sz="2000" dirty="0">
                <a:solidFill>
                  <a:srgbClr val="C00000"/>
                </a:solidFill>
              </a:rPr>
              <a:t>REGION TUMBES</a:t>
            </a:r>
          </a:p>
        </p:txBody>
      </p:sp>
    </p:spTree>
    <p:extLst>
      <p:ext uri="{BB962C8B-B14F-4D97-AF65-F5344CB8AC3E}">
        <p14:creationId xmlns:p14="http://schemas.microsoft.com/office/powerpoint/2010/main" val="2060561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41" y="1594827"/>
            <a:ext cx="5867459" cy="43995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829" y="1594827"/>
            <a:ext cx="5832087" cy="439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37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37" y="0"/>
            <a:ext cx="5245496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233" y="1320799"/>
            <a:ext cx="6397767" cy="481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27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161"/>
            <a:ext cx="6329786" cy="474733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2650" y="70462"/>
            <a:ext cx="5618279" cy="653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95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C95B146-FCD1-4138-B051-6A239CE9DBE1}"/>
              </a:ext>
            </a:extLst>
          </p:cNvPr>
          <p:cNvSpPr txBox="1"/>
          <p:nvPr/>
        </p:nvSpPr>
        <p:spPr>
          <a:xfrm>
            <a:off x="806449" y="2151559"/>
            <a:ext cx="105791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4400" dirty="0"/>
              <a:t>VISITA TECNICA AL</a:t>
            </a:r>
          </a:p>
          <a:p>
            <a:pPr algn="ctr"/>
            <a:r>
              <a:rPr lang="es-PE" sz="4400" dirty="0"/>
              <a:t>CENTRO DE SALUD CHONGOS BAJO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0E7AA91-414F-400D-88A3-04CE0206DA53}"/>
              </a:ext>
            </a:extLst>
          </p:cNvPr>
          <p:cNvSpPr txBox="1"/>
          <p:nvPr/>
        </p:nvSpPr>
        <p:spPr>
          <a:xfrm>
            <a:off x="0" y="4539160"/>
            <a:ext cx="3403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/>
              <a:t>POBLACION ASIGNADA: 4,861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46D92A8-1163-4475-AE09-64184B7C3CAF}"/>
              </a:ext>
            </a:extLst>
          </p:cNvPr>
          <p:cNvSpPr txBox="1"/>
          <p:nvPr/>
        </p:nvSpPr>
        <p:spPr>
          <a:xfrm>
            <a:off x="-1" y="4810093"/>
            <a:ext cx="3403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/>
              <a:t>CATEGORIA: I-3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A97F37C-81FE-49CA-9D2F-70D8D5602988}"/>
              </a:ext>
            </a:extLst>
          </p:cNvPr>
          <p:cNvSpPr txBox="1"/>
          <p:nvPr/>
        </p:nvSpPr>
        <p:spPr>
          <a:xfrm>
            <a:off x="0" y="5083191"/>
            <a:ext cx="505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/>
              <a:t>EESS CON ROL PUERTA DE ENTRADA EN LA RIS CHUPACA</a:t>
            </a:r>
          </a:p>
        </p:txBody>
      </p:sp>
    </p:spTree>
    <p:extLst>
      <p:ext uri="{BB962C8B-B14F-4D97-AF65-F5344CB8AC3E}">
        <p14:creationId xmlns:p14="http://schemas.microsoft.com/office/powerpoint/2010/main" val="2029694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F0C5A-0FF0-CD62-3E23-A5E2E9C9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94" y="136525"/>
            <a:ext cx="11109106" cy="727999"/>
          </a:xfrm>
        </p:spPr>
        <p:txBody>
          <a:bodyPr/>
          <a:lstStyle/>
          <a:p>
            <a:r>
              <a:rPr lang="es-PE" sz="2800" dirty="0"/>
              <a:t>PROPUESTA EN EL </a:t>
            </a:r>
            <a:r>
              <a:rPr lang="es-PE" sz="2800" dirty="0" err="1"/>
              <a:t>C.S</a:t>
            </a:r>
            <a:r>
              <a:rPr lang="es-PE" sz="2800" dirty="0"/>
              <a:t> CHONGOS BAJO – CHUPACA - INFRAESTRUCTURA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82E10DE-5E65-6F96-C58D-FA4A4DBE0E63}"/>
              </a:ext>
            </a:extLst>
          </p:cNvPr>
          <p:cNvSpPr/>
          <p:nvPr/>
        </p:nvSpPr>
        <p:spPr bwMode="auto">
          <a:xfrm>
            <a:off x="0" y="6210214"/>
            <a:ext cx="12192000" cy="681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pic>
        <p:nvPicPr>
          <p:cNvPr id="1026" name="Picture 2" descr="En Chongos Bajo 59% de menores tienen desnutrición | PERU | CORR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83" y="1104971"/>
            <a:ext cx="7874725" cy="524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ítulo 1">
            <a:extLst>
              <a:ext uri="{FF2B5EF4-FFF2-40B4-BE49-F238E27FC236}">
                <a16:creationId xmlns:a16="http://schemas.microsoft.com/office/drawing/2014/main" id="{AA6F0C5A-0FF0-CD62-3E23-A5E2E9C98D7A}"/>
              </a:ext>
            </a:extLst>
          </p:cNvPr>
          <p:cNvSpPr txBox="1">
            <a:spLocks/>
          </p:cNvSpPr>
          <p:nvPr/>
        </p:nvSpPr>
        <p:spPr bwMode="auto">
          <a:xfrm>
            <a:off x="2539403" y="6231235"/>
            <a:ext cx="2794853" cy="72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s-PE" sz="2800" dirty="0">
                <a:solidFill>
                  <a:schemeClr val="tx1"/>
                </a:solidFill>
              </a:rPr>
              <a:t>CATEGORÍA 1-3</a:t>
            </a:r>
          </a:p>
        </p:txBody>
      </p:sp>
      <p:sp>
        <p:nvSpPr>
          <p:cNvPr id="4" name="Flecha izquierda 3"/>
          <p:cNvSpPr/>
          <p:nvPr/>
        </p:nvSpPr>
        <p:spPr>
          <a:xfrm>
            <a:off x="3356132" y="4097884"/>
            <a:ext cx="770708" cy="5617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 5"/>
          <p:cNvSpPr/>
          <p:nvPr/>
        </p:nvSpPr>
        <p:spPr>
          <a:xfrm>
            <a:off x="4368203" y="3960723"/>
            <a:ext cx="1541417" cy="8360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INGRESO AL ÁREA DE EMERGENCIA </a:t>
            </a:r>
            <a:endParaRPr lang="es-PE" dirty="0"/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AA6F0C5A-0FF0-CD62-3E23-A5E2E9C98D7A}"/>
              </a:ext>
            </a:extLst>
          </p:cNvPr>
          <p:cNvSpPr txBox="1">
            <a:spLocks/>
          </p:cNvSpPr>
          <p:nvPr/>
        </p:nvSpPr>
        <p:spPr bwMode="auto">
          <a:xfrm>
            <a:off x="8820448" y="1254626"/>
            <a:ext cx="2794853" cy="20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/>
            <a:r>
              <a:rPr lang="es-PE" sz="1800" dirty="0">
                <a:solidFill>
                  <a:schemeClr val="tx1"/>
                </a:solidFill>
              </a:rPr>
              <a:t>CONSTRUCCIÓN DE MATERIAL NOBLE, SISTEMA PORTICADO CON COLUMNAS Y VIGAS, MURO DE LADRILLO </a:t>
            </a: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AA6F0C5A-0FF0-CD62-3E23-A5E2E9C98D7A}"/>
              </a:ext>
            </a:extLst>
          </p:cNvPr>
          <p:cNvSpPr txBox="1">
            <a:spLocks/>
          </p:cNvSpPr>
          <p:nvPr/>
        </p:nvSpPr>
        <p:spPr bwMode="auto">
          <a:xfrm>
            <a:off x="8820448" y="3729879"/>
            <a:ext cx="2794853" cy="20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/>
            <a:r>
              <a:rPr lang="es-ES" sz="1800" dirty="0">
                <a:solidFill>
                  <a:schemeClr val="tx1"/>
                </a:solidFill>
              </a:rPr>
              <a:t>NOTA: LA LOSA ALIGERADA PRESENTA GRIETAS EXTERIOR E INTERIOR </a:t>
            </a:r>
          </a:p>
          <a:p>
            <a:pPr algn="ctr" eaLnBrk="1" hangingPunct="1"/>
            <a:endParaRPr lang="es-E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9890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F0C5A-0FF0-CD62-3E23-A5E2E9C9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08" y="149588"/>
            <a:ext cx="11109106" cy="727999"/>
          </a:xfrm>
        </p:spPr>
        <p:txBody>
          <a:bodyPr/>
          <a:lstStyle/>
          <a:p>
            <a:r>
              <a:rPr lang="es-PE" sz="2800" dirty="0"/>
              <a:t>EVALUACION DE </a:t>
            </a:r>
            <a:r>
              <a:rPr lang="es-PE" sz="2800" dirty="0" err="1"/>
              <a:t>AREA</a:t>
            </a:r>
            <a:r>
              <a:rPr lang="es-PE" sz="2800" dirty="0"/>
              <a:t> EN EL </a:t>
            </a:r>
            <a:r>
              <a:rPr lang="es-PE" sz="2800" dirty="0" err="1"/>
              <a:t>C.S</a:t>
            </a:r>
            <a:r>
              <a:rPr lang="es-PE" sz="2800" dirty="0"/>
              <a:t> CHONGOS BAJO – CHUPACA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1144" y="1030452"/>
            <a:ext cx="5166626" cy="5192897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/>
        </p:nvGraphicFramePr>
        <p:xfrm>
          <a:off x="5799247" y="1054014"/>
          <a:ext cx="5753464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6623">
                  <a:extLst>
                    <a:ext uri="{9D8B030D-6E8A-4147-A177-3AD203B41FA5}">
                      <a16:colId xmlns:a16="http://schemas.microsoft.com/office/drawing/2014/main" val="3864233705"/>
                    </a:ext>
                  </a:extLst>
                </a:gridCol>
                <a:gridCol w="1270109">
                  <a:extLst>
                    <a:ext uri="{9D8B030D-6E8A-4147-A177-3AD203B41FA5}">
                      <a16:colId xmlns:a16="http://schemas.microsoft.com/office/drawing/2014/main" val="1265318689"/>
                    </a:ext>
                  </a:extLst>
                </a:gridCol>
                <a:gridCol w="1438366">
                  <a:extLst>
                    <a:ext uri="{9D8B030D-6E8A-4147-A177-3AD203B41FA5}">
                      <a16:colId xmlns:a16="http://schemas.microsoft.com/office/drawing/2014/main" val="4128590537"/>
                    </a:ext>
                  </a:extLst>
                </a:gridCol>
                <a:gridCol w="1438366">
                  <a:extLst>
                    <a:ext uri="{9D8B030D-6E8A-4147-A177-3AD203B41FA5}">
                      <a16:colId xmlns:a16="http://schemas.microsoft.com/office/drawing/2014/main" val="2709818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AMBIENTE </a:t>
                      </a:r>
                      <a:endParaRPr lang="es-P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ÁREA CONSTRUIDA (M2)</a:t>
                      </a:r>
                      <a:endParaRPr lang="es-P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ÁREA NTS</a:t>
                      </a:r>
                      <a:r>
                        <a:rPr lang="es-ES" sz="1200" baseline="0" dirty="0"/>
                        <a:t> 113</a:t>
                      </a:r>
                    </a:p>
                    <a:p>
                      <a:pPr algn="ctr"/>
                      <a:r>
                        <a:rPr lang="es-ES" sz="1200" baseline="0" dirty="0"/>
                        <a:t>(M2)</a:t>
                      </a:r>
                      <a:endParaRPr lang="es-P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DIFERENCIA </a:t>
                      </a:r>
                      <a:endParaRPr lang="es-P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671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TRIAJE 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3.85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9.00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57.3%</a:t>
                      </a:r>
                      <a:endParaRPr lang="es-P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287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ALMACÉN 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2.10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20.00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90.45%</a:t>
                      </a:r>
                      <a:endParaRPr lang="es-P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088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TÓPICO DE URGENCIA 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12.07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22.00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45.2%</a:t>
                      </a:r>
                      <a:endParaRPr lang="es-P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5708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MEDICINA 1 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12.41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13.5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8.07%</a:t>
                      </a:r>
                      <a:endParaRPr lang="es-P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1467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ÁREA DE LIMPIEZA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4.06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4.00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PE" sz="11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90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LABORATORIO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16.75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18.00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6.94%</a:t>
                      </a:r>
                      <a:endParaRPr lang="es-P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15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TOMA DE MUESTRAS  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4.18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5.00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16.4%</a:t>
                      </a:r>
                      <a:endParaRPr lang="es-P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688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TELE SALUD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6.19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15.00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58.78%</a:t>
                      </a:r>
                      <a:endParaRPr lang="es-P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ARCHIVO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17.57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10.00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PE" sz="11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989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FARMACIA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17.34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15.00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PE" sz="11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02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CADENA DE FRIO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13.60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30.00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54.66%</a:t>
                      </a:r>
                      <a:endParaRPr lang="es-P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390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CREED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13.51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17.00</a:t>
                      </a:r>
                      <a:endParaRPr lang="es-P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20.52%</a:t>
                      </a:r>
                      <a:endParaRPr lang="es-P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5187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646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PANEL FOTOGRÁFICO </a:t>
            </a:r>
            <a:endParaRPr lang="es-P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748" y="1298784"/>
            <a:ext cx="6675120" cy="375475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19251" y="530313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/>
            <a:r>
              <a:rPr lang="es-ES" dirty="0"/>
              <a:t>LA LOSA ALIGERADA PRESENTA GRIETAS DE 1 A 2 MM TANTO EN  EXTERIOR E INTERIOR </a:t>
            </a:r>
          </a:p>
        </p:txBody>
      </p:sp>
    </p:spTree>
    <p:extLst>
      <p:ext uri="{BB962C8B-B14F-4D97-AF65-F5344CB8AC3E}">
        <p14:creationId xmlns:p14="http://schemas.microsoft.com/office/powerpoint/2010/main" val="27415906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65" y="1143948"/>
            <a:ext cx="7823267" cy="440058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823754" y="567156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/>
            <a:r>
              <a:rPr lang="es-ES" dirty="0"/>
              <a:t>COBERTURAS EN ESTADO REGULAR 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 bwMode="auto">
          <a:xfrm>
            <a:off x="990600" y="288925"/>
            <a:ext cx="10515600" cy="72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s-ES"/>
              <a:t>PANEL FOTOGRÁFICO 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937828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3D912A2-F5BF-46BC-844D-831A3C81E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32" y="-1371598"/>
            <a:ext cx="12310532" cy="923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125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46A57B4-42BF-4A3B-95F4-246F9B988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50" y="0"/>
            <a:ext cx="10528300" cy="689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799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7E55489-9243-4B8B-BB56-CC859E233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843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4778852-0D7C-47A8-945F-184CBF6CF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75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083FD38-D01F-4ED7-99E9-C27536706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497417" y="480483"/>
            <a:ext cx="6874933" cy="58801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E253F46-3130-407D-A652-3FF93D169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598785" y="281315"/>
            <a:ext cx="6861831" cy="629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802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430D502-1BA1-4A20-BDB2-0C28EB6B8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63707" y="863706"/>
            <a:ext cx="6858003" cy="51305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DF33A41-4CE3-4606-99AB-D6B934851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590" y="0"/>
            <a:ext cx="70614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187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811906D-D93D-49F5-859D-517133FEA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491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189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C5C3230-39D8-41DE-BEDF-5AC822A9B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9514" y="1195086"/>
            <a:ext cx="6858000" cy="44678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230179-792D-4655-ABD3-C14D33D4B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685312" y="1113312"/>
            <a:ext cx="6858000" cy="463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71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9279596-10C7-4491-8BB4-AC9B4AE09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701" y="0"/>
            <a:ext cx="98605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850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E9A5574-BD60-44A6-BC45-1DCA91973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1"/>
            <a:ext cx="6096000" cy="336064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8F11302-1E95-4F54-B470-36D4565A7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1"/>
            <a:ext cx="6096000" cy="3429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1D6B4EB-D07A-4D32-B6A8-C7E959D6B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8999"/>
            <a:ext cx="6096000" cy="34337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A2E9E17-5F9B-4D37-92E7-54A327BE85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1"/>
            <a:ext cx="6096001" cy="336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214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594EAFA-3A46-7031-1C56-7385AADCB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419" y="2895600"/>
            <a:ext cx="10221161" cy="177917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TRABAJANDO EN EQUIPO POR EL BIENESTAR DE LAS PERSONAS</a:t>
            </a:r>
            <a:endParaRPr lang="es-P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771" name="Grupo 1">
            <a:extLst>
              <a:ext uri="{FF2B5EF4-FFF2-40B4-BE49-F238E27FC236}">
                <a16:creationId xmlns:a16="http://schemas.microsoft.com/office/drawing/2014/main" id="{16F8AC04-2EEC-0676-AF6D-6E2906F5FCF0}"/>
              </a:ext>
            </a:extLst>
          </p:cNvPr>
          <p:cNvGrpSpPr>
            <a:grpSpLocks/>
          </p:cNvGrpSpPr>
          <p:nvPr/>
        </p:nvGrpSpPr>
        <p:grpSpPr bwMode="auto">
          <a:xfrm>
            <a:off x="0" y="6176963"/>
            <a:ext cx="12192000" cy="681037"/>
            <a:chOff x="0" y="6176963"/>
            <a:chExt cx="12192000" cy="681037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19369232-02B7-1FD6-6366-999D5EC0E0FE}"/>
                </a:ext>
              </a:extLst>
            </p:cNvPr>
            <p:cNvSpPr/>
            <p:nvPr/>
          </p:nvSpPr>
          <p:spPr>
            <a:xfrm>
              <a:off x="0" y="6176963"/>
              <a:ext cx="12192000" cy="681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pic>
          <p:nvPicPr>
            <p:cNvPr id="32773" name="Imagen 3" descr="Forma, Rectángulo&#10;&#10;Descripción generada automáticamente">
              <a:extLst>
                <a:ext uri="{FF2B5EF4-FFF2-40B4-BE49-F238E27FC236}">
                  <a16:creationId xmlns:a16="http://schemas.microsoft.com/office/drawing/2014/main" id="{20E6523E-0661-64EA-BB9D-CBAD021BB4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008" y="6354146"/>
              <a:ext cx="2734702" cy="3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38852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9" name="Grupo 2">
            <a:extLst>
              <a:ext uri="{FF2B5EF4-FFF2-40B4-BE49-F238E27FC236}">
                <a16:creationId xmlns:a16="http://schemas.microsoft.com/office/drawing/2014/main" id="{B792E80B-A165-C050-86E8-21E2349B7DB6}"/>
              </a:ext>
            </a:extLst>
          </p:cNvPr>
          <p:cNvGrpSpPr>
            <a:grpSpLocks/>
          </p:cNvGrpSpPr>
          <p:nvPr/>
        </p:nvGrpSpPr>
        <p:grpSpPr bwMode="auto">
          <a:xfrm>
            <a:off x="0" y="6176963"/>
            <a:ext cx="12192000" cy="681037"/>
            <a:chOff x="0" y="6176963"/>
            <a:chExt cx="12192000" cy="681037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C30EFD77-67C2-35F6-3A82-93C5145898E0}"/>
                </a:ext>
              </a:extLst>
            </p:cNvPr>
            <p:cNvSpPr/>
            <p:nvPr/>
          </p:nvSpPr>
          <p:spPr>
            <a:xfrm>
              <a:off x="0" y="6176963"/>
              <a:ext cx="12192000" cy="681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pic>
          <p:nvPicPr>
            <p:cNvPr id="29702" name="Imagen 5" descr="Forma, Rectángulo&#10;&#10;Descripción generada automáticamente">
              <a:extLst>
                <a:ext uri="{FF2B5EF4-FFF2-40B4-BE49-F238E27FC236}">
                  <a16:creationId xmlns:a16="http://schemas.microsoft.com/office/drawing/2014/main" id="{8985F3C0-BE61-E9D3-CD6E-C5E78F914A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008" y="6354146"/>
              <a:ext cx="2734702" cy="3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540096067"/>
              </p:ext>
            </p:extLst>
          </p:nvPr>
        </p:nvGraphicFramePr>
        <p:xfrm>
          <a:off x="1943768" y="762000"/>
          <a:ext cx="8128000" cy="3659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943833"/>
              </p:ext>
            </p:extLst>
          </p:nvPr>
        </p:nvGraphicFramePr>
        <p:xfrm>
          <a:off x="1927726" y="4802382"/>
          <a:ext cx="2499895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EQUIPO</a:t>
                      </a:r>
                      <a:r>
                        <a:rPr lang="es-PE" baseline="0" dirty="0"/>
                        <a:t> TÉCNICO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es-PE" dirty="0"/>
                        <a:t>ASISTENCIA TECNICA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es-PE" dirty="0"/>
                        <a:t>EVALUACIÓN DE </a:t>
                      </a:r>
                      <a:r>
                        <a:rPr lang="es-PE" dirty="0" err="1"/>
                        <a:t>EE.SS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Registro</a:t>
                      </a:r>
                      <a:r>
                        <a:rPr lang="es-PE" baseline="0" dirty="0"/>
                        <a:t> y aprobación de </a:t>
                      </a:r>
                      <a:r>
                        <a:rPr lang="es-PE" baseline="0" dirty="0" err="1"/>
                        <a:t>IOARR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33941"/>
              </p:ext>
            </p:extLst>
          </p:nvPr>
        </p:nvGraphicFramePr>
        <p:xfrm>
          <a:off x="4783219" y="4810403"/>
          <a:ext cx="2499895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EQUIPO</a:t>
                      </a:r>
                      <a:r>
                        <a:rPr lang="es-PE" baseline="0" dirty="0"/>
                        <a:t> TÉCNICO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 err="1"/>
                        <a:t>TDR</a:t>
                      </a:r>
                      <a:r>
                        <a:rPr lang="es-PE" dirty="0"/>
                        <a:t>,</a:t>
                      </a:r>
                      <a:r>
                        <a:rPr lang="es-PE" baseline="0" dirty="0"/>
                        <a:t> </a:t>
                      </a:r>
                      <a:r>
                        <a:rPr lang="es-PE" baseline="0" dirty="0" err="1"/>
                        <a:t>EETT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Ejecución,</a:t>
                      </a:r>
                      <a:r>
                        <a:rPr lang="es-PE" baseline="0" dirty="0"/>
                        <a:t> Supervisión, Recepción y Conformidad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6106"/>
              </p:ext>
            </p:extLst>
          </p:nvPr>
        </p:nvGraphicFramePr>
        <p:xfrm>
          <a:off x="7590585" y="4818424"/>
          <a:ext cx="2499895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EQUIPO</a:t>
                      </a:r>
                      <a:r>
                        <a:rPr lang="es-PE" baseline="0" dirty="0"/>
                        <a:t> TÉCNICO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 err="1"/>
                        <a:t>TDR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Ejecución,</a:t>
                      </a:r>
                      <a:r>
                        <a:rPr lang="es-PE" baseline="0" dirty="0"/>
                        <a:t> Supervisión, Recepción y Conformidad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9405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 noChangeArrowheads="1"/>
          </p:cNvSpPr>
          <p:nvPr>
            <p:ph type="title"/>
          </p:nvPr>
        </p:nvSpPr>
        <p:spPr>
          <a:xfrm>
            <a:off x="5330032" y="225425"/>
            <a:ext cx="2552700" cy="1325563"/>
          </a:xfrm>
        </p:spPr>
        <p:txBody>
          <a:bodyPr/>
          <a:lstStyle/>
          <a:p>
            <a:r>
              <a:rPr lang="es-PE" dirty="0"/>
              <a:t>DECISIÓN</a:t>
            </a:r>
          </a:p>
        </p:txBody>
      </p:sp>
      <p:sp>
        <p:nvSpPr>
          <p:cNvPr id="45059" name="Slide Number Placeholder 2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D5B719-F260-43C4-9AF8-B0BBDE51181F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647957746"/>
              </p:ext>
            </p:extLst>
          </p:nvPr>
        </p:nvGraphicFramePr>
        <p:xfrm>
          <a:off x="2053590" y="2160270"/>
          <a:ext cx="7616190" cy="3300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341310" y="2715886"/>
            <a:ext cx="3616586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Mayor tiempo de ejecución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Mayores costos de intervención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Atención a los pacientes entre 3 a 5 años de iniciada la obra</a:t>
            </a:r>
            <a:endParaRPr lang="id-ID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9603" y="2315776"/>
            <a:ext cx="136781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2000" b="1" u="sng" dirty="0">
                <a:latin typeface="+mj-lt"/>
              </a:rPr>
              <a:t>PROYECTO</a:t>
            </a:r>
          </a:p>
        </p:txBody>
      </p:sp>
      <p:sp>
        <p:nvSpPr>
          <p:cNvPr id="8" name="Rectangle 7"/>
          <p:cNvSpPr/>
          <p:nvPr/>
        </p:nvSpPr>
        <p:spPr>
          <a:xfrm>
            <a:off x="8255000" y="3444911"/>
            <a:ext cx="3581400" cy="13388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es-P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Menor tiempo de ejecución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Menores costos de intervención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Atención Inmediata a los pacientes</a:t>
            </a:r>
            <a:endParaRPr lang="id-ID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55000" y="3044801"/>
            <a:ext cx="30352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2000" b="1" u="sng" dirty="0">
                <a:latin typeface="+mj-lt"/>
              </a:rPr>
              <a:t>INTERVENCIÓN INTEGRAL</a:t>
            </a:r>
          </a:p>
        </p:txBody>
      </p:sp>
      <p:grpSp>
        <p:nvGrpSpPr>
          <p:cNvPr id="2" name="Grupo 2">
            <a:extLst>
              <a:ext uri="{FF2B5EF4-FFF2-40B4-BE49-F238E27FC236}">
                <a16:creationId xmlns:a16="http://schemas.microsoft.com/office/drawing/2014/main" id="{7D7A675A-E7E1-18BC-675C-D5524D58F58A}"/>
              </a:ext>
            </a:extLst>
          </p:cNvPr>
          <p:cNvGrpSpPr>
            <a:grpSpLocks/>
          </p:cNvGrpSpPr>
          <p:nvPr/>
        </p:nvGrpSpPr>
        <p:grpSpPr bwMode="auto">
          <a:xfrm>
            <a:off x="0" y="6176963"/>
            <a:ext cx="12192000" cy="681037"/>
            <a:chOff x="0" y="6176963"/>
            <a:chExt cx="12192000" cy="681037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8A2E76AE-523C-05E3-D1B7-3F745E5AF4E7}"/>
                </a:ext>
              </a:extLst>
            </p:cNvPr>
            <p:cNvSpPr/>
            <p:nvPr/>
          </p:nvSpPr>
          <p:spPr>
            <a:xfrm>
              <a:off x="0" y="6176963"/>
              <a:ext cx="12192000" cy="681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PE"/>
            </a:p>
          </p:txBody>
        </p:sp>
        <p:pic>
          <p:nvPicPr>
            <p:cNvPr id="4" name="Imagen 5" descr="Forma, Rectángulo&#10;&#10;Descripción generada automáticamente">
              <a:extLst>
                <a:ext uri="{FF2B5EF4-FFF2-40B4-BE49-F238E27FC236}">
                  <a16:creationId xmlns:a16="http://schemas.microsoft.com/office/drawing/2014/main" id="{FE261F66-77E3-50E1-8718-BF9F16E578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008" y="6354146"/>
              <a:ext cx="2734702" cy="3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ectángulo 9">
            <a:extLst>
              <a:ext uri="{FF2B5EF4-FFF2-40B4-BE49-F238E27FC236}">
                <a16:creationId xmlns:a16="http://schemas.microsoft.com/office/drawing/2014/main" id="{AED29E9E-7D73-A208-8691-A40CEB50814B}"/>
              </a:ext>
            </a:extLst>
          </p:cNvPr>
          <p:cNvSpPr/>
          <p:nvPr/>
        </p:nvSpPr>
        <p:spPr>
          <a:xfrm>
            <a:off x="1413029" y="5815373"/>
            <a:ext cx="9365941" cy="2820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FINANCIAMIENTO DE OPERACIÓN Y MANTENIMIENTO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09422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  <p:bldP spid="7" grpId="0"/>
      <p:bldP spid="8" grpId="0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uadroTexto 9">
            <a:extLst>
              <a:ext uri="{FF2B5EF4-FFF2-40B4-BE49-F238E27FC236}">
                <a16:creationId xmlns:a16="http://schemas.microsoft.com/office/drawing/2014/main" id="{2A96E7C0-DCA3-FA4E-8CDB-642AC416D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138" y="2984500"/>
            <a:ext cx="6080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PE" altLang="es-PE"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  <a:endParaRPr lang="es-PE" altLang="es-PE" sz="8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FF9C986A-2F0C-BFE3-07D0-1E19D6502B83}"/>
              </a:ext>
            </a:extLst>
          </p:cNvPr>
          <p:cNvCxnSpPr>
            <a:cxnSpLocks/>
          </p:cNvCxnSpPr>
          <p:nvPr/>
        </p:nvCxnSpPr>
        <p:spPr>
          <a:xfrm>
            <a:off x="1289050" y="4000500"/>
            <a:ext cx="3952875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45BB225-C18B-D63A-F7CC-F5C74A39B7CC}"/>
              </a:ext>
            </a:extLst>
          </p:cNvPr>
          <p:cNvSpPr/>
          <p:nvPr/>
        </p:nvSpPr>
        <p:spPr bwMode="auto">
          <a:xfrm>
            <a:off x="1577975" y="3603625"/>
            <a:ext cx="1841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65936D7-E230-C409-8124-3F29DB460759}"/>
              </a:ext>
            </a:extLst>
          </p:cNvPr>
          <p:cNvSpPr txBox="1"/>
          <p:nvPr/>
        </p:nvSpPr>
        <p:spPr>
          <a:xfrm>
            <a:off x="1289050" y="4308475"/>
            <a:ext cx="3814763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253E7B"/>
              </a:buClr>
              <a:defRPr/>
            </a:pPr>
            <a:r>
              <a:rPr lang="es-PE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EQUIPO TÉCNICO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253E7B"/>
              </a:buClr>
              <a:defRPr/>
            </a:pPr>
            <a:r>
              <a:rPr lang="es-PE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UNIDAD DE PROGRAMACIÓN Y PROYECTOS DIEM-DGOS / MINSA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4CCE6D1-C57E-891B-E206-7A7E14E57BBF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pic>
        <p:nvPicPr>
          <p:cNvPr id="39943" name="Imagen 17">
            <a:extLst>
              <a:ext uri="{FF2B5EF4-FFF2-40B4-BE49-F238E27FC236}">
                <a16:creationId xmlns:a16="http://schemas.microsoft.com/office/drawing/2014/main" id="{65A57A46-DDE1-B9C6-FA72-F0BF7B7BC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276225"/>
            <a:ext cx="104997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- DGOS 2022 -JUNIO" id="{9B74B7AD-3E7B-4307-8007-19A2B6F01D70}" vid="{305EDED3-5A15-4C4A-8A5F-A018DE9C6DE9}"/>
    </a:ext>
  </a:extLst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3947</TotalTime>
  <Words>1133</Words>
  <Application>Microsoft Office PowerPoint</Application>
  <PresentationFormat>Panorámica</PresentationFormat>
  <Paragraphs>295</Paragraphs>
  <Slides>51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51</vt:i4>
      </vt:variant>
    </vt:vector>
  </HeadingPairs>
  <TitlesOfParts>
    <vt:vector size="63" baseType="lpstr">
      <vt:lpstr>Arial</vt:lpstr>
      <vt:lpstr>Calibri</vt:lpstr>
      <vt:lpstr>Calibri Light</vt:lpstr>
      <vt:lpstr>Lato Light</vt:lpstr>
      <vt:lpstr>Open Sans Light</vt:lpstr>
      <vt:lpstr>Poppins SemiBold</vt:lpstr>
      <vt:lpstr>Times New Roman</vt:lpstr>
      <vt:lpstr>Tw Cen MT</vt:lpstr>
      <vt:lpstr>Wingdings</vt:lpstr>
      <vt:lpstr>Tema de Office</vt:lpstr>
      <vt:lpstr>1_Tema de Office</vt:lpstr>
      <vt:lpstr>2_Tema de Office</vt:lpstr>
      <vt:lpstr>Presentación de PowerPoint</vt:lpstr>
      <vt:lpstr>Presentación de PowerPoint</vt:lpstr>
      <vt:lpstr>MARCO NORMATIVO</vt:lpstr>
      <vt:lpstr>Presentación de PowerPoint</vt:lpstr>
      <vt:lpstr>EQUIPAMIENTO</vt:lpstr>
      <vt:lpstr>INFRAESTRUCTURA</vt:lpstr>
      <vt:lpstr>ACTIVIDADES DE MANTENIMIENTO DE INFRAESTRUCTURA</vt:lpstr>
      <vt:lpstr>ACTIVIDADES DE MANTENIMIENTO DE INFRAESTRUCTURA</vt:lpstr>
      <vt:lpstr>ACTIVIDADES DE MANTENIMIENTO DE INFRAESTRUCTURA</vt:lpstr>
      <vt:lpstr>ACTIVIDADES DE MANTENIMIENTO DE INFRAESTRUCTURA</vt:lpstr>
      <vt:lpstr>ACTIVIDADES DE MANTENIMIENTO DE INFRAESTRUCTURA</vt:lpstr>
      <vt:lpstr>ACTIVIDADES DE MANTENIMIENTO DE INFRAESTRUCTURA</vt:lpstr>
      <vt:lpstr>VISITAS TÉCNICAS</vt:lpstr>
      <vt:lpstr>Presentación de PowerPoint</vt:lpstr>
      <vt:lpstr>Presentación de PowerPoint</vt:lpstr>
      <vt:lpstr>PROPUESTA REFERENCIAL MANTENIMIENTO EN EL P.S SAN ISIDRO.</vt:lpstr>
      <vt:lpstr>Presentación de PowerPoint</vt:lpstr>
      <vt:lpstr>Presentación de PowerPoint</vt:lpstr>
      <vt:lpstr>PROPUESTA REFERENCIAL MANTENIMIENTO EN EL C.S. ENCAÑADA</vt:lpstr>
      <vt:lpstr>EQUIPAMIENTO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PROPUESTA EN EL C.S CHONGOS BAJO – CHUPACA - INFRAESTRUCTURA</vt:lpstr>
      <vt:lpstr>EVALUACION DE AREA EN EL C.S CHONGOS BAJO – CHUPACA </vt:lpstr>
      <vt:lpstr>PANEL FOTOGRÁFICO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TRABAJANDO EN EQUIPO POR EL BIENESTAR DE LAS PERSONAS</vt:lpstr>
      <vt:lpstr>Presentación de PowerPoint</vt:lpstr>
      <vt:lpstr>DECISIÓN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Posibles planteamientos estratégicos</dc:title>
  <dc:creator>DIEMTERCERO</dc:creator>
  <cp:lastModifiedBy>Armando Marquez</cp:lastModifiedBy>
  <cp:revision>170</cp:revision>
  <cp:lastPrinted>2023-09-27T22:00:46Z</cp:lastPrinted>
  <dcterms:created xsi:type="dcterms:W3CDTF">2023-07-25T22:20:42Z</dcterms:created>
  <dcterms:modified xsi:type="dcterms:W3CDTF">2023-12-12T13:09:52Z</dcterms:modified>
</cp:coreProperties>
</file>