
<file path=[Content_Types].xml><?xml version="1.0" encoding="utf-8"?>
<Types xmlns="http://schemas.openxmlformats.org/package/2006/content-types">
  <Default ContentType="image/jpeg" Extension="jpg"/>
  <Default ContentType="image/vnd.ms-photo" Extension="wdp"/>
  <Default ContentType="application/xml" Extension="xml"/>
  <Default ContentType="image/png" Extension="png"/>
  <Default ContentType="image/jpeg" Extension="jpeg"/>
  <Default ContentType="application/vnd.openxmlformats-package.relationships+xml" Extension="rels"/>
  <Default ContentType="image/x-emf" Extension="emf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14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6858000" cx="12192000"/>
  <p:notesSz cx="6797675" cy="9926625"/>
  <p:defaultTextStyle>
    <a:defPPr lvl="0">
      <a:defRPr lang="es-PE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PE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342AA90-F38D-4A6C-A9E0-BFDCA3ABC276}" type="datetimeFigureOut">
              <a:rPr lang="es-PE" smtClean="0"/>
              <a:t>6/11/2023</a:t>
            </a:fld>
            <a:endParaRPr lang="es-PE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PE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PE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DD7788A-E892-4575-8FA4-C4C068B8EDB9}" type="slidenum">
              <a:rPr lang="es-PE" smtClean="0"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4270140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7788A-E892-4575-8FA4-C4C068B8EDB9}" type="slidenum">
              <a:rPr lang="es-PE" smtClean="0"/>
              <a:t>1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135785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7788A-E892-4575-8FA4-C4C068B8EDB9}" type="slidenum">
              <a:rPr lang="es-PE" smtClean="0"/>
              <a:t>2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232420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7788A-E892-4575-8FA4-C4C068B8EDB9}" type="slidenum">
              <a:rPr lang="es-PE" smtClean="0"/>
              <a:t>3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529374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7788A-E892-4575-8FA4-C4C068B8EDB9}" type="slidenum">
              <a:rPr lang="es-PE" smtClean="0"/>
              <a:t>4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5089777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7788A-E892-4575-8FA4-C4C068B8EDB9}" type="slidenum">
              <a:rPr lang="es-PE" smtClean="0"/>
              <a:t>5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8132975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7788A-E892-4575-8FA4-C4C068B8EDB9}" type="slidenum">
              <a:rPr lang="es-PE" smtClean="0"/>
              <a:t>6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357466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7788A-E892-4575-8FA4-C4C068B8EDB9}" type="slidenum">
              <a:rPr lang="es-PE" smtClean="0"/>
              <a:t>7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756923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7788A-E892-4575-8FA4-C4C068B8EDB9}" type="slidenum">
              <a:rPr lang="es-PE" smtClean="0"/>
              <a:t>8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129363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7788A-E892-4575-8FA4-C4C068B8EDB9}" type="slidenum">
              <a:rPr lang="es-PE" smtClean="0"/>
              <a:t>9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0356985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7788A-E892-4575-8FA4-C4C068B8EDB9}" type="slidenum">
              <a:rPr lang="es-PE" smtClean="0"/>
              <a:t>10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915743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7788A-E892-4575-8FA4-C4C068B8EDB9}" type="slidenum">
              <a:rPr lang="es-PE" smtClean="0"/>
              <a:t>11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618799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7788A-E892-4575-8FA4-C4C068B8EDB9}" type="slidenum">
              <a:rPr lang="es-PE" smtClean="0"/>
              <a:t>12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98554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7788A-E892-4575-8FA4-C4C068B8EDB9}" type="slidenum">
              <a:rPr lang="es-PE" smtClean="0"/>
              <a:t>13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165283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7788A-E892-4575-8FA4-C4C068B8EDB9}" type="slidenum">
              <a:rPr lang="es-PE" smtClean="0"/>
              <a:t>14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484383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7788A-E892-4575-8FA4-C4C068B8EDB9}" type="slidenum">
              <a:rPr lang="es-PE" smtClean="0"/>
              <a:t>15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95228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7788A-E892-4575-8FA4-C4C068B8EDB9}" type="slidenum">
              <a:rPr lang="es-PE" smtClean="0"/>
              <a:t>16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529930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1C607A-4D60-5F42-8E64-288A5A3C991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468352"/>
            <a:ext cx="9144000" cy="2387600"/>
          </a:xfrm>
        </p:spPr>
        <p:txBody>
          <a:bodyPr anchor="b">
            <a:normAutofit/>
          </a:bodyPr>
          <a:lstStyle>
            <a:lvl1pPr algn="ctr">
              <a:defRPr sz="8000"/>
            </a:lvl1pPr>
          </a:lstStyle>
          <a:p>
            <a:r>
              <a:rPr lang="es-ES" dirty="0"/>
              <a:t>TÍTULO PORTADA</a:t>
            </a:r>
            <a:endParaRPr lang="es-PE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F4B5FEB-EB4A-7046-AF91-244310CF48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64227"/>
            <a:ext cx="9144000" cy="64633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PE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BEE4D2F-4F5C-8248-B3AA-D7CE92C5F9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26365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0846419-9545-354F-AB54-9F510AFA1C1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V="1">
            <a:off x="1921057" y="3890341"/>
            <a:ext cx="8335051" cy="7486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FC03295-5514-7C4A-A8D0-D6555E3A92B9}"/>
              </a:ext>
            </a:extLst>
          </p:cNvPr>
          <p:cNvSpPr txBox="1"/>
          <p:nvPr userDrawn="1"/>
        </p:nvSpPr>
        <p:spPr>
          <a:xfrm>
            <a:off x="999648" y="5908327"/>
            <a:ext cx="10180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600" spc="300" dirty="0" smtClean="0">
                <a:solidFill>
                  <a:srgbClr val="011643"/>
                </a:solidFill>
                <a:latin typeface="Century Gothic" panose="020B0502020202020204" pitchFamily="34" charset="0"/>
              </a:rPr>
              <a:t>2022</a:t>
            </a:r>
            <a:endParaRPr lang="es-PE" sz="3600" spc="300" dirty="0">
              <a:solidFill>
                <a:srgbClr val="011643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75" y="370581"/>
            <a:ext cx="2943015" cy="61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555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Pr>
        <a:solidFill>
          <a:srgbClr val="233D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94221D-7DD6-5D44-8C72-B9321EA06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4811"/>
            <a:ext cx="10515600" cy="100603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8563D09-8ED2-984F-AAFA-7F41D66B6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15311"/>
            <a:ext cx="10515600" cy="33024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73A51D9-308A-B642-A804-A92E755C39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953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07" y="263900"/>
            <a:ext cx="4505518" cy="43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3309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solidFill>
          <a:srgbClr val="233D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CAB9DC-85C2-C94C-A8E3-D941CD4284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5870" y="3102361"/>
            <a:ext cx="9481580" cy="1133475"/>
          </a:xfrm>
        </p:spPr>
        <p:txBody>
          <a:bodyPr anchor="b">
            <a:noAutofit/>
          </a:bodyPr>
          <a:lstStyle>
            <a:lvl1pPr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SEPARADOR DE PAGINA</a:t>
            </a:r>
            <a:endParaRPr lang="es-PE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AFCD41F-0E05-3548-B6F5-F38BE2203E0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1655" y="3015693"/>
            <a:ext cx="1577718" cy="1500187"/>
          </a:xfrm>
          <a:solidFill>
            <a:srgbClr val="233D7B">
              <a:alpha val="69613"/>
            </a:srgbClr>
          </a:solidFill>
        </p:spPr>
        <p:txBody>
          <a:bodyPr>
            <a:noAutofit/>
          </a:bodyPr>
          <a:lstStyle>
            <a:lvl1pPr marL="0" indent="0">
              <a:buNone/>
              <a:defRPr sz="9600">
                <a:solidFill>
                  <a:srgbClr val="2F55AE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Nº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DB2D69D-2420-6D4C-B974-29403CB01A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9535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07" y="263900"/>
            <a:ext cx="4505518" cy="43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764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bg>
      <p:bgPr>
        <a:solidFill>
          <a:srgbClr val="04AC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A0D4560C-F94B-1C46-AA64-628F3C1ACC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5870" y="3102361"/>
            <a:ext cx="9481580" cy="1133475"/>
          </a:xfrm>
        </p:spPr>
        <p:txBody>
          <a:bodyPr anchor="b">
            <a:noAutofit/>
          </a:bodyPr>
          <a:lstStyle>
            <a:lvl1pPr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SEPARADOR DE PAGINA</a:t>
            </a:r>
            <a:endParaRPr lang="es-PE" dirty="0"/>
          </a:p>
        </p:txBody>
      </p:sp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5C372D08-600C-9447-9BBE-CDEB691588C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1655" y="3015693"/>
            <a:ext cx="1577718" cy="1500187"/>
          </a:xfrm>
          <a:noFill/>
        </p:spPr>
        <p:txBody>
          <a:bodyPr>
            <a:noAutofit/>
          </a:bodyPr>
          <a:lstStyle>
            <a:lvl1pPr marL="0" indent="0">
              <a:buNone/>
              <a:defRPr sz="9600">
                <a:solidFill>
                  <a:srgbClr val="5BD7BE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Nº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5F43176-30A5-CC43-BC5A-A386CD4DF5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9535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07" y="263900"/>
            <a:ext cx="4505518" cy="43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686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B6D95D-E494-5A41-8558-6DDE7C0DF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48775"/>
            <a:ext cx="10515600" cy="619726"/>
          </a:xfrm>
        </p:spPr>
        <p:txBody>
          <a:bodyPr/>
          <a:lstStyle/>
          <a:p>
            <a:r>
              <a:rPr lang="es-ES" dirty="0"/>
              <a:t>Título de Tema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5C2704-1505-ED4A-8AEB-00FD933CF4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669060"/>
            <a:ext cx="5181600" cy="3322552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54F8EC7-D776-9342-A525-6199D9B01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669060"/>
            <a:ext cx="5181600" cy="332255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E0B2478-5F78-6946-AFCC-EEB6DA91A7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9535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74D8EC6-E9A8-E24C-B371-98EC69252E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8200" y="1968500"/>
            <a:ext cx="4341850" cy="9507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07" y="263900"/>
            <a:ext cx="4505518" cy="43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00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2C91959-A4D3-7E43-A640-64F36DF50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34950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2A666B-065D-F44A-AA8F-76F13A0508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422651"/>
            <a:ext cx="5157787" cy="24983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01337A6-BE88-2440-9C84-31C6A2665D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34950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802DAEF-6E04-3F41-B80A-449C814968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422651"/>
            <a:ext cx="5183188" cy="24983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2DA0F9F-E0C9-9041-8A71-356F0A7D11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95350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95BEDFFC-3956-9D44-87AD-E7A475ECBA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48775"/>
            <a:ext cx="10515600" cy="619726"/>
          </a:xfrm>
        </p:spPr>
        <p:txBody>
          <a:bodyPr/>
          <a:lstStyle/>
          <a:p>
            <a:r>
              <a:rPr lang="es-ES" dirty="0"/>
              <a:t>Título de Tema</a:t>
            </a:r>
            <a:endParaRPr lang="es-PE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A19D81F-EA3F-D849-B91B-ACE40BE7B9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8200" y="1968500"/>
            <a:ext cx="4341850" cy="9507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07" y="263900"/>
            <a:ext cx="4505518" cy="43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6927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5ADB9E-F6B6-D646-9812-CA8FF50B0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30128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E8B80A4-552B-5D45-BFF0-7E1522296F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95350"/>
          </a:xfrm>
          <a:prstGeom prst="rect">
            <a:avLst/>
          </a:prstGeom>
        </p:spPr>
      </p:pic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FBC1DB26-5F63-4C4E-AE36-377CE7EAC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15311"/>
            <a:ext cx="10515600" cy="330243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011643"/>
                </a:solidFill>
              </a:defRPr>
            </a:lvl1pPr>
            <a:lvl2pPr>
              <a:defRPr sz="2000">
                <a:solidFill>
                  <a:srgbClr val="011643"/>
                </a:solidFill>
              </a:defRPr>
            </a:lvl2pPr>
            <a:lvl3pPr>
              <a:defRPr sz="2000">
                <a:solidFill>
                  <a:srgbClr val="011643"/>
                </a:solidFill>
              </a:defRPr>
            </a:lvl3pPr>
            <a:lvl4pPr>
              <a:defRPr sz="2000">
                <a:solidFill>
                  <a:srgbClr val="011643"/>
                </a:solidFill>
              </a:defRPr>
            </a:lvl4pPr>
            <a:lvl5pPr>
              <a:defRPr sz="2000">
                <a:solidFill>
                  <a:srgbClr val="011643"/>
                </a:solidFill>
              </a:defRPr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 dirty="0"/>
          </a:p>
        </p:txBody>
      </p:sp>
      <p:pic>
        <p:nvPicPr>
          <p:cNvPr id="6" name="Imagen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07" y="263900"/>
            <a:ext cx="4505518" cy="43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236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45913C-81E6-E64F-BF34-3A551712A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124465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E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6C85A61-5B59-FA41-87F5-197D7B0BEE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124465"/>
            <a:ext cx="6172200" cy="54117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s-PE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B883007-AC7F-BE4B-B472-821C3036EB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24665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175F9C0-498B-874A-AEAA-B047B06F40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9535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07" y="263900"/>
            <a:ext cx="4505518" cy="43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7965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 blanco">
    <p:bg>
      <p:bgPr>
        <a:solidFill>
          <a:srgbClr val="F145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A0D4560C-F94B-1C46-AA64-628F3C1ACC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5210" y="3102361"/>
            <a:ext cx="9481580" cy="1133475"/>
          </a:xfrm>
        </p:spPr>
        <p:txBody>
          <a:bodyPr anchor="b">
            <a:noAutofit/>
          </a:bodyPr>
          <a:lstStyle>
            <a:lvl1pPr algn="ctr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GRACIAS</a:t>
            </a:r>
            <a:endParaRPr lang="es-PE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5F43176-30A5-CC43-BC5A-A386CD4DF5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9535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0179" b="-8512"/>
          <a:stretch/>
        </p:blipFill>
        <p:spPr>
          <a:xfrm>
            <a:off x="225507" y="263900"/>
            <a:ext cx="1794124" cy="46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315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5580816-AF27-8D44-A048-FC2AB1097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PE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EFD19A0-B36E-4549-B1D9-ED0A59A77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E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A73C83-CE99-FF40-B561-F5021178C2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1A977-5A3D-B446-AE71-41C69CDD9950}" type="datetimeFigureOut">
              <a:rPr lang="es-PE" smtClean="0"/>
              <a:t>6/11/2023</a:t>
            </a:fld>
            <a:endParaRPr lang="es-PE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78EB0C5-2201-E54B-830E-4DCF85C85A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254874C-B7CA-9245-A630-1F55F14BC4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88693-98D2-CF45-9E18-EC3B4B7D34DB}" type="slidenum">
              <a:rPr lang="es-PE" smtClean="0"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38367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5" r:id="rId4"/>
    <p:sldLayoutId id="2147483652" r:id="rId5"/>
    <p:sldLayoutId id="2147483653" r:id="rId6"/>
    <p:sldLayoutId id="2147483658" r:id="rId7"/>
    <p:sldLayoutId id="2147483657" r:id="rId8"/>
    <p:sldLayoutId id="2147483659" r:id="rId9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11643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11643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11643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11643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11643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11643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jpe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jpe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jpe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jpe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jpe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jpe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jpe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jpe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3DBF13-CB67-5F48-9938-4D3B88BBDA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MX" sz="3200" dirty="0" smtClean="0">
                <a:solidFill>
                  <a:schemeClr val="tx1"/>
                </a:solidFill>
                <a:latin typeface="+mn-lt"/>
              </a:rPr>
              <a:t>CRITERIOS TÉCNICOS Y SANEAMIENTO FÍSICO LEGAL DE PREDIOS DE LOS PROYECTOS DE INVERSIÓN DEL SECTOR SALUD</a:t>
            </a:r>
            <a:endParaRPr lang="es-PE" sz="3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B47919E-280B-DD44-8670-A304DD5FAA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>
                <a:solidFill>
                  <a:schemeClr val="tx1"/>
                </a:solidFill>
                <a:latin typeface="+mn-lt"/>
              </a:rPr>
              <a:t>PROGRAMA NACIONAL DE INVERSIONES EN SALUD</a:t>
            </a:r>
            <a:endParaRPr lang="es-PE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Imagen 3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8" r="5702"/>
          <a:stretch/>
        </p:blipFill>
        <p:spPr bwMode="auto">
          <a:xfrm>
            <a:off x="9728575" y="227475"/>
            <a:ext cx="2142000" cy="8667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7"/>
          <a:stretch/>
        </p:blipFill>
        <p:spPr bwMode="auto">
          <a:xfrm>
            <a:off x="6642909" y="227772"/>
            <a:ext cx="1699260" cy="9937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22" y="346980"/>
            <a:ext cx="5254873" cy="62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5220393" y="5888274"/>
            <a:ext cx="2119745" cy="7369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7" name="Rectángulo 6"/>
          <p:cNvSpPr/>
          <p:nvPr/>
        </p:nvSpPr>
        <p:spPr>
          <a:xfrm>
            <a:off x="5612231" y="5775539"/>
            <a:ext cx="134045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4400" dirty="0" smtClean="0"/>
              <a:t>2023</a:t>
            </a:r>
            <a:endParaRPr lang="es-PE" sz="4400" dirty="0"/>
          </a:p>
        </p:txBody>
      </p:sp>
    </p:spTree>
    <p:extLst>
      <p:ext uri="{BB962C8B-B14F-4D97-AF65-F5344CB8AC3E}">
        <p14:creationId xmlns:p14="http://schemas.microsoft.com/office/powerpoint/2010/main" val="333437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1D21FA0-68D9-5346-A91D-E0DE69E95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171" y="2761035"/>
            <a:ext cx="9481580" cy="1133475"/>
          </a:xfrm>
        </p:spPr>
        <p:txBody>
          <a:bodyPr/>
          <a:lstStyle/>
          <a:p>
            <a:r>
              <a:rPr lang="es-MX" sz="4400" b="1" dirty="0" smtClean="0"/>
              <a:t>PROBLEMÁTICA DEL SECTOR SALUD</a:t>
            </a:r>
            <a:endParaRPr lang="es-PE" sz="4400" b="1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1E65062-3E30-6049-A5DA-265D50EEAE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640" y="3159596"/>
            <a:ext cx="901863" cy="796766"/>
          </a:xfrm>
        </p:spPr>
        <p:txBody>
          <a:bodyPr/>
          <a:lstStyle/>
          <a:p>
            <a:r>
              <a:rPr lang="es-MX" sz="4800" b="1" dirty="0" smtClean="0">
                <a:solidFill>
                  <a:schemeClr val="bg1"/>
                </a:solidFill>
              </a:rPr>
              <a:t>I.</a:t>
            </a:r>
            <a:endParaRPr lang="es-PE" sz="4800" b="1" dirty="0">
              <a:solidFill>
                <a:schemeClr val="bg1"/>
              </a:solidFill>
            </a:endParaRPr>
          </a:p>
        </p:txBody>
      </p:sp>
      <p:pic>
        <p:nvPicPr>
          <p:cNvPr id="6" name="Imagen 5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8" r="5702"/>
          <a:stretch/>
        </p:blipFill>
        <p:spPr bwMode="auto">
          <a:xfrm>
            <a:off x="9728575" y="197256"/>
            <a:ext cx="2033934" cy="6340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7"/>
          <a:stretch/>
        </p:blipFill>
        <p:spPr bwMode="auto">
          <a:xfrm>
            <a:off x="6642909" y="227773"/>
            <a:ext cx="1699260" cy="6035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57" y="227773"/>
            <a:ext cx="5254873" cy="60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668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A65FE44-E3D6-0E48-B81C-508C07F3DB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45568" y="2477944"/>
            <a:ext cx="7227580" cy="769789"/>
          </a:xfrm>
        </p:spPr>
        <p:txBody>
          <a:bodyPr>
            <a:noAutofit/>
          </a:bodyPr>
          <a:lstStyle/>
          <a:p>
            <a:pPr algn="just"/>
            <a:r>
              <a:rPr lang="es-MX" sz="2400" b="1" dirty="0" smtClean="0">
                <a:solidFill>
                  <a:srgbClr val="FF0000"/>
                </a:solidFill>
                <a:latin typeface="+mn-lt"/>
              </a:rPr>
              <a:t>Atraso</a:t>
            </a:r>
            <a:r>
              <a:rPr lang="es-MX" sz="2400" dirty="0" smtClean="0">
                <a:latin typeface="+mn-lt"/>
              </a:rPr>
              <a:t> en el inicio de las fases de formulación y evaluación del proyecto de inversión</a:t>
            </a:r>
            <a:endParaRPr lang="es-PE" sz="2400" dirty="0">
              <a:latin typeface="+mn-lt"/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3CEE2666-3BCA-614A-AB41-DAAB3ACD5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 smtClean="0">
                <a:latin typeface="+mn-lt"/>
              </a:rPr>
              <a:t>Problemas identificados</a:t>
            </a:r>
            <a:endParaRPr lang="es-PE" sz="3600" dirty="0">
              <a:latin typeface="+mn-lt"/>
            </a:endParaRPr>
          </a:p>
        </p:txBody>
      </p:sp>
      <p:sp>
        <p:nvSpPr>
          <p:cNvPr id="10" name="Marcador de contenido 5">
            <a:extLst>
              <a:ext uri="{FF2B5EF4-FFF2-40B4-BE49-F238E27FC236}">
                <a16:creationId xmlns:a16="http://schemas.microsoft.com/office/drawing/2014/main" id="{4A65FE44-E3D6-0E48-B81C-508C07F3DB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45568" y="3489387"/>
            <a:ext cx="7227580" cy="550609"/>
          </a:xfrm>
        </p:spPr>
        <p:txBody>
          <a:bodyPr>
            <a:noAutofit/>
          </a:bodyPr>
          <a:lstStyle/>
          <a:p>
            <a:pPr algn="just"/>
            <a:r>
              <a:rPr lang="es-MX" sz="2400" b="1" dirty="0" smtClean="0">
                <a:solidFill>
                  <a:srgbClr val="FF0000"/>
                </a:solidFill>
                <a:latin typeface="+mn-lt"/>
              </a:rPr>
              <a:t>Retrasos</a:t>
            </a:r>
            <a:r>
              <a:rPr lang="es-MX" sz="2400" dirty="0" smtClean="0">
                <a:latin typeface="+mn-lt"/>
              </a:rPr>
              <a:t> en la ejecución de obra</a:t>
            </a:r>
          </a:p>
          <a:p>
            <a:pPr marL="0" indent="0" algn="just">
              <a:buNone/>
            </a:pPr>
            <a:endParaRPr lang="es-PE" sz="2400" dirty="0"/>
          </a:p>
        </p:txBody>
      </p:sp>
      <p:sp>
        <p:nvSpPr>
          <p:cNvPr id="11" name="Marcador de contenido 5">
            <a:extLst>
              <a:ext uri="{FF2B5EF4-FFF2-40B4-BE49-F238E27FC236}">
                <a16:creationId xmlns:a16="http://schemas.microsoft.com/office/drawing/2014/main" id="{4A65FE44-E3D6-0E48-B81C-508C07F3DB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45568" y="4293878"/>
            <a:ext cx="7227580" cy="550609"/>
          </a:xfrm>
        </p:spPr>
        <p:txBody>
          <a:bodyPr>
            <a:noAutofit/>
          </a:bodyPr>
          <a:lstStyle/>
          <a:p>
            <a:pPr algn="just"/>
            <a:r>
              <a:rPr lang="es-MX" sz="2400" dirty="0" smtClean="0">
                <a:latin typeface="+mn-lt"/>
              </a:rPr>
              <a:t>Generación de </a:t>
            </a:r>
            <a:r>
              <a:rPr lang="es-MX" sz="2400" b="1" dirty="0" smtClean="0">
                <a:solidFill>
                  <a:srgbClr val="FF0000"/>
                </a:solidFill>
                <a:latin typeface="+mn-lt"/>
              </a:rPr>
              <a:t>adicionales </a:t>
            </a:r>
            <a:r>
              <a:rPr lang="es-MX" sz="2400" dirty="0" smtClean="0">
                <a:latin typeface="+mn-lt"/>
              </a:rPr>
              <a:t>de obra</a:t>
            </a:r>
          </a:p>
          <a:p>
            <a:pPr marL="0" indent="0" algn="just">
              <a:buNone/>
            </a:pPr>
            <a:endParaRPr lang="es-PE" sz="2400" dirty="0"/>
          </a:p>
        </p:txBody>
      </p:sp>
      <p:sp>
        <p:nvSpPr>
          <p:cNvPr id="7" name="Marcador de contenido 5">
            <a:extLst>
              <a:ext uri="{FF2B5EF4-FFF2-40B4-BE49-F238E27FC236}">
                <a16:creationId xmlns:a16="http://schemas.microsoft.com/office/drawing/2014/main" id="{4A65FE44-E3D6-0E48-B81C-508C07F3DB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45568" y="5098369"/>
            <a:ext cx="7227580" cy="550609"/>
          </a:xfrm>
        </p:spPr>
        <p:txBody>
          <a:bodyPr>
            <a:noAutofit/>
          </a:bodyPr>
          <a:lstStyle/>
          <a:p>
            <a:pPr algn="just"/>
            <a:r>
              <a:rPr lang="es-MX" sz="2400" b="1" dirty="0" smtClean="0">
                <a:solidFill>
                  <a:srgbClr val="FF0000"/>
                </a:solidFill>
                <a:latin typeface="+mn-lt"/>
              </a:rPr>
              <a:t>Resolución</a:t>
            </a:r>
            <a:r>
              <a:rPr lang="es-MX" sz="2400" dirty="0" smtClean="0">
                <a:latin typeface="+mn-lt"/>
              </a:rPr>
              <a:t> de contratos de obra</a:t>
            </a:r>
          </a:p>
          <a:p>
            <a:pPr marL="0" indent="0" algn="just">
              <a:buNone/>
            </a:pPr>
            <a:endParaRPr lang="es-PE" sz="2400" dirty="0"/>
          </a:p>
        </p:txBody>
      </p:sp>
      <p:pic>
        <p:nvPicPr>
          <p:cNvPr id="8" name="Imagen 7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8" r="5702"/>
          <a:stretch/>
        </p:blipFill>
        <p:spPr bwMode="auto">
          <a:xfrm>
            <a:off x="9728575" y="197256"/>
            <a:ext cx="2033934" cy="6340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n 11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7"/>
          <a:stretch/>
        </p:blipFill>
        <p:spPr bwMode="auto">
          <a:xfrm>
            <a:off x="6642909" y="227773"/>
            <a:ext cx="1699260" cy="6035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57" y="227773"/>
            <a:ext cx="5254873" cy="62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504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F6B716-9FF6-604E-BCC6-CB38C7B3B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6186"/>
            <a:ext cx="4766187" cy="619726"/>
          </a:xfrm>
        </p:spPr>
        <p:txBody>
          <a:bodyPr>
            <a:noAutofit/>
          </a:bodyPr>
          <a:lstStyle/>
          <a:p>
            <a:r>
              <a:rPr lang="es-MX" sz="4000" dirty="0" smtClean="0">
                <a:latin typeface="+mn-lt"/>
              </a:rPr>
              <a:t>Causas</a:t>
            </a:r>
            <a:endParaRPr lang="es-PE" sz="40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B6E028-D8D4-1247-BDF5-D3D8FB6CDD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2786" y="2133952"/>
            <a:ext cx="5609303" cy="3982464"/>
          </a:xfrm>
        </p:spPr>
        <p:txBody>
          <a:bodyPr/>
          <a:lstStyle/>
          <a:p>
            <a:pPr marL="457200" lvl="1" indent="0" algn="just">
              <a:buNone/>
            </a:pPr>
            <a:r>
              <a:rPr lang="es-MX" sz="2800" b="1" dirty="0" smtClean="0">
                <a:latin typeface="+mn-lt"/>
              </a:rPr>
              <a:t>Selección y definición de predios que incumplen los criterios normativos: </a:t>
            </a:r>
          </a:p>
          <a:p>
            <a:pPr marL="457200" lvl="1" indent="0" algn="just">
              <a:buNone/>
            </a:pPr>
            <a:endParaRPr lang="es-MX" b="1" dirty="0" smtClean="0"/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s-MX" dirty="0">
                <a:latin typeface="+mn-lt"/>
              </a:rPr>
              <a:t>Predios </a:t>
            </a:r>
            <a:r>
              <a:rPr lang="es-MX" dirty="0">
                <a:solidFill>
                  <a:srgbClr val="FF0000"/>
                </a:solidFill>
                <a:latin typeface="+mn-lt"/>
              </a:rPr>
              <a:t>rústicos</a:t>
            </a:r>
            <a:r>
              <a:rPr lang="es-MX" dirty="0">
                <a:latin typeface="+mn-lt"/>
              </a:rPr>
              <a:t>, no habilitados (accesibilidad inadecuada, </a:t>
            </a:r>
            <a:r>
              <a:rPr lang="es-MX" dirty="0" smtClean="0">
                <a:latin typeface="+mn-lt"/>
              </a:rPr>
              <a:t>sin servicios </a:t>
            </a:r>
            <a:r>
              <a:rPr lang="es-MX" dirty="0">
                <a:latin typeface="+mn-lt"/>
              </a:rPr>
              <a:t>básicos)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s-MX" dirty="0">
                <a:latin typeface="+mn-lt"/>
              </a:rPr>
              <a:t>Ubicados en </a:t>
            </a:r>
            <a:r>
              <a:rPr lang="es-MX" dirty="0">
                <a:solidFill>
                  <a:srgbClr val="FF0000"/>
                </a:solidFill>
                <a:latin typeface="+mn-lt"/>
              </a:rPr>
              <a:t>zonas de </a:t>
            </a:r>
            <a:r>
              <a:rPr lang="es-MX" dirty="0" smtClean="0">
                <a:solidFill>
                  <a:srgbClr val="FF0000"/>
                </a:solidFill>
                <a:latin typeface="+mn-lt"/>
              </a:rPr>
              <a:t>riesgos</a:t>
            </a:r>
            <a:r>
              <a:rPr lang="es-MX" dirty="0" smtClean="0">
                <a:latin typeface="+mn-lt"/>
              </a:rPr>
              <a:t> por fenómenos naturales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s-MX" dirty="0" smtClean="0">
                <a:latin typeface="+mn-lt"/>
              </a:rPr>
              <a:t>Expuestos a </a:t>
            </a:r>
            <a:r>
              <a:rPr lang="es-MX" dirty="0" smtClean="0">
                <a:solidFill>
                  <a:srgbClr val="FF0000"/>
                </a:solidFill>
                <a:latin typeface="+mn-lt"/>
              </a:rPr>
              <a:t>peligros antrópicos</a:t>
            </a:r>
            <a:endParaRPr lang="es-MX" dirty="0">
              <a:solidFill>
                <a:srgbClr val="FF0000"/>
              </a:solidFill>
              <a:latin typeface="+mn-lt"/>
            </a:endParaRPr>
          </a:p>
          <a:p>
            <a:pPr marL="914400" lvl="2" indent="0" algn="just">
              <a:buNone/>
            </a:pPr>
            <a:endParaRPr lang="es-MX" dirty="0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43B6E028-D8D4-1247-BDF5-D3D8FB6CDD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84489" y="2134304"/>
            <a:ext cx="5609303" cy="3982464"/>
          </a:xfrm>
        </p:spPr>
        <p:txBody>
          <a:bodyPr>
            <a:normAutofit/>
          </a:bodyPr>
          <a:lstStyle/>
          <a:p>
            <a:pPr marL="457200" lvl="1" indent="0" algn="just">
              <a:buNone/>
            </a:pPr>
            <a:r>
              <a:rPr lang="es-MX" sz="2800" b="1" dirty="0">
                <a:latin typeface="+mn-lt"/>
              </a:rPr>
              <a:t>Predios sin saneamiento físico legal: </a:t>
            </a:r>
          </a:p>
          <a:p>
            <a:pPr marL="457200" lvl="1" indent="0" algn="just">
              <a:buNone/>
            </a:pPr>
            <a:endParaRPr lang="es-MX" b="1" dirty="0" smtClean="0"/>
          </a:p>
          <a:p>
            <a:pPr marL="457200" lvl="1" indent="0" algn="just">
              <a:buNone/>
            </a:pPr>
            <a:endParaRPr lang="es-MX" b="1" dirty="0" smtClean="0"/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s-MX" dirty="0" smtClean="0">
                <a:latin typeface="+mn-lt"/>
              </a:rPr>
              <a:t>Predios a nombre de terceros (Gobierno Local/Comunidades Campesinas/Comunidades Nativas)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s-MX" dirty="0" smtClean="0">
                <a:latin typeface="+mn-lt"/>
              </a:rPr>
              <a:t>Diferencia de áreas registral y física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s-MX" dirty="0" smtClean="0">
                <a:latin typeface="+mn-lt"/>
              </a:rPr>
              <a:t>No cuentan con Libre Disponibilidad</a:t>
            </a:r>
          </a:p>
          <a:p>
            <a:pPr lvl="1" algn="just">
              <a:buFont typeface="Wingdings" panose="05000000000000000000" pitchFamily="2" charset="2"/>
              <a:buChar char="§"/>
            </a:pPr>
            <a:endParaRPr lang="es-MX" dirty="0"/>
          </a:p>
          <a:p>
            <a:pPr marL="914400" lvl="2" indent="0" algn="just">
              <a:buNone/>
            </a:pPr>
            <a:endParaRPr lang="es-MX" dirty="0"/>
          </a:p>
        </p:txBody>
      </p:sp>
      <p:pic>
        <p:nvPicPr>
          <p:cNvPr id="6" name="Imagen 5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7"/>
          <a:stretch/>
        </p:blipFill>
        <p:spPr bwMode="auto">
          <a:xfrm>
            <a:off x="6642909" y="227773"/>
            <a:ext cx="1699260" cy="6035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8" r="5702"/>
          <a:stretch/>
        </p:blipFill>
        <p:spPr bwMode="auto">
          <a:xfrm>
            <a:off x="9728575" y="197256"/>
            <a:ext cx="2033934" cy="6340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57" y="227773"/>
            <a:ext cx="5254873" cy="62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032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1D21FA0-68D9-5346-A91D-E0DE69E95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171" y="2761035"/>
            <a:ext cx="9481580" cy="1133475"/>
          </a:xfrm>
        </p:spPr>
        <p:txBody>
          <a:bodyPr/>
          <a:lstStyle/>
          <a:p>
            <a:r>
              <a:rPr lang="es-MX" sz="4400" b="1" dirty="0" smtClean="0"/>
              <a:t>MARCO LEGAL</a:t>
            </a:r>
            <a:endParaRPr lang="es-PE" sz="4400" b="1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1E65062-3E30-6049-A5DA-265D50EEAE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640" y="3159596"/>
            <a:ext cx="901863" cy="796766"/>
          </a:xfrm>
        </p:spPr>
        <p:txBody>
          <a:bodyPr/>
          <a:lstStyle/>
          <a:p>
            <a:r>
              <a:rPr lang="es-MX" sz="4800" b="1" dirty="0" smtClean="0">
                <a:solidFill>
                  <a:schemeClr val="bg1"/>
                </a:solidFill>
              </a:rPr>
              <a:t>II.</a:t>
            </a:r>
            <a:endParaRPr lang="es-PE" sz="4800" b="1" dirty="0">
              <a:solidFill>
                <a:schemeClr val="bg1"/>
              </a:solidFill>
            </a:endParaRPr>
          </a:p>
        </p:txBody>
      </p:sp>
      <p:pic>
        <p:nvPicPr>
          <p:cNvPr id="6" name="Imagen 5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7"/>
          <a:stretch/>
        </p:blipFill>
        <p:spPr bwMode="auto">
          <a:xfrm>
            <a:off x="6642909" y="227773"/>
            <a:ext cx="1699260" cy="6035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8" r="5702"/>
          <a:stretch/>
        </p:blipFill>
        <p:spPr bwMode="auto">
          <a:xfrm>
            <a:off x="9728575" y="197256"/>
            <a:ext cx="2033934" cy="6340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57" y="227773"/>
            <a:ext cx="5254873" cy="60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243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A65D2E6-06FE-194B-8D5E-8AB200AC0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961" y="698504"/>
            <a:ext cx="10515600" cy="738664"/>
          </a:xfrm>
        </p:spPr>
        <p:txBody>
          <a:bodyPr>
            <a:normAutofit/>
          </a:bodyPr>
          <a:lstStyle/>
          <a:p>
            <a:r>
              <a:rPr lang="es-MX" sz="3600" dirty="0" smtClean="0"/>
              <a:t>Normas aplicables</a:t>
            </a:r>
            <a:endParaRPr lang="es-PE" sz="3600" dirty="0"/>
          </a:p>
        </p:txBody>
      </p:sp>
      <p:sp>
        <p:nvSpPr>
          <p:cNvPr id="6" name="Rectángulo redondeado 5"/>
          <p:cNvSpPr/>
          <p:nvPr/>
        </p:nvSpPr>
        <p:spPr>
          <a:xfrm>
            <a:off x="2274049" y="1375220"/>
            <a:ext cx="7929033" cy="444863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3 CuadroTexto"/>
          <p:cNvSpPr txBox="1"/>
          <p:nvPr/>
        </p:nvSpPr>
        <p:spPr>
          <a:xfrm>
            <a:off x="1981862" y="1400189"/>
            <a:ext cx="8691836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NORMA TÉCNICA DE SALUD VIGENTE  </a:t>
            </a:r>
            <a:br>
              <a:rPr lang="en-US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INFRAESTRUCTURA Y EQUIPAMIENTO DE LOS 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ESTABLECIMIENTO DE SALUD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Artículo 6.1 – Del Terreno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(Según nivel de atención)</a:t>
            </a:r>
          </a:p>
          <a:p>
            <a:pPr algn="ctr"/>
            <a:endParaRPr 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a) CRITERIOS TÉCNICOS NORMATIVOS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Aspectos del predio y su entorno inmediato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b) TENENCIA LEGAL DEL TERRENO</a:t>
            </a:r>
          </a:p>
          <a:p>
            <a:pPr algn="ctr"/>
            <a:r>
              <a:rPr lang="en-US" sz="2400" i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sz="2400" i="1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Verificar</a:t>
            </a:r>
            <a:r>
              <a:rPr lang="en-US" sz="2400" i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i="1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  <a:r>
              <a:rPr lang="en-US" sz="2400" i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i="1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cuenta</a:t>
            </a:r>
            <a:r>
              <a:rPr lang="en-US" sz="2400" i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 el saneamiento físico correspondiente”</a:t>
            </a:r>
          </a:p>
          <a:p>
            <a:pPr algn="ctr"/>
            <a:endParaRPr lang="en-US" b="1" dirty="0" smtClean="0">
              <a:solidFill>
                <a:schemeClr val="bg1"/>
              </a:solidFill>
            </a:endParaRPr>
          </a:p>
        </p:txBody>
      </p:sp>
      <p:sp>
        <p:nvSpPr>
          <p:cNvPr id="10" name="Rectángulo 13">
            <a:extLst>
              <a:ext uri="{FF2B5EF4-FFF2-40B4-BE49-F238E27FC236}">
                <a16:creationId xmlns:a16="http://schemas.microsoft.com/office/drawing/2014/main" id="{07469068-1A3E-42FC-BC3B-641E44A8BEE6}"/>
              </a:ext>
            </a:extLst>
          </p:cNvPr>
          <p:cNvSpPr/>
          <p:nvPr/>
        </p:nvSpPr>
        <p:spPr>
          <a:xfrm>
            <a:off x="1664881" y="5900766"/>
            <a:ext cx="91473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6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Concordante </a:t>
            </a:r>
            <a:r>
              <a:rPr lang="es-MX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 </a:t>
            </a:r>
            <a:r>
              <a:rPr lang="es-MX" sz="16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Directiva </a:t>
            </a:r>
            <a:r>
              <a:rPr lang="es-MX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N° </a:t>
            </a:r>
            <a:r>
              <a:rPr lang="es-MX" sz="16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001-2019-EF/63.01 y modificatoria que señala: </a:t>
            </a:r>
            <a:r>
              <a:rPr lang="es-MX" sz="1600" i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s-MX" sz="1600" b="1" i="1" u="sng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</a:t>
            </a:r>
            <a:r>
              <a:rPr lang="es-MX" sz="16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cuente con el saneamiento físico legal, </a:t>
            </a:r>
            <a:r>
              <a:rPr lang="es-MX" sz="16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</a:t>
            </a:r>
            <a:r>
              <a:rPr lang="es-MX" sz="16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arreglos institucionales o la disponibilidad física del predio o terreno</a:t>
            </a:r>
            <a:r>
              <a:rPr lang="es-MX" sz="160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según corresponda, para garantizar la ejecución de la </a:t>
            </a:r>
            <a:r>
              <a:rPr lang="es-MX" sz="1600" i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inversión”.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8896392" y="2404555"/>
            <a:ext cx="2566859" cy="7386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NTS 113 – 1er nivel de atención</a:t>
            </a:r>
          </a:p>
          <a:p>
            <a:r>
              <a:rPr lang="es-MX" sz="1400" dirty="0">
                <a:latin typeface="Calibri" panose="020F0502020204030204" pitchFamily="34" charset="0"/>
                <a:cs typeface="Calibri" panose="020F0502020204030204" pitchFamily="34" charset="0"/>
              </a:rPr>
              <a:t>NTS </a:t>
            </a:r>
            <a:r>
              <a:rPr lang="es-MX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110 </a:t>
            </a:r>
            <a:r>
              <a:rPr lang="es-MX" sz="14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s-MX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2do </a:t>
            </a:r>
            <a:r>
              <a:rPr lang="es-MX" sz="1400" dirty="0">
                <a:latin typeface="Calibri" panose="020F0502020204030204" pitchFamily="34" charset="0"/>
                <a:cs typeface="Calibri" panose="020F0502020204030204" pitchFamily="34" charset="0"/>
              </a:rPr>
              <a:t>nivel de atención</a:t>
            </a:r>
            <a:endParaRPr lang="es-PE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MX" sz="1400" dirty="0">
                <a:latin typeface="Calibri" panose="020F0502020204030204" pitchFamily="34" charset="0"/>
                <a:cs typeface="Calibri" panose="020F0502020204030204" pitchFamily="34" charset="0"/>
              </a:rPr>
              <a:t>NTS </a:t>
            </a:r>
            <a:r>
              <a:rPr lang="es-MX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119 </a:t>
            </a:r>
            <a:r>
              <a:rPr lang="es-MX" sz="14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s-MX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3er </a:t>
            </a:r>
            <a:r>
              <a:rPr lang="es-MX" sz="1400" dirty="0">
                <a:latin typeface="Calibri" panose="020F0502020204030204" pitchFamily="34" charset="0"/>
                <a:cs typeface="Calibri" panose="020F0502020204030204" pitchFamily="34" charset="0"/>
              </a:rPr>
              <a:t>nivel de </a:t>
            </a:r>
            <a:r>
              <a:rPr lang="es-MX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atención</a:t>
            </a:r>
            <a:endParaRPr lang="es-PE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n 8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7"/>
          <a:stretch/>
        </p:blipFill>
        <p:spPr bwMode="auto">
          <a:xfrm>
            <a:off x="6642909" y="227773"/>
            <a:ext cx="1699260" cy="6035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8" r="5702"/>
          <a:stretch/>
        </p:blipFill>
        <p:spPr bwMode="auto">
          <a:xfrm>
            <a:off x="9728575" y="197256"/>
            <a:ext cx="2033934" cy="6340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57" y="227773"/>
            <a:ext cx="5254873" cy="62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917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1D21FA0-68D9-5346-A91D-E0DE69E95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03" y="3159596"/>
            <a:ext cx="9481580" cy="734914"/>
          </a:xfrm>
        </p:spPr>
        <p:txBody>
          <a:bodyPr/>
          <a:lstStyle/>
          <a:p>
            <a:r>
              <a:rPr lang="es-MX" sz="4400" b="1" dirty="0" smtClean="0"/>
              <a:t>CRITERIOS DE SELECCIÓN</a:t>
            </a:r>
            <a:endParaRPr lang="es-PE" sz="4400" b="1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1E65062-3E30-6049-A5DA-265D50EEAE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640" y="3159596"/>
            <a:ext cx="901863" cy="796766"/>
          </a:xfrm>
        </p:spPr>
        <p:txBody>
          <a:bodyPr/>
          <a:lstStyle/>
          <a:p>
            <a:r>
              <a:rPr lang="es-MX" sz="4800" b="1" dirty="0" smtClean="0">
                <a:solidFill>
                  <a:schemeClr val="bg1"/>
                </a:solidFill>
              </a:rPr>
              <a:t>III.</a:t>
            </a:r>
            <a:endParaRPr lang="es-PE" sz="4800" b="1" dirty="0">
              <a:solidFill>
                <a:schemeClr val="bg1"/>
              </a:solidFill>
            </a:endParaRPr>
          </a:p>
        </p:txBody>
      </p:sp>
      <p:pic>
        <p:nvPicPr>
          <p:cNvPr id="6" name="Imagen 5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7"/>
          <a:stretch/>
        </p:blipFill>
        <p:spPr bwMode="auto">
          <a:xfrm>
            <a:off x="6642909" y="227773"/>
            <a:ext cx="1699260" cy="6035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8" r="5702"/>
          <a:stretch/>
        </p:blipFill>
        <p:spPr bwMode="auto">
          <a:xfrm>
            <a:off x="9728575" y="197256"/>
            <a:ext cx="2033934" cy="6340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57" y="227773"/>
            <a:ext cx="5254873" cy="62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470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/>
          <p:cNvSpPr txBox="1">
            <a:spLocks/>
          </p:cNvSpPr>
          <p:nvPr/>
        </p:nvSpPr>
        <p:spPr>
          <a:xfrm>
            <a:off x="1454727" y="1970170"/>
            <a:ext cx="9734204" cy="39007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11643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rgbClr val="011643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011643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011643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011643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s-PE" sz="2000" dirty="0" smtClean="0">
                <a:latin typeface="+mn-lt"/>
                <a:ea typeface="Microsoft YaHei" panose="020B0503020204020204" pitchFamily="34" charset="-122"/>
              </a:rPr>
              <a:t>Conforme a las </a:t>
            </a:r>
            <a:r>
              <a:rPr lang="es-PE" sz="2000" b="1" dirty="0" smtClean="0">
                <a:latin typeface="+mn-lt"/>
                <a:ea typeface="Microsoft YaHei" panose="020B0503020204020204" pitchFamily="34" charset="-122"/>
              </a:rPr>
              <a:t>Pautas para el Registro del Sustento Técnico de las Inversiones del Sector Salud </a:t>
            </a:r>
            <a:r>
              <a:rPr lang="es-PE" sz="2000" dirty="0" smtClean="0">
                <a:latin typeface="+mn-lt"/>
                <a:ea typeface="Microsoft YaHei" panose="020B0503020204020204" pitchFamily="34" charset="-122"/>
              </a:rPr>
              <a:t>en el Banco de Inversiones, se establece como</a:t>
            </a:r>
            <a:r>
              <a:rPr lang="es-PE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Microsoft YaHei" panose="020B0503020204020204" pitchFamily="34" charset="-122"/>
              </a:rPr>
              <a:t> </a:t>
            </a:r>
            <a:r>
              <a:rPr lang="es-PE" sz="2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Microsoft YaHei" panose="020B0503020204020204" pitchFamily="34" charset="-122"/>
              </a:rPr>
              <a:t>requisito</a:t>
            </a:r>
            <a:r>
              <a:rPr lang="es-PE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Microsoft YaHei" panose="020B0503020204020204" pitchFamily="34" charset="-122"/>
              </a:rPr>
              <a:t> </a:t>
            </a:r>
            <a:r>
              <a:rPr lang="es-PE" sz="2000" dirty="0" smtClean="0">
                <a:latin typeface="+mn-lt"/>
                <a:ea typeface="Microsoft YaHei" panose="020B0503020204020204" pitchFamily="34" charset="-122"/>
              </a:rPr>
              <a:t>para la viabilidad del proyecto de inversión, los siguientes informes que sustenten la aptitud del terreno a intervenir: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s-PE" sz="2000" dirty="0" smtClean="0">
              <a:latin typeface="+mn-lt"/>
              <a:ea typeface="Microsoft YaHei" panose="020B0503020204020204" pitchFamily="34" charset="-122"/>
            </a:endParaRPr>
          </a:p>
          <a:p>
            <a:pPr marL="1600200" lvl="2" indent="-45720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AutoNum type="arabicPeriod"/>
            </a:pPr>
            <a:r>
              <a:rPr lang="es-PE" b="1" dirty="0" smtClean="0">
                <a:latin typeface="+mn-lt"/>
                <a:ea typeface="Microsoft YaHei" panose="020B0503020204020204" pitchFamily="34" charset="-122"/>
              </a:rPr>
              <a:t>Informe Técnico Legal de ubicación </a:t>
            </a:r>
            <a:r>
              <a:rPr lang="es-PE" dirty="0" smtClean="0">
                <a:latin typeface="+mn-lt"/>
                <a:ea typeface="Microsoft YaHei" panose="020B0503020204020204" pitchFamily="34" charset="-122"/>
              </a:rPr>
              <a:t>(Terreno actual o preexistente)</a:t>
            </a:r>
            <a:endParaRPr lang="es-PE" sz="2000" dirty="0" smtClean="0">
              <a:latin typeface="+mn-lt"/>
              <a:ea typeface="Microsoft YaHei" panose="020B0503020204020204" pitchFamily="34" charset="-122"/>
            </a:endParaRPr>
          </a:p>
          <a:p>
            <a:pPr marL="1600200" lvl="2" indent="-45720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AutoNum type="arabicPeriod"/>
            </a:pPr>
            <a:r>
              <a:rPr lang="es-PE" b="1" dirty="0" smtClean="0">
                <a:latin typeface="+mn-lt"/>
                <a:ea typeface="Microsoft YaHei" panose="020B0503020204020204" pitchFamily="34" charset="-122"/>
              </a:rPr>
              <a:t>Informe Técnico Legal de selección </a:t>
            </a:r>
            <a:r>
              <a:rPr lang="es-PE" dirty="0" smtClean="0">
                <a:latin typeface="+mn-lt"/>
                <a:ea typeface="Microsoft YaHei" panose="020B0503020204020204" pitchFamily="34" charset="-122"/>
              </a:rPr>
              <a:t>(Terreno nuevo)</a:t>
            </a:r>
            <a:endParaRPr lang="es-PE" sz="2000" dirty="0" smtClean="0">
              <a:latin typeface="+mn-lt"/>
              <a:ea typeface="Microsoft YaHei" panose="020B0503020204020204" pitchFamily="34" charset="-122"/>
            </a:endParaRPr>
          </a:p>
          <a:p>
            <a:pPr marL="0" lvl="2" algn="just">
              <a:lnSpc>
                <a:spcPct val="100000"/>
              </a:lnSpc>
              <a:spcBef>
                <a:spcPts val="0"/>
              </a:spcBef>
            </a:pPr>
            <a:endParaRPr lang="es-PE" sz="1600" b="1" dirty="0" smtClean="0">
              <a:latin typeface="+mn-lt"/>
              <a:ea typeface="Microsoft YaHei" panose="020B0503020204020204" pitchFamily="34" charset="-122"/>
            </a:endParaRPr>
          </a:p>
          <a:p>
            <a:pPr marL="0" lvl="2" algn="just">
              <a:lnSpc>
                <a:spcPct val="100000"/>
              </a:lnSpc>
              <a:spcBef>
                <a:spcPts val="0"/>
              </a:spcBef>
            </a:pPr>
            <a:r>
              <a:rPr lang="es-PE" sz="2000" b="1" dirty="0" smtClean="0">
                <a:latin typeface="+mn-lt"/>
                <a:ea typeface="Microsoft YaHei" panose="020B0503020204020204" pitchFamily="34" charset="-122"/>
              </a:rPr>
              <a:t>La </a:t>
            </a:r>
            <a:r>
              <a:rPr lang="es-PE" sz="2000" b="1" dirty="0">
                <a:latin typeface="+mn-lt"/>
                <a:ea typeface="Microsoft YaHei" panose="020B0503020204020204" pitchFamily="34" charset="-122"/>
              </a:rPr>
              <a:t>Unidad </a:t>
            </a:r>
            <a:r>
              <a:rPr lang="es-PE" sz="2000" b="1" dirty="0" smtClean="0">
                <a:latin typeface="+mn-lt"/>
                <a:ea typeface="Microsoft YaHei" panose="020B0503020204020204" pitchFamily="34" charset="-122"/>
              </a:rPr>
              <a:t>Formuladora (UF) </a:t>
            </a:r>
            <a:r>
              <a:rPr lang="es-PE" sz="2000" b="1" dirty="0">
                <a:latin typeface="+mn-lt"/>
                <a:ea typeface="Microsoft YaHei" panose="020B0503020204020204" pitchFamily="34" charset="-122"/>
              </a:rPr>
              <a:t>es la encargada de elaborar dichos informes con el sustento técnico y normativo, acompañado de registro fotográfico y planos de ubicación de terreno, firmado por un especialista en ingeniería y visado por funcionarios de la UF.</a:t>
            </a:r>
          </a:p>
        </p:txBody>
      </p:sp>
      <p:sp>
        <p:nvSpPr>
          <p:cNvPr id="7" name="Título 3">
            <a:extLst>
              <a:ext uri="{FF2B5EF4-FFF2-40B4-BE49-F238E27FC236}">
                <a16:creationId xmlns:a16="http://schemas.microsoft.com/office/drawing/2014/main" id="{7A65D2E6-06FE-194B-8D5E-8AB200AC0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925" y="888506"/>
            <a:ext cx="10515600" cy="738664"/>
          </a:xfrm>
        </p:spPr>
        <p:txBody>
          <a:bodyPr>
            <a:normAutofit/>
          </a:bodyPr>
          <a:lstStyle/>
          <a:p>
            <a:r>
              <a:rPr lang="es-MX" sz="3600" dirty="0" smtClean="0"/>
              <a:t>Informe Técnico Legal </a:t>
            </a:r>
            <a:r>
              <a:rPr lang="es-MX" sz="3600" dirty="0" smtClean="0">
                <a:solidFill>
                  <a:srgbClr val="FF0000"/>
                </a:solidFill>
              </a:rPr>
              <a:t>(ITL)</a:t>
            </a:r>
            <a:endParaRPr lang="es-PE" sz="3600" dirty="0">
              <a:solidFill>
                <a:srgbClr val="FF0000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086760" y="6030777"/>
            <a:ext cx="1152411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DEFINIR UN TERRENO ÓPTIMO PARA REALIZAR UNA INTERVENCIÓN</a:t>
            </a:r>
            <a:r>
              <a:rPr lang="es-MX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          </a:t>
            </a:r>
            <a:r>
              <a:rPr lang="es-MX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SOSTENIBILIDAD DEL PROYECTO </a:t>
            </a:r>
            <a:endParaRPr lang="es-PE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Flecha abajo 2"/>
          <p:cNvSpPr/>
          <p:nvPr/>
        </p:nvSpPr>
        <p:spPr>
          <a:xfrm rot="16200000">
            <a:off x="7600095" y="6105039"/>
            <a:ext cx="350378" cy="217845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" name="Imagen 5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7"/>
          <a:stretch/>
        </p:blipFill>
        <p:spPr bwMode="auto">
          <a:xfrm>
            <a:off x="6642909" y="227773"/>
            <a:ext cx="1699260" cy="6035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8" r="5702"/>
          <a:stretch/>
        </p:blipFill>
        <p:spPr bwMode="auto">
          <a:xfrm>
            <a:off x="9728575" y="197256"/>
            <a:ext cx="2033934" cy="6340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57" y="227773"/>
            <a:ext cx="5254873" cy="62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561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3">
            <a:extLst>
              <a:ext uri="{FF2B5EF4-FFF2-40B4-BE49-F238E27FC236}">
                <a16:creationId xmlns:a16="http://schemas.microsoft.com/office/drawing/2014/main" id="{7A65D2E6-06FE-194B-8D5E-8AB200AC0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294" y="3390431"/>
            <a:ext cx="3050771" cy="1177265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Criterios de Selección</a:t>
            </a:r>
            <a:r>
              <a:rPr lang="es-MX" sz="3600" dirty="0" smtClean="0"/>
              <a:t/>
            </a:r>
            <a:br>
              <a:rPr lang="es-MX" sz="3600" dirty="0" smtClean="0"/>
            </a:br>
            <a:r>
              <a:rPr lang="es-MX" sz="3600" dirty="0"/>
              <a:t/>
            </a:r>
            <a:br>
              <a:rPr lang="es-MX" sz="3600" dirty="0"/>
            </a:br>
            <a:r>
              <a:rPr lang="es-MX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Algoritmo para EESS</a:t>
            </a:r>
            <a:endParaRPr lang="es-PE" sz="36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n 3"/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33605" t="14884" r="29226" b="9173"/>
          <a:stretch/>
        </p:blipFill>
        <p:spPr bwMode="auto">
          <a:xfrm>
            <a:off x="3537958" y="0"/>
            <a:ext cx="8303663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25" name="Grupo 24"/>
          <p:cNvGrpSpPr/>
          <p:nvPr/>
        </p:nvGrpSpPr>
        <p:grpSpPr>
          <a:xfrm>
            <a:off x="4888194" y="2591206"/>
            <a:ext cx="2139037" cy="2570453"/>
            <a:chOff x="4888194" y="2591206"/>
            <a:chExt cx="2139037" cy="2570453"/>
          </a:xfrm>
        </p:grpSpPr>
        <p:sp>
          <p:nvSpPr>
            <p:cNvPr id="20" name="Decisión 19"/>
            <p:cNvSpPr/>
            <p:nvPr/>
          </p:nvSpPr>
          <p:spPr>
            <a:xfrm>
              <a:off x="4888194" y="3123488"/>
              <a:ext cx="2127903" cy="914400"/>
            </a:xfrm>
            <a:prstGeom prst="flowChartDecisi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 dirty="0"/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5235210" y="3348122"/>
              <a:ext cx="149033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700" dirty="0" smtClean="0"/>
                <a:t>¿Alejado de estaciones de servicios de combustible, edificaciones comerciales o edificaciones que generen concentración de personas? </a:t>
              </a:r>
              <a:endParaRPr lang="es-PE" sz="700" dirty="0"/>
            </a:p>
          </p:txBody>
        </p:sp>
        <p:sp>
          <p:nvSpPr>
            <p:cNvPr id="22" name="Decisión 21"/>
            <p:cNvSpPr/>
            <p:nvPr/>
          </p:nvSpPr>
          <p:spPr>
            <a:xfrm>
              <a:off x="4899328" y="4160153"/>
              <a:ext cx="2127903" cy="1001506"/>
            </a:xfrm>
            <a:prstGeom prst="flowChartDecisi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 dirty="0"/>
            </a:p>
          </p:txBody>
        </p:sp>
        <p:sp>
          <p:nvSpPr>
            <p:cNvPr id="21" name="CuadroTexto 20"/>
            <p:cNvSpPr txBox="1"/>
            <p:nvPr/>
          </p:nvSpPr>
          <p:spPr>
            <a:xfrm>
              <a:off x="5145114" y="4305024"/>
              <a:ext cx="1708618" cy="846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700" dirty="0" smtClean="0"/>
                <a:t>¿Alejado de plantas químicas, industriales, centros mineros, cementerios, establos, granjas, camales, fábricas, instalaciones militares, rutas de transporte de materiales peligrosos e industriales, aeropuertos, líneas de alta tensión?</a:t>
              </a:r>
              <a:endParaRPr lang="es-PE" sz="700" dirty="0"/>
            </a:p>
          </p:txBody>
        </p:sp>
        <p:sp>
          <p:nvSpPr>
            <p:cNvPr id="23" name="Decisión 22"/>
            <p:cNvSpPr/>
            <p:nvPr/>
          </p:nvSpPr>
          <p:spPr>
            <a:xfrm>
              <a:off x="5383233" y="2591206"/>
              <a:ext cx="1160090" cy="384561"/>
            </a:xfrm>
            <a:prstGeom prst="flowChartDecisi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 dirty="0"/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5425963" y="2605663"/>
              <a:ext cx="10637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dirty="0"/>
                <a:t>¿</a:t>
              </a:r>
              <a:r>
                <a:rPr lang="es-MX" sz="800" dirty="0" smtClean="0"/>
                <a:t>Alejado de zonas arqueológicas?</a:t>
              </a:r>
              <a:endParaRPr lang="es-PE" sz="800" dirty="0"/>
            </a:p>
          </p:txBody>
        </p:sp>
      </p:grpSp>
      <p:pic>
        <p:nvPicPr>
          <p:cNvPr id="11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57" y="227773"/>
            <a:ext cx="3269601" cy="62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964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29192" t="10259" r="24135" b="4779"/>
          <a:stretch/>
        </p:blipFill>
        <p:spPr bwMode="auto">
          <a:xfrm>
            <a:off x="3537958" y="-14632"/>
            <a:ext cx="8303663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7A65D2E6-06FE-194B-8D5E-8AB200AC0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733" y="3863256"/>
            <a:ext cx="3050771" cy="738664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Criterios de Selección</a:t>
            </a:r>
            <a:br>
              <a:rPr lang="es-MX" sz="36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MX" sz="36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s-MX" sz="3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MX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Algoritmo para EESS</a:t>
            </a:r>
            <a:endParaRPr lang="es-PE" sz="36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58" y="227773"/>
            <a:ext cx="3380930" cy="62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0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3">
            <a:extLst>
              <a:ext uri="{FF2B5EF4-FFF2-40B4-BE49-F238E27FC236}">
                <a16:creationId xmlns:a16="http://schemas.microsoft.com/office/drawing/2014/main" id="{3CEE2666-3BCA-614A-AB41-DAAB3ACD5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134" y="845599"/>
            <a:ext cx="7808971" cy="481464"/>
          </a:xfrm>
        </p:spPr>
        <p:txBody>
          <a:bodyPr>
            <a:normAutofit/>
          </a:bodyPr>
          <a:lstStyle/>
          <a:p>
            <a:r>
              <a:rPr lang="es-MX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REGULACIÓN DE LAS NORMAS TÉCNICAS </a:t>
            </a:r>
            <a:endParaRPr lang="es-PE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Rectángulo redondeado 64"/>
          <p:cNvSpPr/>
          <p:nvPr/>
        </p:nvSpPr>
        <p:spPr>
          <a:xfrm>
            <a:off x="1315393" y="1571060"/>
            <a:ext cx="2757843" cy="4332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69" name="Rectángulo 68"/>
          <p:cNvSpPr/>
          <p:nvPr/>
        </p:nvSpPr>
        <p:spPr>
          <a:xfrm>
            <a:off x="1985145" y="1615491"/>
            <a:ext cx="1418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CASUÍSTICAS</a:t>
            </a:r>
            <a:endParaRPr lang="en-US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Rectángulo redondeado 46"/>
          <p:cNvSpPr/>
          <p:nvPr/>
        </p:nvSpPr>
        <p:spPr>
          <a:xfrm>
            <a:off x="4582807" y="1584913"/>
            <a:ext cx="2773956" cy="4332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48" name="Rectángulo 47"/>
          <p:cNvSpPr/>
          <p:nvPr/>
        </p:nvSpPr>
        <p:spPr>
          <a:xfrm>
            <a:off x="5244182" y="1632274"/>
            <a:ext cx="14465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REGULACIÓN</a:t>
            </a:r>
            <a:endParaRPr lang="en-US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Rectángulo redondeado 49"/>
          <p:cNvSpPr/>
          <p:nvPr/>
        </p:nvSpPr>
        <p:spPr>
          <a:xfrm>
            <a:off x="7861680" y="1568130"/>
            <a:ext cx="2951820" cy="4332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51" name="Rectángulo 50"/>
          <p:cNvSpPr/>
          <p:nvPr/>
        </p:nvSpPr>
        <p:spPr>
          <a:xfrm>
            <a:off x="8216518" y="1632274"/>
            <a:ext cx="2359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MEDIDAS MITIGACIÓN</a:t>
            </a:r>
            <a:endParaRPr lang="en-US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ángulo: esquinas redondeadas 39">
            <a:extLst>
              <a:ext uri="{FF2B5EF4-FFF2-40B4-BE49-F238E27FC236}">
                <a16:creationId xmlns:a16="http://schemas.microsoft.com/office/drawing/2014/main" id="{74088EE6-D07E-4022-B49A-CC4C8E552A77}"/>
              </a:ext>
            </a:extLst>
          </p:cNvPr>
          <p:cNvSpPr/>
          <p:nvPr/>
        </p:nvSpPr>
        <p:spPr>
          <a:xfrm>
            <a:off x="4555374" y="2177935"/>
            <a:ext cx="2859579" cy="39722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ángulo: esquinas redondeadas 43">
            <a:extLst>
              <a:ext uri="{FF2B5EF4-FFF2-40B4-BE49-F238E27FC236}">
                <a16:creationId xmlns:a16="http://schemas.microsoft.com/office/drawing/2014/main" id="{37251715-3B95-4A38-B208-B7F51D0CC592}"/>
              </a:ext>
            </a:extLst>
          </p:cNvPr>
          <p:cNvSpPr/>
          <p:nvPr/>
        </p:nvSpPr>
        <p:spPr>
          <a:xfrm>
            <a:off x="1183122" y="2177936"/>
            <a:ext cx="2890114" cy="398179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ángulo: esquinas redondeadas 47">
            <a:extLst>
              <a:ext uri="{FF2B5EF4-FFF2-40B4-BE49-F238E27FC236}">
                <a16:creationId xmlns:a16="http://schemas.microsoft.com/office/drawing/2014/main" id="{35B48373-20DD-4557-973B-52E791D8FCE6}"/>
              </a:ext>
            </a:extLst>
          </p:cNvPr>
          <p:cNvSpPr/>
          <p:nvPr/>
        </p:nvSpPr>
        <p:spPr>
          <a:xfrm>
            <a:off x="7955958" y="2173171"/>
            <a:ext cx="2916409" cy="3981797"/>
          </a:xfrm>
          <a:prstGeom prst="roundRect">
            <a:avLst/>
          </a:prstGeom>
          <a:solidFill>
            <a:srgbClr val="00AB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90">
            <a:extLst>
              <a:ext uri="{FF2B5EF4-FFF2-40B4-BE49-F238E27FC236}">
                <a16:creationId xmlns:a16="http://schemas.microsoft.com/office/drawing/2014/main" id="{96D0AB6F-4D5E-467F-9CBB-347A6ADB7904}"/>
              </a:ext>
            </a:extLst>
          </p:cNvPr>
          <p:cNvSpPr txBox="1"/>
          <p:nvPr/>
        </p:nvSpPr>
        <p:spPr>
          <a:xfrm>
            <a:off x="1183122" y="2253993"/>
            <a:ext cx="2798674" cy="369331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SV" sz="1200" b="1" dirty="0" smtClean="0">
              <a:solidFill>
                <a:prstClr val="white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s-SV" sz="1400" b="1" dirty="0" smtClean="0">
                <a:solidFill>
                  <a:prstClr val="white"/>
                </a:solidFill>
                <a:ea typeface="League Spartan" charset="0"/>
                <a:cs typeface="Poppins SemiBold" pitchFamily="2" charset="77"/>
              </a:rPr>
              <a:t>TERRENOS PROPUESTOS EN COMUNIDADES NATIVAS Y CAMPESINAS, SIN PLANES DE ORDENAMIENTO TERRITORIAL APROBADOS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es-SV" sz="1400" b="1" dirty="0">
              <a:solidFill>
                <a:prstClr val="white"/>
              </a:solidFill>
              <a:ea typeface="League Spartan" charset="0"/>
              <a:cs typeface="Poppins SemiBold" pitchFamily="2" charset="77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s-SV" sz="1400" b="1" dirty="0" smtClean="0">
                <a:solidFill>
                  <a:prstClr val="white"/>
                </a:solidFill>
                <a:ea typeface="League Spartan" charset="0"/>
                <a:cs typeface="Poppins SemiBold" pitchFamily="2" charset="77"/>
              </a:rPr>
              <a:t>LOCALIDADES SIN SERVICIOS BÁSICOS PÚBLICOS Y ADECUADA ACCESIBILIDAD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s-SV" sz="14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League Spartan" charset="0"/>
              <a:cs typeface="Poppins SemiBold" pitchFamily="2" charset="77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s-SV" sz="1400" b="1" dirty="0" smtClean="0">
                <a:solidFill>
                  <a:prstClr val="white"/>
                </a:solidFill>
                <a:ea typeface="League Spartan" charset="0"/>
                <a:cs typeface="Poppins SemiBold" pitchFamily="2" charset="77"/>
              </a:rPr>
              <a:t>UBICACIÓN DE LOS EQUIPAMIENTOS URBANOS DETALLADOS EN LA NTS SE CONTRADICEN CON LA NORMA ESPECÍFICA Y ESPECIALIZADA</a:t>
            </a:r>
            <a:endParaRPr kumimoji="0" lang="es-SV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League Spartan" charset="0"/>
              <a:cs typeface="Poppins SemiBold" pitchFamily="2" charset="77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26" name="TextBox 90">
            <a:extLst>
              <a:ext uri="{FF2B5EF4-FFF2-40B4-BE49-F238E27FC236}">
                <a16:creationId xmlns:a16="http://schemas.microsoft.com/office/drawing/2014/main" id="{96D0AB6F-4D5E-467F-9CBB-347A6ADB7904}"/>
              </a:ext>
            </a:extLst>
          </p:cNvPr>
          <p:cNvSpPr txBox="1"/>
          <p:nvPr/>
        </p:nvSpPr>
        <p:spPr>
          <a:xfrm>
            <a:off x="4582807" y="3342290"/>
            <a:ext cx="2832146" cy="156966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SV" sz="1200" b="1" dirty="0" smtClean="0">
              <a:solidFill>
                <a:prstClr val="white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SV" sz="1400" b="1" dirty="0" smtClean="0">
                <a:solidFill>
                  <a:prstClr val="white"/>
                </a:solidFill>
                <a:ea typeface="League Spartan" charset="0"/>
                <a:cs typeface="Poppins SemiBold" pitchFamily="2" charset="77"/>
              </a:rPr>
              <a:t>PRONUNCIAMIENTO DEL ENTE REGULADOR NORMATIVO  </a:t>
            </a:r>
            <a:r>
              <a:rPr lang="es-SV" sz="1400" b="1" dirty="0" smtClean="0">
                <a:solidFill>
                  <a:srgbClr val="0070C0"/>
                </a:solidFill>
                <a:ea typeface="League Spartan" charset="0"/>
                <a:cs typeface="Poppins SemiBold" pitchFamily="2" charset="77"/>
              </a:rPr>
              <a:t>DIRECCIÓN DE EQUIPAMIENTO Y MANTENIMIENTO - DIEM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SV" sz="1600" b="1" dirty="0" smtClean="0">
              <a:solidFill>
                <a:prstClr val="white"/>
              </a:solidFill>
              <a:ea typeface="League Spartan" charset="0"/>
              <a:cs typeface="Poppins SemiBold" pitchFamily="2" charset="77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27" name="TextBox 90">
            <a:extLst>
              <a:ext uri="{FF2B5EF4-FFF2-40B4-BE49-F238E27FC236}">
                <a16:creationId xmlns:a16="http://schemas.microsoft.com/office/drawing/2014/main" id="{96D0AB6F-4D5E-467F-9CBB-347A6ADB7904}"/>
              </a:ext>
            </a:extLst>
          </p:cNvPr>
          <p:cNvSpPr txBox="1"/>
          <p:nvPr/>
        </p:nvSpPr>
        <p:spPr>
          <a:xfrm>
            <a:off x="7955958" y="2451371"/>
            <a:ext cx="2798674" cy="329320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SV" sz="1200" b="1" dirty="0" smtClean="0">
              <a:solidFill>
                <a:prstClr val="white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SV" sz="1400" b="1" dirty="0" smtClean="0">
                <a:solidFill>
                  <a:prstClr val="white"/>
                </a:solidFill>
                <a:ea typeface="League Spartan" charset="0"/>
                <a:cs typeface="Poppins SemiBold" pitchFamily="2" charset="77"/>
              </a:rPr>
              <a:t>PROPUESTAS DE MEDIDAS DE MITIGACIÓN ANALIZADAS Y SUSTENTADAS EN EL INFORME TÉCNICO LEGAL (ITL), A TRAVÉS DE: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es-SV" sz="1400" b="1" dirty="0" smtClean="0">
              <a:solidFill>
                <a:prstClr val="white"/>
              </a:solidFill>
              <a:ea typeface="League Spartan" charset="0"/>
              <a:cs typeface="Poppins SemiBold" pitchFamily="2" charset="77"/>
            </a:endParaRPr>
          </a:p>
          <a:p>
            <a:pPr marL="742950" lvl="1" indent="-285750" algn="just">
              <a:buFont typeface="Wingdings" panose="05000000000000000000" pitchFamily="2" charset="2"/>
              <a:buChar char="§"/>
              <a:defRPr/>
            </a:pPr>
            <a:r>
              <a:rPr lang="es-SV" sz="1400" b="1" dirty="0" smtClean="0">
                <a:solidFill>
                  <a:prstClr val="white"/>
                </a:solidFill>
                <a:ea typeface="League Spartan" charset="0"/>
                <a:cs typeface="Poppins SemiBold" pitchFamily="2" charset="77"/>
              </a:rPr>
              <a:t>PROPUESTA DE DISEÑO ARQUITECTÓNICO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  <a:defRPr/>
            </a:pPr>
            <a:r>
              <a:rPr lang="es-SV" sz="1400" b="1" dirty="0" smtClean="0">
                <a:solidFill>
                  <a:prstClr val="white"/>
                </a:solidFill>
                <a:ea typeface="League Spartan" charset="0"/>
                <a:cs typeface="Poppins SemiBold" pitchFamily="2" charset="77"/>
              </a:rPr>
              <a:t>ESTUDIOS ESPECIALIZADOS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  <a:defRPr/>
            </a:pPr>
            <a:r>
              <a:rPr lang="es-SV" sz="1400" b="1" dirty="0" smtClean="0">
                <a:solidFill>
                  <a:prstClr val="white"/>
                </a:solidFill>
                <a:ea typeface="League Spartan" charset="0"/>
                <a:cs typeface="Poppins SemiBold" pitchFamily="2" charset="77"/>
              </a:rPr>
              <a:t>PROYECTOS COMPLEMENTARIOS A CARGO DE GLO/GORE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es-SV" sz="1400" b="1" dirty="0">
              <a:solidFill>
                <a:prstClr val="white"/>
              </a:solidFill>
              <a:ea typeface="League Spartan" charset="0"/>
              <a:cs typeface="Poppins SemiBold" pitchFamily="2" charset="77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League Spartan" charset="0"/>
              <a:cs typeface="Poppins SemiBold" pitchFamily="2" charset="77"/>
            </a:endParaRPr>
          </a:p>
        </p:txBody>
      </p:sp>
      <p:pic>
        <p:nvPicPr>
          <p:cNvPr id="15" name="Imagen 1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7"/>
          <a:stretch/>
        </p:blipFill>
        <p:spPr bwMode="auto">
          <a:xfrm>
            <a:off x="6642909" y="227773"/>
            <a:ext cx="1699260" cy="6035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Imagen 15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8" r="5702"/>
          <a:stretch/>
        </p:blipFill>
        <p:spPr bwMode="auto">
          <a:xfrm>
            <a:off x="9728575" y="197256"/>
            <a:ext cx="2033934" cy="6340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57" y="227773"/>
            <a:ext cx="5254873" cy="62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571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1D21FA0-68D9-5346-A91D-E0DE69E95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03" y="3159596"/>
            <a:ext cx="9481580" cy="734914"/>
          </a:xfrm>
        </p:spPr>
        <p:txBody>
          <a:bodyPr/>
          <a:lstStyle/>
          <a:p>
            <a:r>
              <a:rPr lang="es-MX" sz="4400" b="1" dirty="0" smtClean="0"/>
              <a:t>SANEAMIENTO FÍSICO LEGAL</a:t>
            </a:r>
            <a:endParaRPr lang="es-PE" sz="4400" b="1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1E65062-3E30-6049-A5DA-265D50EEAE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640" y="3159596"/>
            <a:ext cx="901863" cy="796766"/>
          </a:xfrm>
        </p:spPr>
        <p:txBody>
          <a:bodyPr/>
          <a:lstStyle/>
          <a:p>
            <a:r>
              <a:rPr lang="es-MX" sz="4800" b="1" dirty="0" smtClean="0">
                <a:solidFill>
                  <a:schemeClr val="bg1"/>
                </a:solidFill>
              </a:rPr>
              <a:t>III.</a:t>
            </a:r>
            <a:endParaRPr lang="es-PE" sz="4800" b="1" dirty="0">
              <a:solidFill>
                <a:schemeClr val="bg1"/>
              </a:solidFill>
            </a:endParaRPr>
          </a:p>
        </p:txBody>
      </p:sp>
      <p:pic>
        <p:nvPicPr>
          <p:cNvPr id="6" name="Imagen 5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7"/>
          <a:stretch/>
        </p:blipFill>
        <p:spPr bwMode="auto">
          <a:xfrm>
            <a:off x="6642909" y="227773"/>
            <a:ext cx="1699260" cy="6035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8" r="5702"/>
          <a:stretch/>
        </p:blipFill>
        <p:spPr bwMode="auto">
          <a:xfrm>
            <a:off x="9728575" y="197256"/>
            <a:ext cx="2033934" cy="6340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57" y="227773"/>
            <a:ext cx="5254873" cy="62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885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3">
            <a:extLst>
              <a:ext uri="{FF2B5EF4-FFF2-40B4-BE49-F238E27FC236}">
                <a16:creationId xmlns:a16="http://schemas.microsoft.com/office/drawing/2014/main" id="{7A65D2E6-06FE-194B-8D5E-8AB200AC0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925" y="888506"/>
            <a:ext cx="10515600" cy="738664"/>
          </a:xfrm>
        </p:spPr>
        <p:txBody>
          <a:bodyPr>
            <a:normAutofit/>
          </a:bodyPr>
          <a:lstStyle/>
          <a:p>
            <a:r>
              <a:rPr lang="es-MX" sz="3600" dirty="0" smtClean="0">
                <a:latin typeface="+mn-lt"/>
              </a:rPr>
              <a:t>Saneamiento físico legal (</a:t>
            </a:r>
            <a:r>
              <a:rPr lang="es-MX" sz="3600" dirty="0" smtClean="0">
                <a:solidFill>
                  <a:srgbClr val="FF0000"/>
                </a:solidFill>
                <a:latin typeface="+mn-lt"/>
              </a:rPr>
              <a:t>SFL</a:t>
            </a:r>
            <a:r>
              <a:rPr lang="es-MX" sz="3600" dirty="0" smtClean="0">
                <a:latin typeface="+mn-lt"/>
              </a:rPr>
              <a:t>)</a:t>
            </a:r>
            <a:endParaRPr lang="es-PE" sz="36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6" name="Imagen 5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7"/>
          <a:stretch/>
        </p:blipFill>
        <p:spPr bwMode="auto">
          <a:xfrm>
            <a:off x="6642909" y="227773"/>
            <a:ext cx="1699260" cy="6035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8" r="5702"/>
          <a:stretch/>
        </p:blipFill>
        <p:spPr bwMode="auto">
          <a:xfrm>
            <a:off x="9728575" y="197256"/>
            <a:ext cx="2033934" cy="6340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57" y="227773"/>
            <a:ext cx="5254873" cy="62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Marcador de texto 4">
            <a:extLst>
              <a:ext uri="{FF2B5EF4-FFF2-40B4-BE49-F238E27FC236}">
                <a16:creationId xmlns:a16="http://schemas.microsoft.com/office/drawing/2014/main" id="{F1E65062-3E30-6049-A5DA-265D50EEAEB5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369767" y="2158188"/>
            <a:ext cx="9375775" cy="2987391"/>
          </a:xfr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es-MX" sz="2400" dirty="0">
                <a:solidFill>
                  <a:srgbClr val="002060"/>
                </a:solidFill>
                <a:latin typeface="+mn-lt"/>
              </a:rPr>
              <a:t>Todas las acciones destinadas a lograr que se inscriba en el Registro de Predios la Situación real y los derechos reales que ejercen el Estado y las entidades sobre los predios e</a:t>
            </a:r>
            <a:r>
              <a:rPr lang="es-PE" sz="2400" dirty="0">
                <a:solidFill>
                  <a:srgbClr val="002060"/>
                </a:solidFill>
                <a:latin typeface="+mn-lt"/>
              </a:rPr>
              <a:t> inmuebles de propiedad pública y privada, el cual se efectúa a través de los diferentes mecanismos ordinarios de inscripción o mediante los procedimientos especiales de saneamiento físico legal regulados en el TUO de la Ley N° 29151 y su Reglamento, Ley N° 27972, Ley N° 27867 y otras normas especiales.</a:t>
            </a:r>
          </a:p>
        </p:txBody>
      </p:sp>
    </p:spTree>
    <p:extLst>
      <p:ext uri="{BB962C8B-B14F-4D97-AF65-F5344CB8AC3E}">
        <p14:creationId xmlns:p14="http://schemas.microsoft.com/office/powerpoint/2010/main" val="201957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7"/>
          <a:stretch/>
        </p:blipFill>
        <p:spPr bwMode="auto">
          <a:xfrm>
            <a:off x="6642909" y="227773"/>
            <a:ext cx="1699260" cy="6035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8" r="5702"/>
          <a:stretch/>
        </p:blipFill>
        <p:spPr bwMode="auto">
          <a:xfrm>
            <a:off x="9728575" y="197256"/>
            <a:ext cx="2033934" cy="6340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57" y="227773"/>
            <a:ext cx="5254873" cy="62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ángulo redondeado 11"/>
          <p:cNvSpPr/>
          <p:nvPr/>
        </p:nvSpPr>
        <p:spPr>
          <a:xfrm>
            <a:off x="402030" y="2175107"/>
            <a:ext cx="2844384" cy="230427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b="1" dirty="0"/>
              <a:t>GORE Y </a:t>
            </a:r>
            <a:r>
              <a:rPr lang="es-PE" b="1" dirty="0" smtClean="0"/>
              <a:t>GLO</a:t>
            </a:r>
            <a:endParaRPr lang="es-PE" b="1" dirty="0"/>
          </a:p>
          <a:p>
            <a:pPr algn="ctr"/>
            <a:r>
              <a:rPr lang="es-PE" b="1" dirty="0"/>
              <a:t>APLICAN LOS REQUISITOS ESTABLECIDOS Y REALIZAN LOS </a:t>
            </a:r>
            <a:r>
              <a:rPr lang="es-PE" b="1" dirty="0" smtClean="0"/>
              <a:t>PROCEDIMIENTOS </a:t>
            </a:r>
            <a:r>
              <a:rPr lang="es-PE" b="1" dirty="0"/>
              <a:t>ESTABLECIDOS </a:t>
            </a:r>
            <a:r>
              <a:rPr lang="es-PE" b="1" dirty="0" smtClean="0"/>
              <a:t>POR </a:t>
            </a:r>
            <a:r>
              <a:rPr lang="es-PE" b="1" dirty="0"/>
              <a:t>LAS ENTIDADES</a:t>
            </a:r>
          </a:p>
        </p:txBody>
      </p:sp>
      <p:sp>
        <p:nvSpPr>
          <p:cNvPr id="13" name="Flecha derecha 12"/>
          <p:cNvSpPr/>
          <p:nvPr/>
        </p:nvSpPr>
        <p:spPr>
          <a:xfrm>
            <a:off x="3338838" y="3137834"/>
            <a:ext cx="644376" cy="378822"/>
          </a:xfrm>
          <a:prstGeom prst="rightArrow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Rectángulo redondeado 13"/>
          <p:cNvSpPr/>
          <p:nvPr/>
        </p:nvSpPr>
        <p:spPr>
          <a:xfrm>
            <a:off x="4015000" y="1130060"/>
            <a:ext cx="2360643" cy="466999"/>
          </a:xfrm>
          <a:prstGeom prst="roundRect">
            <a:avLst/>
          </a:prstGeom>
          <a:solidFill>
            <a:srgbClr val="ED7D3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redondeado 14"/>
          <p:cNvSpPr/>
          <p:nvPr/>
        </p:nvSpPr>
        <p:spPr>
          <a:xfrm>
            <a:off x="6766443" y="1131557"/>
            <a:ext cx="2263244" cy="466999"/>
          </a:xfrm>
          <a:prstGeom prst="roundRect">
            <a:avLst/>
          </a:prstGeom>
          <a:solidFill>
            <a:srgbClr val="7AB65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Rectángulo redondeado 15"/>
          <p:cNvSpPr/>
          <p:nvPr/>
        </p:nvSpPr>
        <p:spPr>
          <a:xfrm>
            <a:off x="9366895" y="1136188"/>
            <a:ext cx="2427539" cy="466999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3 CuadroTexto"/>
          <p:cNvSpPr txBox="1"/>
          <p:nvPr/>
        </p:nvSpPr>
        <p:spPr>
          <a:xfrm>
            <a:off x="4232564" y="1178893"/>
            <a:ext cx="1925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COFOPRI</a:t>
            </a:r>
          </a:p>
        </p:txBody>
      </p:sp>
      <p:sp>
        <p:nvSpPr>
          <p:cNvPr id="18" name="3 CuadroTexto"/>
          <p:cNvSpPr txBox="1"/>
          <p:nvPr/>
        </p:nvSpPr>
        <p:spPr>
          <a:xfrm>
            <a:off x="7006350" y="1178893"/>
            <a:ext cx="1969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SBN</a:t>
            </a:r>
          </a:p>
        </p:txBody>
      </p:sp>
      <p:sp>
        <p:nvSpPr>
          <p:cNvPr id="19" name="3 CuadroTexto"/>
          <p:cNvSpPr txBox="1"/>
          <p:nvPr/>
        </p:nvSpPr>
        <p:spPr>
          <a:xfrm>
            <a:off x="9400629" y="1179879"/>
            <a:ext cx="2393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SUNARP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043253" y="1788663"/>
            <a:ext cx="2322643" cy="381642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Rectángulo 20"/>
          <p:cNvSpPr/>
          <p:nvPr/>
        </p:nvSpPr>
        <p:spPr>
          <a:xfrm>
            <a:off x="6748123" y="1788664"/>
            <a:ext cx="2281564" cy="3816428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Rectángulo 21"/>
          <p:cNvSpPr/>
          <p:nvPr/>
        </p:nvSpPr>
        <p:spPr>
          <a:xfrm>
            <a:off x="9395128" y="1788663"/>
            <a:ext cx="2399307" cy="38164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MX" sz="1400" b="1" dirty="0">
                <a:solidFill>
                  <a:srgbClr val="002060"/>
                </a:solidFill>
              </a:rPr>
              <a:t>REGISTRA LOS ACTOS DE SANEAMIENTO FÍSICO LEGAL</a:t>
            </a:r>
          </a:p>
          <a:p>
            <a:pPr algn="just"/>
            <a:endParaRPr lang="es-MX" sz="1400" b="1" dirty="0" smtClean="0">
              <a:solidFill>
                <a:srgbClr val="002060"/>
              </a:solidFill>
            </a:endParaRPr>
          </a:p>
          <a:p>
            <a:pPr algn="just"/>
            <a:r>
              <a:rPr lang="es-PE" sz="1400" dirty="0" smtClean="0">
                <a:solidFill>
                  <a:srgbClr val="002060"/>
                </a:solidFill>
              </a:rPr>
              <a:t>Reglamento General de Registros Públicos R.S Nº 126-2012-SUNARP</a:t>
            </a:r>
            <a:endParaRPr lang="es-MX" sz="1400" dirty="0" smtClean="0">
              <a:solidFill>
                <a:srgbClr val="002060"/>
              </a:solidFill>
            </a:endParaRPr>
          </a:p>
          <a:p>
            <a:pPr algn="just"/>
            <a:endParaRPr lang="es-ES" sz="1400" dirty="0" smtClean="0">
              <a:solidFill>
                <a:srgbClr val="002060"/>
              </a:solidFill>
            </a:endParaRPr>
          </a:p>
          <a:p>
            <a:pPr algn="just"/>
            <a:r>
              <a:rPr lang="es-ES" sz="1400" dirty="0" smtClean="0">
                <a:solidFill>
                  <a:srgbClr val="002060"/>
                </a:solidFill>
              </a:rPr>
              <a:t>RES</a:t>
            </a:r>
            <a:r>
              <a:rPr lang="es-MX" sz="1400" dirty="0" smtClean="0">
                <a:solidFill>
                  <a:srgbClr val="002060"/>
                </a:solidFill>
              </a:rPr>
              <a:t> </a:t>
            </a:r>
            <a:r>
              <a:rPr lang="es-ES" sz="1400" dirty="0" smtClean="0">
                <a:solidFill>
                  <a:srgbClr val="002060"/>
                </a:solidFill>
              </a:rPr>
              <a:t>N° 038-2013-SUNARP/SN Reglamento de Inscripciones del Registro de Personas Jurídicas</a:t>
            </a:r>
            <a:endParaRPr lang="es-MX" sz="1400" dirty="0" smtClean="0">
              <a:solidFill>
                <a:srgbClr val="002060"/>
              </a:solidFill>
            </a:endParaRPr>
          </a:p>
          <a:p>
            <a:pPr algn="just"/>
            <a:endParaRPr lang="es-ES" sz="1400" dirty="0" smtClean="0">
              <a:solidFill>
                <a:srgbClr val="002060"/>
              </a:solidFill>
            </a:endParaRPr>
          </a:p>
          <a:p>
            <a:pPr algn="just"/>
            <a:r>
              <a:rPr lang="es-MX" sz="1400" dirty="0">
                <a:solidFill>
                  <a:srgbClr val="002060"/>
                </a:solidFill>
              </a:rPr>
              <a:t>RES </a:t>
            </a:r>
            <a:r>
              <a:rPr lang="es-ES" sz="1400" dirty="0">
                <a:solidFill>
                  <a:srgbClr val="002060"/>
                </a:solidFill>
              </a:rPr>
              <a:t>N° 097-2013-SUNARP/SN Reglamento de Inscripciones del Registro de Predios </a:t>
            </a:r>
          </a:p>
          <a:p>
            <a:pPr algn="just"/>
            <a:endParaRPr lang="es-ES" sz="1400" dirty="0">
              <a:solidFill>
                <a:srgbClr val="002060"/>
              </a:solidFill>
            </a:endParaRPr>
          </a:p>
          <a:p>
            <a:pPr algn="just"/>
            <a:r>
              <a:rPr lang="es-ES" sz="1400" dirty="0">
                <a:solidFill>
                  <a:srgbClr val="002060"/>
                </a:solidFill>
              </a:rPr>
              <a:t>RES N° 169-2023-SUNARP/SN</a:t>
            </a:r>
            <a:endParaRPr lang="es-MX" sz="1400" dirty="0">
              <a:solidFill>
                <a:srgbClr val="002060"/>
              </a:solidFill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4063698" y="1788663"/>
            <a:ext cx="2326571" cy="2660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s-PE" sz="1400" b="1" dirty="0" smtClean="0">
                <a:solidFill>
                  <a:srgbClr val="002060"/>
                </a:solidFill>
              </a:rPr>
              <a:t>ACCIONES </a:t>
            </a:r>
            <a:r>
              <a:rPr lang="es-PE" sz="1400" b="1" dirty="0">
                <a:solidFill>
                  <a:srgbClr val="002060"/>
                </a:solidFill>
              </a:rPr>
              <a:t>DE SFL DE TERRENO DE PROPIEDAD ESTATAL</a:t>
            </a:r>
            <a:endParaRPr lang="es-MX" sz="1400" b="1" dirty="0">
              <a:solidFill>
                <a:srgbClr val="002060"/>
              </a:solidFill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es-PE" sz="1400" dirty="0">
              <a:solidFill>
                <a:srgbClr val="002060"/>
              </a:solidFill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PE" sz="1400" dirty="0" smtClean="0">
                <a:solidFill>
                  <a:srgbClr val="002060"/>
                </a:solidFill>
              </a:rPr>
              <a:t>Ley N° </a:t>
            </a:r>
            <a:r>
              <a:rPr lang="es-PE" sz="1400" dirty="0">
                <a:solidFill>
                  <a:srgbClr val="002060"/>
                </a:solidFill>
              </a:rPr>
              <a:t>27046 “Ley Complementaria de Promoción del acceso a la propiedad formal, que modifica el Decreto Legislativo </a:t>
            </a:r>
            <a:r>
              <a:rPr lang="es-PE" sz="1400" dirty="0" smtClean="0">
                <a:solidFill>
                  <a:srgbClr val="002060"/>
                </a:solidFill>
              </a:rPr>
              <a:t>N° 803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es-PE" sz="1600" dirty="0">
              <a:solidFill>
                <a:srgbClr val="002060"/>
              </a:solidFill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6766443" y="1788662"/>
            <a:ext cx="2305937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PE" sz="1400" b="1" dirty="0" smtClean="0">
                <a:solidFill>
                  <a:srgbClr val="002060"/>
                </a:solidFill>
              </a:rPr>
              <a:t>TRANSFERENCIA DE BIENES INMUEBLES </a:t>
            </a:r>
            <a:r>
              <a:rPr lang="es-PE" sz="1400" b="1" dirty="0">
                <a:solidFill>
                  <a:srgbClr val="002060"/>
                </a:solidFill>
              </a:rPr>
              <a:t>ESTATALES/AFECTACIÓN EN USO DE PREDIOS DE DOMINIO PÚBLICO Y OTROS DERECHOS REALES</a:t>
            </a:r>
          </a:p>
          <a:p>
            <a:pPr algn="just"/>
            <a:endParaRPr lang="es-PE" sz="1400" dirty="0">
              <a:solidFill>
                <a:srgbClr val="002060"/>
              </a:solidFill>
            </a:endParaRPr>
          </a:p>
          <a:p>
            <a:pPr algn="just"/>
            <a:r>
              <a:rPr lang="es-PE" sz="1400" dirty="0" smtClean="0">
                <a:solidFill>
                  <a:srgbClr val="002060"/>
                </a:solidFill>
              </a:rPr>
              <a:t>Ley </a:t>
            </a:r>
            <a:r>
              <a:rPr lang="es-PE" sz="1400" dirty="0">
                <a:solidFill>
                  <a:srgbClr val="002060"/>
                </a:solidFill>
              </a:rPr>
              <a:t>29151 y su </a:t>
            </a:r>
            <a:r>
              <a:rPr lang="es-PE" sz="1400" dirty="0" smtClean="0">
                <a:solidFill>
                  <a:srgbClr val="002060"/>
                </a:solidFill>
              </a:rPr>
              <a:t>nuevo Reglamento aprobado con D.S</a:t>
            </a:r>
            <a:r>
              <a:rPr lang="es-PE" sz="1400" dirty="0">
                <a:solidFill>
                  <a:srgbClr val="002060"/>
                </a:solidFill>
              </a:rPr>
              <a:t>. N° </a:t>
            </a:r>
            <a:r>
              <a:rPr lang="es-PE" sz="1400" dirty="0" smtClean="0">
                <a:solidFill>
                  <a:srgbClr val="002060"/>
                </a:solidFill>
              </a:rPr>
              <a:t>008-2021-VIVIENDA</a:t>
            </a:r>
          </a:p>
          <a:p>
            <a:pPr algn="just"/>
            <a:endParaRPr lang="es-PE" sz="1400" dirty="0" smtClean="0">
              <a:solidFill>
                <a:srgbClr val="002060"/>
              </a:solidFill>
            </a:endParaRPr>
          </a:p>
          <a:p>
            <a:pPr algn="just"/>
            <a:r>
              <a:rPr lang="es-PE" sz="1400" dirty="0" smtClean="0">
                <a:solidFill>
                  <a:srgbClr val="002060"/>
                </a:solidFill>
              </a:rPr>
              <a:t>DL. Nº 1192 y </a:t>
            </a:r>
            <a:r>
              <a:rPr lang="es-PE" sz="1400" dirty="0">
                <a:solidFill>
                  <a:srgbClr val="002060"/>
                </a:solidFill>
              </a:rPr>
              <a:t>su </a:t>
            </a:r>
            <a:r>
              <a:rPr lang="es-PE" sz="1400" dirty="0" smtClean="0">
                <a:solidFill>
                  <a:srgbClr val="002060"/>
                </a:solidFill>
              </a:rPr>
              <a:t>modificatoria; y TUO </a:t>
            </a:r>
            <a:r>
              <a:rPr lang="es-PE" sz="1400" dirty="0">
                <a:solidFill>
                  <a:srgbClr val="002060"/>
                </a:solidFill>
              </a:rPr>
              <a:t>aprobado por D.S. </a:t>
            </a:r>
            <a:r>
              <a:rPr lang="es-PE" sz="1400" dirty="0" smtClean="0">
                <a:solidFill>
                  <a:srgbClr val="002060"/>
                </a:solidFill>
              </a:rPr>
              <a:t>015-2020-VIVIENDA</a:t>
            </a:r>
          </a:p>
        </p:txBody>
      </p:sp>
    </p:spTree>
    <p:extLst>
      <p:ext uri="{BB962C8B-B14F-4D97-AF65-F5344CB8AC3E}">
        <p14:creationId xmlns:p14="http://schemas.microsoft.com/office/powerpoint/2010/main" val="986136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7"/>
          <a:stretch/>
        </p:blipFill>
        <p:spPr bwMode="auto">
          <a:xfrm>
            <a:off x="6642909" y="227773"/>
            <a:ext cx="1699260" cy="6035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8" r="5702"/>
          <a:stretch/>
        </p:blipFill>
        <p:spPr bwMode="auto">
          <a:xfrm>
            <a:off x="9728575" y="197256"/>
            <a:ext cx="2033934" cy="6340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57" y="227773"/>
            <a:ext cx="5254873" cy="62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ítulo 3">
            <a:extLst>
              <a:ext uri="{FF2B5EF4-FFF2-40B4-BE49-F238E27FC236}">
                <a16:creationId xmlns:a16="http://schemas.microsoft.com/office/drawing/2014/main" id="{7A65D2E6-06FE-194B-8D5E-8AB200AC0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925" y="888506"/>
            <a:ext cx="10515600" cy="738664"/>
          </a:xfrm>
        </p:spPr>
        <p:txBody>
          <a:bodyPr>
            <a:normAutofit/>
          </a:bodyPr>
          <a:lstStyle/>
          <a:p>
            <a:r>
              <a:rPr lang="es-MX" sz="3600" dirty="0" smtClean="0">
                <a:latin typeface="+mn-lt"/>
              </a:rPr>
              <a:t>Etapas del </a:t>
            </a:r>
            <a:r>
              <a:rPr lang="es-MX" sz="3600" dirty="0" smtClean="0">
                <a:solidFill>
                  <a:srgbClr val="FF0000"/>
                </a:solidFill>
                <a:latin typeface="+mn-lt"/>
              </a:rPr>
              <a:t>SFL</a:t>
            </a:r>
            <a:r>
              <a:rPr lang="es-MX" sz="3600" dirty="0" smtClean="0">
                <a:latin typeface="+mn-lt"/>
              </a:rPr>
              <a:t> y recomendaciones</a:t>
            </a:r>
            <a:endParaRPr lang="es-PE" sz="36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1187521" y="1895312"/>
            <a:ext cx="9808180" cy="42727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3" name="Rectángulo redondeado 12"/>
          <p:cNvSpPr/>
          <p:nvPr/>
        </p:nvSpPr>
        <p:spPr>
          <a:xfrm>
            <a:off x="1452488" y="2515266"/>
            <a:ext cx="2053244" cy="9725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1</a:t>
            </a:r>
            <a:r>
              <a:rPr lang="es-MX" b="1" dirty="0" smtClean="0">
                <a:solidFill>
                  <a:srgbClr val="FF0000"/>
                </a:solidFill>
              </a:rPr>
              <a:t>. </a:t>
            </a:r>
            <a:r>
              <a:rPr lang="es-MX" b="1" dirty="0" smtClean="0">
                <a:solidFill>
                  <a:schemeClr val="accent1">
                    <a:lumMod val="75000"/>
                  </a:schemeClr>
                </a:solidFill>
              </a:rPr>
              <a:t>Diagnóstico </a:t>
            </a:r>
            <a:r>
              <a:rPr lang="es-MX" b="1" dirty="0">
                <a:solidFill>
                  <a:schemeClr val="accent1">
                    <a:lumMod val="75000"/>
                  </a:schemeClr>
                </a:solidFill>
              </a:rPr>
              <a:t>Físico y  Legal</a:t>
            </a:r>
            <a:endParaRPr lang="es-PE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Flecha derecha 13"/>
          <p:cNvSpPr/>
          <p:nvPr/>
        </p:nvSpPr>
        <p:spPr>
          <a:xfrm>
            <a:off x="3599835" y="275924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5" name="Rectángulo redondeado 14"/>
          <p:cNvSpPr/>
          <p:nvPr/>
        </p:nvSpPr>
        <p:spPr>
          <a:xfrm>
            <a:off x="4690011" y="2503463"/>
            <a:ext cx="2367969" cy="9725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2. </a:t>
            </a:r>
            <a:r>
              <a:rPr lang="es-MX" b="1" dirty="0">
                <a:solidFill>
                  <a:schemeClr val="accent1">
                    <a:lumMod val="75000"/>
                  </a:schemeClr>
                </a:solidFill>
              </a:rPr>
              <a:t>Elaboración de documentos técnico legales</a:t>
            </a:r>
            <a:endParaRPr lang="es-PE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Flecha derecha 15"/>
          <p:cNvSpPr/>
          <p:nvPr/>
        </p:nvSpPr>
        <p:spPr>
          <a:xfrm>
            <a:off x="7194448" y="275924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7" name="Rectángulo redondeado 16"/>
          <p:cNvSpPr/>
          <p:nvPr/>
        </p:nvSpPr>
        <p:spPr>
          <a:xfrm>
            <a:off x="8252356" y="2542660"/>
            <a:ext cx="2421341" cy="9725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MX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s-MX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s-MX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Inscripción   </a:t>
            </a:r>
          </a:p>
          <a:p>
            <a:pPr algn="ctr"/>
            <a:r>
              <a:rPr lang="es-MX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MX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Registral </a:t>
            </a:r>
            <a:r>
              <a:rPr lang="es-MX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s-MX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	</a:t>
            </a:r>
            <a:endParaRPr lang="es-PE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Flecha arriba 17"/>
          <p:cNvSpPr/>
          <p:nvPr/>
        </p:nvSpPr>
        <p:spPr>
          <a:xfrm>
            <a:off x="2385903" y="3564683"/>
            <a:ext cx="186414" cy="347246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9" name="Rectángulo 18"/>
          <p:cNvSpPr/>
          <p:nvPr/>
        </p:nvSpPr>
        <p:spPr>
          <a:xfrm>
            <a:off x="1369534" y="3912754"/>
            <a:ext cx="2405566" cy="2166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PE" sz="1400" dirty="0">
                <a:solidFill>
                  <a:srgbClr val="002060"/>
                </a:solidFill>
              </a:rPr>
              <a:t>-Levantamiento Topográfico-Perimetral con coordenadas UTM WGS-84, y con 2 puntos de control geodésico del </a:t>
            </a:r>
            <a:r>
              <a:rPr lang="es-PE" sz="1400" dirty="0" smtClean="0">
                <a:solidFill>
                  <a:srgbClr val="002060"/>
                </a:solidFill>
              </a:rPr>
              <a:t>IGN.</a:t>
            </a:r>
            <a:endParaRPr lang="es-PE" sz="1400" dirty="0">
              <a:solidFill>
                <a:srgbClr val="002060"/>
              </a:solidFill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MX" sz="1400" dirty="0">
                <a:solidFill>
                  <a:srgbClr val="002060"/>
                </a:solidFill>
              </a:rPr>
              <a:t>-Revisión de Títulos archivados del predio.</a:t>
            </a:r>
          </a:p>
          <a:p>
            <a:pPr algn="just">
              <a:lnSpc>
                <a:spcPct val="107000"/>
              </a:lnSpc>
            </a:pPr>
            <a:r>
              <a:rPr lang="es-MX" sz="1400" dirty="0">
                <a:solidFill>
                  <a:srgbClr val="002060"/>
                </a:solidFill>
              </a:rPr>
              <a:t>-Obtención del Certificado de  Búsqueda Catastral de SUNARP.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634126" y="3899092"/>
            <a:ext cx="2479738" cy="2134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MX" sz="1400" dirty="0">
                <a:solidFill>
                  <a:srgbClr val="002060"/>
                </a:solidFill>
              </a:rPr>
              <a:t>-Plano perimétrico*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MX" sz="1400" dirty="0">
                <a:solidFill>
                  <a:srgbClr val="002060"/>
                </a:solidFill>
              </a:rPr>
              <a:t>-Memoria Descriptiva*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MX" sz="1400" dirty="0">
                <a:solidFill>
                  <a:srgbClr val="002060"/>
                </a:solidFill>
              </a:rPr>
              <a:t>-Plano de Diagnóstico*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MX" sz="1400" dirty="0">
                <a:solidFill>
                  <a:srgbClr val="002060"/>
                </a:solidFill>
              </a:rPr>
              <a:t>-Publicación en diario oficial, de corresponder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es-MX" sz="1400" dirty="0" smtClean="0">
              <a:solidFill>
                <a:srgbClr val="002060"/>
              </a:solidFill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es-MX" sz="1400" dirty="0">
              <a:solidFill>
                <a:srgbClr val="002060"/>
              </a:solidFill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es-MX" sz="1400" dirty="0" smtClean="0">
              <a:solidFill>
                <a:srgbClr val="002060"/>
              </a:solidFill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MX" sz="1200" dirty="0" smtClean="0">
                <a:solidFill>
                  <a:srgbClr val="002060"/>
                </a:solidFill>
              </a:rPr>
              <a:t>*Suscritos por Verificador Catastral</a:t>
            </a:r>
            <a:endParaRPr lang="es-PE" sz="1200" dirty="0" smtClean="0">
              <a:solidFill>
                <a:srgbClr val="002060"/>
              </a:solidFill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8198027" y="3963013"/>
            <a:ext cx="2566427" cy="2199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MX" sz="1400" dirty="0">
                <a:solidFill>
                  <a:srgbClr val="002060"/>
                </a:solidFill>
              </a:rPr>
              <a:t>-Anotación Preventiva en </a:t>
            </a:r>
            <a:r>
              <a:rPr lang="es-MX" sz="1400" dirty="0" smtClean="0">
                <a:solidFill>
                  <a:srgbClr val="002060"/>
                </a:solidFill>
              </a:rPr>
              <a:t>SUNARP.</a:t>
            </a:r>
            <a:endParaRPr lang="es-MX" sz="1400" dirty="0">
              <a:solidFill>
                <a:srgbClr val="002060"/>
              </a:solidFill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MX" sz="1400" dirty="0">
                <a:solidFill>
                  <a:srgbClr val="002060"/>
                </a:solidFill>
              </a:rPr>
              <a:t>-Obtención del CUS ante la </a:t>
            </a:r>
            <a:r>
              <a:rPr lang="es-MX" sz="1400" dirty="0" smtClean="0">
                <a:solidFill>
                  <a:srgbClr val="002060"/>
                </a:solidFill>
              </a:rPr>
              <a:t>SBN.</a:t>
            </a:r>
            <a:endParaRPr lang="es-MX" sz="1400" dirty="0">
              <a:solidFill>
                <a:srgbClr val="002060"/>
              </a:solidFill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MX" sz="1400" dirty="0">
                <a:solidFill>
                  <a:srgbClr val="002060"/>
                </a:solidFill>
              </a:rPr>
              <a:t>-Conversión de la Anotación Preventiva en Inscripción Definitiva en </a:t>
            </a:r>
            <a:r>
              <a:rPr lang="es-MX" sz="1400" dirty="0" smtClean="0">
                <a:solidFill>
                  <a:srgbClr val="002060"/>
                </a:solidFill>
              </a:rPr>
              <a:t>SUNARP.</a:t>
            </a:r>
            <a:endParaRPr lang="es-MX" sz="1400" dirty="0">
              <a:solidFill>
                <a:srgbClr val="002060"/>
              </a:solidFill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es-PE" sz="1400" dirty="0" smtClean="0">
              <a:solidFill>
                <a:srgbClr val="002060"/>
              </a:solidFill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es-PE" sz="1400" dirty="0" smtClean="0">
              <a:solidFill>
                <a:srgbClr val="002060"/>
              </a:solidFill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es-PE" sz="1600" dirty="0">
              <a:solidFill>
                <a:srgbClr val="002060"/>
              </a:solidFill>
            </a:endParaRPr>
          </a:p>
        </p:txBody>
      </p:sp>
      <p:sp>
        <p:nvSpPr>
          <p:cNvPr id="22" name="Flecha arriba 21"/>
          <p:cNvSpPr/>
          <p:nvPr/>
        </p:nvSpPr>
        <p:spPr>
          <a:xfrm>
            <a:off x="5780788" y="3565508"/>
            <a:ext cx="186414" cy="347246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3" name="Flecha arriba 22"/>
          <p:cNvSpPr/>
          <p:nvPr/>
        </p:nvSpPr>
        <p:spPr>
          <a:xfrm>
            <a:off x="9416729" y="3565508"/>
            <a:ext cx="186414" cy="347246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411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6FAFC62C-8C27-E340-BCD2-0F43C0B6A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MUCHAS GRACIAS </a:t>
            </a:r>
            <a:endParaRPr lang="es-PE" dirty="0"/>
          </a:p>
        </p:txBody>
      </p:sp>
      <p:pic>
        <p:nvPicPr>
          <p:cNvPr id="3" name="Imagen 2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7"/>
          <a:stretch/>
        </p:blipFill>
        <p:spPr bwMode="auto">
          <a:xfrm>
            <a:off x="6642909" y="227773"/>
            <a:ext cx="1699260" cy="6035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n 3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8" r="5702"/>
          <a:stretch/>
        </p:blipFill>
        <p:spPr bwMode="auto">
          <a:xfrm>
            <a:off x="9728575" y="197256"/>
            <a:ext cx="2033934" cy="6340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57" y="227773"/>
            <a:ext cx="5254873" cy="62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225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on siemore con el pueblo" id="{4294A319-840F-9F4F-87AB-D2F9DACB27E2}" vid="{387B8BB2-55D7-2A49-BDD0-2B12192695AF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