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816" r:id="rId2"/>
  </p:sldMasterIdLst>
  <p:handoutMasterIdLst>
    <p:handoutMasterId r:id="rId15"/>
  </p:handoutMasterIdLst>
  <p:sldIdLst>
    <p:sldId id="258" r:id="rId3"/>
    <p:sldId id="424" r:id="rId4"/>
    <p:sldId id="429" r:id="rId5"/>
    <p:sldId id="257" r:id="rId6"/>
    <p:sldId id="430" r:id="rId7"/>
    <p:sldId id="439" r:id="rId8"/>
    <p:sldId id="431" r:id="rId9"/>
    <p:sldId id="433" r:id="rId10"/>
    <p:sldId id="434" r:id="rId11"/>
    <p:sldId id="432" r:id="rId12"/>
    <p:sldId id="438" r:id="rId13"/>
    <p:sldId id="435" r:id="rId1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1" autoAdjust="0"/>
    <p:restoredTop sz="94660"/>
  </p:normalViewPr>
  <p:slideViewPr>
    <p:cSldViewPr snapToGrid="0">
      <p:cViewPr varScale="1">
        <p:scale>
          <a:sx n="70" d="100"/>
          <a:sy n="70" d="100"/>
        </p:scale>
        <p:origin x="4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8ED56-3215-491F-BA95-637AD836BB78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D2B38-9509-4D0B-842E-D543209F95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10999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9BF49-3D2A-4309-B452-BB88A954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FE240E-5FFE-45D8-A6E6-3D784989A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6B4E4F-62AD-44CD-B35C-049D1A3C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9977C0-AF11-4E38-A0F0-6A6F1032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6D349-A7AC-49A0-8DE3-43DF4FB8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671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0B549-27EE-4791-BC06-7E7E7623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94F4E-C227-4225-B32A-5DF42BA45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6DFA2-B33D-468D-8BF8-570CDE6D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FEC89-8F60-4E4D-982C-2F2BF3FD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F92C9-6B15-4D1F-AB43-DA5D86B4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8760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F86D9-7487-4045-95F6-FE8B2502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C78883-B749-47C8-A4C2-3B801E469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AE2677-4698-4677-BB1F-81EBF173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6E4A3-BFD7-4627-9441-71B14C93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DBD3C2-190C-465A-84F8-80ECDCB82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0320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2BCCC-0752-4039-81D8-789541EA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982B71-91D2-4688-8908-35969D454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3CBA5-3CD1-4A0D-9450-23D41FBD9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61AB89-640A-4133-9B4D-C7974946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E1FDA-570B-43BC-9769-2ECE3625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451638-03A9-47FB-AB02-69BB585C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4035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BFE0C-4F9D-4F73-AA7A-1DBF42E1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378CA7-1901-426F-BDA6-DCFFE317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45C20B-E606-4ED5-872D-DBCBBCE7B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B18880-A705-49E7-B1DD-B15BA8BDB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C64761-A3B8-4298-B03B-C8B1E1B2E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A2C5CB-1FDC-473F-81C2-CA9B3E72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765E6E-611D-4766-AD32-340CCDE9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9BED7F-40CE-4B6D-A617-EACA98AF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5182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F7AD5-1F54-4EFB-A5F8-2396FCD9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3C0041-3F3D-4069-8038-76A457B0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E09B5C-9119-4049-B0E9-86EECAC5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DB8078-577E-4414-846B-FEE09CBD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30806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D03C67-DE8F-4D6E-B914-AF050E9A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D7FB3A-6F62-4213-B463-DA83A0F3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18F9E-E0AC-47CF-A1A0-61F5FE13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085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A3B3A-F6C1-4E72-99E6-AF649CA8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F96D10-0F1D-425A-B798-88A572B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299A69-10C4-443D-B52C-FE243F796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15A5FA-63B0-42BE-B50E-B2CD1EA8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97660D-B67D-461F-A154-16928FDF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97316-5771-46DD-9E24-2EDC0B41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104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F2E9-BA60-4E50-B3D2-833A2814A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CF0721-32E6-4963-B953-F3EC78BBE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BAB12E-84AD-4C26-A8C0-5967CF676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2B64D0-64F7-44BA-A6AD-E669A5AA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D4DCF3-ADBD-4A64-A52C-006B0B5A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1EDCE2-A155-48FD-88E5-D3A31912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6537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EAC29-BDC5-4DE2-B799-50E128C7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1CCDA6-D213-49CB-B766-67D82E8F5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F8929-11A1-4233-84DA-F7E3CB6C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2A04B5-6812-40E9-8D48-28C169390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0D88F-84B6-41E8-A73C-FC8A6042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2121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C72717-BC83-4895-8819-6F156967B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773DBA-CE57-429F-9A86-2159B36C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D4CEFF-25E6-4F94-B469-48D771C1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1AB6D0-E6A6-454D-B880-80AC453C8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639190-DABD-4F95-BA7C-36DEA670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51232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 Half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78492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CFD15-0D94-4876-9321-3ADF2940C4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D0EC5-1D28-49C2-A9E2-ACBC946AE10F}" type="datetime1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7274D-7A95-4E3C-A7D5-D2055CF1E9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0715A-A7FC-4C39-9C38-2F5ED84F48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61725" y="396875"/>
            <a:ext cx="64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B5588-460D-4D46-AA79-5C5672BE9F3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6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AA502D9B-DB6C-43AB-B4E3-F68D6DA928A1}"/>
              </a:ext>
            </a:extLst>
          </p:cNvPr>
          <p:cNvCxnSpPr/>
          <p:nvPr userDrawn="1"/>
        </p:nvCxnSpPr>
        <p:spPr>
          <a:xfrm rot="16200000">
            <a:off x="6096000" y="677863"/>
            <a:ext cx="0" cy="539750"/>
          </a:xfrm>
          <a:prstGeom prst="line">
            <a:avLst/>
          </a:prstGeom>
          <a:ln w="25400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F9C3842-9477-4A4D-861B-AC796D42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7CCBD-36DD-4568-A4BC-274C5EA82109}" type="datetime1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DD3FF00-B396-4A6B-8548-1D267309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23109DA-FF69-4BA7-8E56-142F5926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1725" y="396875"/>
            <a:ext cx="64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CBBD7-1A26-4E0D-9EC2-0B8677BFA3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530372B6-34D7-484A-A409-89BDD8BC09BD}"/>
              </a:ext>
            </a:extLst>
          </p:cNvPr>
          <p:cNvCxnSpPr/>
          <p:nvPr userDrawn="1"/>
        </p:nvCxnSpPr>
        <p:spPr>
          <a:xfrm rot="16200000">
            <a:off x="6096000" y="677863"/>
            <a:ext cx="0" cy="539750"/>
          </a:xfrm>
          <a:prstGeom prst="line">
            <a:avLst/>
          </a:prstGeom>
          <a:ln w="25400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718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718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3582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63582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5AAD9EF1-8EAE-497C-B467-E580774B0D1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B95A3-6EFF-4DEF-AE44-FEABB5493026}" type="datetime1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7B6F8F0F-E197-4AB8-8EEB-C1E65855D72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F8E08-3528-4C37-BF74-6597997D743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8223-DB97-4FC3-9DA8-500AF9C7FD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0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8297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85712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6326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8397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4547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076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91370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51713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91735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9179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8859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73805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3950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9561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10552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024F-4047-4524-A5C2-B28F002D39CF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5194-FF55-49D3-8AA2-249996F837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53050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530372B6-34D7-484A-A409-89BDD8BC09BD}"/>
              </a:ext>
            </a:extLst>
          </p:cNvPr>
          <p:cNvCxnSpPr/>
          <p:nvPr userDrawn="1"/>
        </p:nvCxnSpPr>
        <p:spPr>
          <a:xfrm rot="16200000">
            <a:off x="6096000" y="677863"/>
            <a:ext cx="0" cy="539750"/>
          </a:xfrm>
          <a:prstGeom prst="line">
            <a:avLst/>
          </a:prstGeom>
          <a:ln w="25400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718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718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358254" y="1811344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6358254" y="4164019"/>
            <a:ext cx="1872000" cy="1872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id-ID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5AAD9EF1-8EAE-497C-B467-E580774B0D1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B95A3-6EFF-4DEF-AE44-FEABB5493026}" type="datetime1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7B6F8F0F-E197-4AB8-8EEB-C1E65855D72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F8E08-3528-4C37-BF74-6597997D743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8223-DB97-4FC3-9DA8-500AF9C7FD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4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1B2D6D-8662-4AA6-894D-514F19EC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DED52B-CC44-462A-8172-CBEF09238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0589F-CCA7-4759-8FD6-FE5B3A894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AF7309-E58A-4A40-B351-10B41BA20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F565A6-E88E-4F2D-B3EF-0ADD934C1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269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5388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9FAB57-D922-49A4-B922-E682B45F27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CAAA2B5-6582-4EB8-AA6D-BB510C66D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3120" y="4729258"/>
            <a:ext cx="7905750" cy="447424"/>
          </a:xfrm>
        </p:spPr>
        <p:txBody>
          <a:bodyPr>
            <a:normAutofit lnSpcReduction="10000"/>
          </a:bodyPr>
          <a:lstStyle/>
          <a:p>
            <a:r>
              <a:rPr lang="es-PE" sz="1400" b="1" dirty="0"/>
              <a:t>R. M. </a:t>
            </a:r>
            <a:r>
              <a:rPr lang="es-PE" sz="1400" b="1" dirty="0" err="1"/>
              <a:t>N°</a:t>
            </a:r>
            <a:r>
              <a:rPr lang="es-PE" sz="1400" b="1" dirty="0"/>
              <a:t> 533-2016/MINSA: “Lineamientos para la elaboración del Plan Multianual de Mantenimiento de la Infraestructura y el Equipamiento en los Establecimientos de Salud”</a:t>
            </a:r>
            <a:endParaRPr lang="es-PE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42B038D-18A6-4E26-B8D4-3C0E77F70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52" y="256858"/>
            <a:ext cx="2893695" cy="773430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E95A2D6-D53C-43EA-B87B-8874FD761E8C}"/>
              </a:ext>
            </a:extLst>
          </p:cNvPr>
          <p:cNvSpPr txBox="1">
            <a:spLocks/>
          </p:cNvSpPr>
          <p:nvPr/>
        </p:nvSpPr>
        <p:spPr>
          <a:xfrm>
            <a:off x="638957" y="1287859"/>
            <a:ext cx="10914077" cy="997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General de Operaciones en Salud (DGOS)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Dirección de Equipamiento y Mantenimiento (DIEM)</a:t>
            </a:r>
            <a:endParaRPr kumimoji="0" lang="es-PE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CE95A2D6-D53C-43EA-B87B-8874FD761E8C}"/>
              </a:ext>
            </a:extLst>
          </p:cNvPr>
          <p:cNvSpPr txBox="1">
            <a:spLocks/>
          </p:cNvSpPr>
          <p:nvPr/>
        </p:nvSpPr>
        <p:spPr>
          <a:xfrm>
            <a:off x="555322" y="5372480"/>
            <a:ext cx="10914077" cy="4576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2020 - 2022</a:t>
            </a: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35599" y="2465303"/>
            <a:ext cx="103535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Multianual de Mantenimiento de los Establecimientos de Salud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(PMMES)</a:t>
            </a:r>
          </a:p>
        </p:txBody>
      </p:sp>
    </p:spTree>
    <p:extLst>
      <p:ext uri="{BB962C8B-B14F-4D97-AF65-F5344CB8AC3E}">
        <p14:creationId xmlns:p14="http://schemas.microsoft.com/office/powerpoint/2010/main" val="3573514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ángulo 50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583238" y="0"/>
            <a:ext cx="6413500" cy="6886575"/>
            <a:chOff x="2606222" y="2935741"/>
            <a:chExt cx="8845551" cy="3951287"/>
          </a:xfrm>
        </p:grpSpPr>
        <p:sp>
          <p:nvSpPr>
            <p:cNvPr id="201757" name="Freeform 8"/>
            <p:cNvSpPr>
              <a:spLocks/>
            </p:cNvSpPr>
            <p:nvPr/>
          </p:nvSpPr>
          <p:spPr bwMode="auto">
            <a:xfrm>
              <a:off x="2606222" y="2935741"/>
              <a:ext cx="8845551" cy="3951287"/>
            </a:xfrm>
            <a:custGeom>
              <a:avLst/>
              <a:gdLst>
                <a:gd name="T0" fmla="*/ 6726185 w 3076"/>
                <a:gd name="T1" fmla="*/ 610549 h 1372"/>
                <a:gd name="T2" fmla="*/ 4877131 w 3076"/>
                <a:gd name="T3" fmla="*/ 198716 h 1372"/>
                <a:gd name="T4" fmla="*/ 5584545 w 3076"/>
                <a:gd name="T5" fmla="*/ 0 h 1372"/>
                <a:gd name="T6" fmla="*/ 5521280 w 3076"/>
                <a:gd name="T7" fmla="*/ 0 h 1372"/>
                <a:gd name="T8" fmla="*/ 4506170 w 3076"/>
                <a:gd name="T9" fmla="*/ 123838 h 1372"/>
                <a:gd name="T10" fmla="*/ 5276849 w 3076"/>
                <a:gd name="T11" fmla="*/ 564470 h 1372"/>
                <a:gd name="T12" fmla="*/ 5429259 w 3076"/>
                <a:gd name="T13" fmla="*/ 1653089 h 1372"/>
                <a:gd name="T14" fmla="*/ 0 w 3076"/>
                <a:gd name="T15" fmla="*/ 3928247 h 1372"/>
                <a:gd name="T16" fmla="*/ 0 w 3076"/>
                <a:gd name="T17" fmla="*/ 3951287 h 1372"/>
                <a:gd name="T18" fmla="*/ 7186291 w 3076"/>
                <a:gd name="T19" fmla="*/ 3951287 h 1372"/>
                <a:gd name="T20" fmla="*/ 8143888 w 3076"/>
                <a:gd name="T21" fmla="*/ 2718670 h 1372"/>
                <a:gd name="T22" fmla="*/ 6726185 w 3076"/>
                <a:gd name="T23" fmla="*/ 610549 h 13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76" h="1372">
                  <a:moveTo>
                    <a:pt x="2339" y="212"/>
                  </a:moveTo>
                  <a:cubicBezTo>
                    <a:pt x="1881" y="99"/>
                    <a:pt x="1736" y="99"/>
                    <a:pt x="1696" y="69"/>
                  </a:cubicBezTo>
                  <a:cubicBezTo>
                    <a:pt x="1661" y="43"/>
                    <a:pt x="1885" y="8"/>
                    <a:pt x="1942" y="0"/>
                  </a:cubicBezTo>
                  <a:cubicBezTo>
                    <a:pt x="1920" y="0"/>
                    <a:pt x="1920" y="0"/>
                    <a:pt x="1920" y="0"/>
                  </a:cubicBezTo>
                  <a:cubicBezTo>
                    <a:pt x="1861" y="4"/>
                    <a:pt x="1734" y="14"/>
                    <a:pt x="1567" y="43"/>
                  </a:cubicBezTo>
                  <a:cubicBezTo>
                    <a:pt x="1354" y="79"/>
                    <a:pt x="1620" y="150"/>
                    <a:pt x="1835" y="196"/>
                  </a:cubicBezTo>
                  <a:cubicBezTo>
                    <a:pt x="2050" y="243"/>
                    <a:pt x="2255" y="353"/>
                    <a:pt x="1888" y="574"/>
                  </a:cubicBezTo>
                  <a:cubicBezTo>
                    <a:pt x="996" y="1111"/>
                    <a:pt x="256" y="1307"/>
                    <a:pt x="0" y="1364"/>
                  </a:cubicBezTo>
                  <a:cubicBezTo>
                    <a:pt x="0" y="1372"/>
                    <a:pt x="0" y="1372"/>
                    <a:pt x="0" y="1372"/>
                  </a:cubicBezTo>
                  <a:cubicBezTo>
                    <a:pt x="2499" y="1372"/>
                    <a:pt x="2499" y="1372"/>
                    <a:pt x="2499" y="1372"/>
                  </a:cubicBezTo>
                  <a:cubicBezTo>
                    <a:pt x="2628" y="1226"/>
                    <a:pt x="2767" y="1050"/>
                    <a:pt x="2832" y="944"/>
                  </a:cubicBezTo>
                  <a:cubicBezTo>
                    <a:pt x="3076" y="549"/>
                    <a:pt x="2796" y="324"/>
                    <a:pt x="2339" y="212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6531982" y="2935741"/>
              <a:ext cx="3271102" cy="3951287"/>
            </a:xfrm>
            <a:custGeom>
              <a:avLst/>
              <a:gdLst>
                <a:gd name="T0" fmla="*/ 1070 w 1138"/>
                <a:gd name="T1" fmla="*/ 369 h 1372"/>
                <a:gd name="T2" fmla="*/ 878 w 1138"/>
                <a:gd name="T3" fmla="*/ 253 h 1372"/>
                <a:gd name="T4" fmla="*/ 680 w 1138"/>
                <a:gd name="T5" fmla="*/ 193 h 1372"/>
                <a:gd name="T6" fmla="*/ 332 w 1138"/>
                <a:gd name="T7" fmla="*/ 117 h 1372"/>
                <a:gd name="T8" fmla="*/ 259 w 1138"/>
                <a:gd name="T9" fmla="*/ 98 h 1372"/>
                <a:gd name="T10" fmla="*/ 229 w 1138"/>
                <a:gd name="T11" fmla="*/ 82 h 1372"/>
                <a:gd name="T12" fmla="*/ 245 w 1138"/>
                <a:gd name="T13" fmla="*/ 61 h 1372"/>
                <a:gd name="T14" fmla="*/ 363 w 1138"/>
                <a:gd name="T15" fmla="*/ 30 h 1372"/>
                <a:gd name="T16" fmla="*/ 572 w 1138"/>
                <a:gd name="T17" fmla="*/ 0 h 1372"/>
                <a:gd name="T18" fmla="*/ 563 w 1138"/>
                <a:gd name="T19" fmla="*/ 0 h 1372"/>
                <a:gd name="T20" fmla="*/ 363 w 1138"/>
                <a:gd name="T21" fmla="*/ 27 h 1372"/>
                <a:gd name="T22" fmla="*/ 244 w 1138"/>
                <a:gd name="T23" fmla="*/ 58 h 1372"/>
                <a:gd name="T24" fmla="*/ 226 w 1138"/>
                <a:gd name="T25" fmla="*/ 84 h 1372"/>
                <a:gd name="T26" fmla="*/ 258 w 1138"/>
                <a:gd name="T27" fmla="*/ 101 h 1372"/>
                <a:gd name="T28" fmla="*/ 332 w 1138"/>
                <a:gd name="T29" fmla="*/ 120 h 1372"/>
                <a:gd name="T30" fmla="*/ 679 w 1138"/>
                <a:gd name="T31" fmla="*/ 198 h 1372"/>
                <a:gd name="T32" fmla="*/ 876 w 1138"/>
                <a:gd name="T33" fmla="*/ 258 h 1372"/>
                <a:gd name="T34" fmla="*/ 1065 w 1138"/>
                <a:gd name="T35" fmla="*/ 373 h 1372"/>
                <a:gd name="T36" fmla="*/ 1085 w 1138"/>
                <a:gd name="T37" fmla="*/ 592 h 1372"/>
                <a:gd name="T38" fmla="*/ 917 w 1138"/>
                <a:gd name="T39" fmla="*/ 780 h 1372"/>
                <a:gd name="T40" fmla="*/ 0 w 1138"/>
                <a:gd name="T41" fmla="*/ 1372 h 1372"/>
                <a:gd name="T42" fmla="*/ 66 w 1138"/>
                <a:gd name="T43" fmla="*/ 1372 h 1372"/>
                <a:gd name="T44" fmla="*/ 926 w 1138"/>
                <a:gd name="T45" fmla="*/ 786 h 1372"/>
                <a:gd name="T46" fmla="*/ 1090 w 1138"/>
                <a:gd name="T47" fmla="*/ 594 h 1372"/>
                <a:gd name="T48" fmla="*/ 1070 w 1138"/>
                <a:gd name="T49" fmla="*/ 369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8" h="1372">
                  <a:moveTo>
                    <a:pt x="1070" y="369"/>
                  </a:moveTo>
                  <a:cubicBezTo>
                    <a:pt x="1016" y="311"/>
                    <a:pt x="945" y="280"/>
                    <a:pt x="878" y="253"/>
                  </a:cubicBezTo>
                  <a:cubicBezTo>
                    <a:pt x="811" y="228"/>
                    <a:pt x="744" y="209"/>
                    <a:pt x="680" y="193"/>
                  </a:cubicBezTo>
                  <a:cubicBezTo>
                    <a:pt x="551" y="163"/>
                    <a:pt x="435" y="139"/>
                    <a:pt x="332" y="117"/>
                  </a:cubicBezTo>
                  <a:cubicBezTo>
                    <a:pt x="307" y="111"/>
                    <a:pt x="282" y="105"/>
                    <a:pt x="259" y="98"/>
                  </a:cubicBezTo>
                  <a:cubicBezTo>
                    <a:pt x="248" y="94"/>
                    <a:pt x="236" y="90"/>
                    <a:pt x="229" y="82"/>
                  </a:cubicBezTo>
                  <a:cubicBezTo>
                    <a:pt x="221" y="73"/>
                    <a:pt x="237" y="65"/>
                    <a:pt x="245" y="61"/>
                  </a:cubicBezTo>
                  <a:cubicBezTo>
                    <a:pt x="286" y="44"/>
                    <a:pt x="327" y="37"/>
                    <a:pt x="363" y="30"/>
                  </a:cubicBezTo>
                  <a:cubicBezTo>
                    <a:pt x="468" y="11"/>
                    <a:pt x="540" y="3"/>
                    <a:pt x="572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528" y="3"/>
                    <a:pt x="459" y="11"/>
                    <a:pt x="363" y="27"/>
                  </a:cubicBezTo>
                  <a:cubicBezTo>
                    <a:pt x="327" y="35"/>
                    <a:pt x="286" y="41"/>
                    <a:pt x="244" y="58"/>
                  </a:cubicBezTo>
                  <a:cubicBezTo>
                    <a:pt x="236" y="62"/>
                    <a:pt x="216" y="70"/>
                    <a:pt x="226" y="84"/>
                  </a:cubicBezTo>
                  <a:cubicBezTo>
                    <a:pt x="235" y="93"/>
                    <a:pt x="247" y="97"/>
                    <a:pt x="258" y="101"/>
                  </a:cubicBezTo>
                  <a:cubicBezTo>
                    <a:pt x="281" y="109"/>
                    <a:pt x="306" y="115"/>
                    <a:pt x="332" y="120"/>
                  </a:cubicBezTo>
                  <a:cubicBezTo>
                    <a:pt x="434" y="143"/>
                    <a:pt x="551" y="168"/>
                    <a:pt x="679" y="198"/>
                  </a:cubicBezTo>
                  <a:cubicBezTo>
                    <a:pt x="743" y="214"/>
                    <a:pt x="809" y="233"/>
                    <a:pt x="876" y="258"/>
                  </a:cubicBezTo>
                  <a:cubicBezTo>
                    <a:pt x="943" y="284"/>
                    <a:pt x="1013" y="316"/>
                    <a:pt x="1065" y="373"/>
                  </a:cubicBezTo>
                  <a:cubicBezTo>
                    <a:pt x="1119" y="428"/>
                    <a:pt x="1132" y="522"/>
                    <a:pt x="1085" y="592"/>
                  </a:cubicBezTo>
                  <a:cubicBezTo>
                    <a:pt x="1043" y="662"/>
                    <a:pt x="982" y="722"/>
                    <a:pt x="917" y="780"/>
                  </a:cubicBezTo>
                  <a:cubicBezTo>
                    <a:pt x="660" y="998"/>
                    <a:pt x="341" y="1188"/>
                    <a:pt x="0" y="1372"/>
                  </a:cubicBezTo>
                  <a:cubicBezTo>
                    <a:pt x="66" y="1372"/>
                    <a:pt x="66" y="1372"/>
                    <a:pt x="66" y="1372"/>
                  </a:cubicBezTo>
                  <a:cubicBezTo>
                    <a:pt x="399" y="1190"/>
                    <a:pt x="672" y="1003"/>
                    <a:pt x="926" y="786"/>
                  </a:cubicBezTo>
                  <a:cubicBezTo>
                    <a:pt x="991" y="728"/>
                    <a:pt x="1048" y="666"/>
                    <a:pt x="1090" y="594"/>
                  </a:cubicBezTo>
                  <a:cubicBezTo>
                    <a:pt x="1138" y="524"/>
                    <a:pt x="1125" y="426"/>
                    <a:pt x="1070" y="3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02326" y="5098973"/>
            <a:ext cx="865694" cy="1255791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144279" y="3835031"/>
            <a:ext cx="760890" cy="1103760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278470" y="2790338"/>
            <a:ext cx="614821" cy="891870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045691" y="1553139"/>
            <a:ext cx="510869" cy="741075"/>
            <a:chOff x="2682876" y="1790701"/>
            <a:chExt cx="514350" cy="746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682876" y="1790701"/>
              <a:ext cx="514350" cy="746125"/>
            </a:xfrm>
            <a:custGeom>
              <a:avLst/>
              <a:gdLst>
                <a:gd name="T0" fmla="*/ 298 w 298"/>
                <a:gd name="T1" fmla="*/ 149 h 435"/>
                <a:gd name="T2" fmla="*/ 149 w 298"/>
                <a:gd name="T3" fmla="*/ 435 h 435"/>
                <a:gd name="T4" fmla="*/ 0 w 298"/>
                <a:gd name="T5" fmla="*/ 149 h 435"/>
                <a:gd name="T6" fmla="*/ 149 w 298"/>
                <a:gd name="T7" fmla="*/ 0 h 435"/>
                <a:gd name="T8" fmla="*/ 298 w 298"/>
                <a:gd name="T9" fmla="*/ 14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435">
                  <a:moveTo>
                    <a:pt x="298" y="149"/>
                  </a:moveTo>
                  <a:cubicBezTo>
                    <a:pt x="298" y="268"/>
                    <a:pt x="149" y="435"/>
                    <a:pt x="149" y="435"/>
                  </a:cubicBezTo>
                  <a:cubicBezTo>
                    <a:pt x="149" y="435"/>
                    <a:pt x="0" y="265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8" y="67"/>
                    <a:pt x="298" y="14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940051" y="1790701"/>
              <a:ext cx="257175" cy="746125"/>
            </a:xfrm>
            <a:custGeom>
              <a:avLst/>
              <a:gdLst>
                <a:gd name="T0" fmla="*/ 0 w 149"/>
                <a:gd name="T1" fmla="*/ 0 h 435"/>
                <a:gd name="T2" fmla="*/ 0 w 149"/>
                <a:gd name="T3" fmla="*/ 435 h 435"/>
                <a:gd name="T4" fmla="*/ 149 w 149"/>
                <a:gd name="T5" fmla="*/ 149 h 435"/>
                <a:gd name="T6" fmla="*/ 0 w 149"/>
                <a:gd name="T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435">
                  <a:moveTo>
                    <a:pt x="0" y="0"/>
                  </a:move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149" y="268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2746376" y="1855788"/>
              <a:ext cx="387350" cy="3825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06450" y="5332413"/>
            <a:ext cx="3216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 err="1"/>
              <a:t>UPP</a:t>
            </a:r>
            <a:r>
              <a:rPr lang="es-PE" sz="1400" dirty="0"/>
              <a:t>/DIEM/</a:t>
            </a:r>
            <a:r>
              <a:rPr lang="es-PE" sz="1400" dirty="0" err="1"/>
              <a:t>DGOS</a:t>
            </a:r>
            <a:r>
              <a:rPr lang="es-PE" sz="1400" dirty="0"/>
              <a:t>, capacita a equipo técnico de los </a:t>
            </a:r>
            <a:r>
              <a:rPr lang="es-PE" sz="1400" dirty="0" err="1"/>
              <a:t>EESS</a:t>
            </a:r>
            <a:r>
              <a:rPr lang="es-PE" sz="1400" dirty="0"/>
              <a:t> para la formulación de los Planes</a:t>
            </a:r>
            <a:r>
              <a:rPr lang="en-US" sz="1400" b="1" dirty="0"/>
              <a:t>.</a:t>
            </a:r>
            <a:endParaRPr lang="id-ID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98581" y="5059363"/>
            <a:ext cx="342414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latin typeface="+mj-lt"/>
              </a:rPr>
              <a:t>Taller para formulación de PEES/</a:t>
            </a:r>
            <a:r>
              <a:rPr lang="en-US" sz="1600" b="1" u="sng" dirty="0" err="1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497138" y="3994150"/>
            <a:ext cx="32178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/>
              <a:t>Luego de 30 días, las UE remiten a la </a:t>
            </a:r>
            <a:r>
              <a:rPr lang="es-PE" sz="1400" dirty="0" err="1"/>
              <a:t>DGOS</a:t>
            </a:r>
            <a:r>
              <a:rPr lang="es-PE" sz="1400" dirty="0"/>
              <a:t>/DIEM, sus planes formulados de acuerdo a lo establecido en el taller</a:t>
            </a:r>
            <a:r>
              <a:rPr lang="en-US" sz="1400" b="1" dirty="0"/>
              <a:t>.</a:t>
            </a:r>
            <a:endParaRPr lang="id-ID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2960912" y="3721100"/>
            <a:ext cx="275408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 err="1">
                <a:latin typeface="+mj-lt"/>
              </a:rPr>
              <a:t>Entrega</a:t>
            </a:r>
            <a:r>
              <a:rPr lang="en-US" sz="1600" b="1" u="sng" dirty="0">
                <a:latin typeface="+mj-lt"/>
              </a:rPr>
              <a:t> de Planes PEES/</a:t>
            </a:r>
            <a:r>
              <a:rPr lang="en-US" sz="1600" b="1" u="sng" dirty="0" err="1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654425" y="2824163"/>
            <a:ext cx="3216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/>
              <a:t>La </a:t>
            </a:r>
            <a:r>
              <a:rPr lang="es-PE" sz="1400" dirty="0" err="1"/>
              <a:t>UPP</a:t>
            </a:r>
            <a:r>
              <a:rPr lang="es-PE" sz="1400" dirty="0"/>
              <a:t>/DIEM, revisa los planes presentados y remite a </a:t>
            </a:r>
            <a:r>
              <a:rPr lang="es-PE" sz="1400" dirty="0" err="1"/>
              <a:t>OGPPM</a:t>
            </a:r>
            <a:r>
              <a:rPr lang="es-PE" sz="1400" dirty="0"/>
              <a:t> para tramite de aprobación mediante </a:t>
            </a:r>
            <a:r>
              <a:rPr lang="es-PE" sz="1400" dirty="0" err="1"/>
              <a:t>RM</a:t>
            </a:r>
            <a:r>
              <a:rPr lang="en-US" sz="1400" b="1" dirty="0"/>
              <a:t>.</a:t>
            </a:r>
            <a:endParaRPr lang="id-ID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4374504" y="2551113"/>
            <a:ext cx="249619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u="sng" dirty="0">
                <a:latin typeface="+mj-lt"/>
              </a:rPr>
              <a:t>Aprobación de PEES/</a:t>
            </a:r>
            <a:r>
              <a:rPr lang="es-PE" sz="1600" b="1" u="sng" dirty="0" err="1">
                <a:latin typeface="+mj-lt"/>
              </a:rPr>
              <a:t>PMMES</a:t>
            </a:r>
            <a:endParaRPr lang="id-ID" sz="1600" b="1" u="sng" dirty="0">
              <a:latin typeface="+mj-lt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940300" y="1644650"/>
            <a:ext cx="32162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 eaLnBrk="1" hangingPunct="1"/>
            <a:r>
              <a:rPr lang="es-PE" sz="1400" dirty="0"/>
              <a:t>De acuerdo a la prelación, se autoriza presupuesto para la adquisición y mantenimiento del equipamiento e infraestructura priorizada</a:t>
            </a:r>
            <a:r>
              <a:rPr lang="en-US" sz="1400" b="1" dirty="0"/>
              <a:t>.</a:t>
            </a:r>
            <a:endParaRPr lang="id-ID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802533" y="1371600"/>
            <a:ext cx="235404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 err="1">
                <a:latin typeface="+mj-lt"/>
              </a:rPr>
              <a:t>Asignación</a:t>
            </a:r>
            <a:r>
              <a:rPr lang="en-US" sz="1600" b="1" u="sng" dirty="0">
                <a:latin typeface="+mj-lt"/>
              </a:rPr>
              <a:t> de </a:t>
            </a:r>
            <a:r>
              <a:rPr lang="en-US" sz="1600" b="1" u="sng" dirty="0" err="1">
                <a:latin typeface="+mj-lt"/>
              </a:rPr>
              <a:t>presupuesto</a:t>
            </a:r>
            <a:endParaRPr lang="id-ID" sz="1600" b="1" u="sng" dirty="0">
              <a:latin typeface="+mj-lt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4770438" y="5511800"/>
            <a:ext cx="1922462" cy="0"/>
          </a:xfrm>
          <a:prstGeom prst="straightConnector1">
            <a:avLst/>
          </a:prstGeom>
          <a:ln w="19050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6438900" y="4203700"/>
            <a:ext cx="155733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651750" y="3060700"/>
            <a:ext cx="1557338" cy="0"/>
          </a:xfrm>
          <a:prstGeom prst="straightConnector1">
            <a:avLst/>
          </a:prstGeom>
          <a:ln w="1905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8810625" y="1831975"/>
            <a:ext cx="98425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54838" y="5313363"/>
            <a:ext cx="5540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01</a:t>
            </a:r>
            <a:endParaRPr lang="id-ID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99450" y="4035425"/>
            <a:ext cx="4603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/>
                </a:solidFill>
                <a:latin typeface="+mj-lt"/>
              </a:rPr>
              <a:t>02</a:t>
            </a:r>
            <a:endParaRPr lang="id-ID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77363" y="2928938"/>
            <a:ext cx="4270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3"/>
                </a:solidFill>
                <a:latin typeface="+mj-lt"/>
              </a:rPr>
              <a:t>03</a:t>
            </a:r>
            <a:endParaRPr lang="id-ID" sz="14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080625" y="1639888"/>
            <a:ext cx="4000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4"/>
                </a:solidFill>
                <a:latin typeface="+mj-lt"/>
              </a:rPr>
              <a:t>04</a:t>
            </a:r>
            <a:endParaRPr lang="id-ID" sz="1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01756" name="Slide Number Placeholder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D5CDE1-D1D9-4E19-A7F4-8A55E18C1E7B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0" name="Slide Number Placeholder 2"/>
          <p:cNvSpPr txBox="1">
            <a:spLocks noChangeArrowheads="1"/>
          </p:cNvSpPr>
          <p:nvPr/>
        </p:nvSpPr>
        <p:spPr bwMode="auto">
          <a:xfrm>
            <a:off x="11261725" y="411163"/>
            <a:ext cx="641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s-PE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Lato Light" pitchFamily="34" charset="0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4C8E89-B673-409F-A014-61BECA003E94}" type="slidenum">
              <a:rPr lang="en-US" smtClean="0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2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>
                <a:solidFill>
                  <a:schemeClr val="bg1"/>
                </a:solidFill>
              </a:rPr>
              <a:t>RUTA DE TRABAJO PEES/</a:t>
            </a:r>
            <a:r>
              <a:rPr lang="es-PE" sz="2000" dirty="0" err="1">
                <a:solidFill>
                  <a:schemeClr val="bg1"/>
                </a:solidFill>
              </a:rPr>
              <a:t>PMMES</a:t>
            </a:r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53" name="Freeform 47"/>
          <p:cNvSpPr>
            <a:spLocks noEditPoints="1"/>
          </p:cNvSpPr>
          <p:nvPr/>
        </p:nvSpPr>
        <p:spPr bwMode="auto">
          <a:xfrm>
            <a:off x="4129601" y="5313363"/>
            <a:ext cx="469387" cy="319088"/>
          </a:xfrm>
          <a:custGeom>
            <a:avLst/>
            <a:gdLst>
              <a:gd name="T0" fmla="*/ 2 w 108"/>
              <a:gd name="T1" fmla="*/ 80 h 80"/>
              <a:gd name="T2" fmla="*/ 1 w 108"/>
              <a:gd name="T3" fmla="*/ 61 h 80"/>
              <a:gd name="T4" fmla="*/ 6 w 108"/>
              <a:gd name="T5" fmla="*/ 56 h 80"/>
              <a:gd name="T6" fmla="*/ 8 w 108"/>
              <a:gd name="T7" fmla="*/ 54 h 80"/>
              <a:gd name="T8" fmla="*/ 6 w 108"/>
              <a:gd name="T9" fmla="*/ 51 h 80"/>
              <a:gd name="T10" fmla="*/ 3 w 108"/>
              <a:gd name="T11" fmla="*/ 45 h 80"/>
              <a:gd name="T12" fmla="*/ 1 w 108"/>
              <a:gd name="T13" fmla="*/ 38 h 80"/>
              <a:gd name="T14" fmla="*/ 0 w 108"/>
              <a:gd name="T15" fmla="*/ 25 h 80"/>
              <a:gd name="T16" fmla="*/ 3 w 108"/>
              <a:gd name="T17" fmla="*/ 17 h 80"/>
              <a:gd name="T18" fmla="*/ 7 w 108"/>
              <a:gd name="T19" fmla="*/ 15 h 80"/>
              <a:gd name="T20" fmla="*/ 17 w 108"/>
              <a:gd name="T21" fmla="*/ 12 h 80"/>
              <a:gd name="T22" fmla="*/ 25 w 108"/>
              <a:gd name="T23" fmla="*/ 14 h 80"/>
              <a:gd name="T24" fmla="*/ 29 w 108"/>
              <a:gd name="T25" fmla="*/ 18 h 80"/>
              <a:gd name="T26" fmla="*/ 32 w 108"/>
              <a:gd name="T27" fmla="*/ 25 h 80"/>
              <a:gd name="T28" fmla="*/ 31 w 108"/>
              <a:gd name="T29" fmla="*/ 35 h 80"/>
              <a:gd name="T30" fmla="*/ 32 w 108"/>
              <a:gd name="T31" fmla="*/ 40 h 80"/>
              <a:gd name="T32" fmla="*/ 30 w 108"/>
              <a:gd name="T33" fmla="*/ 46 h 80"/>
              <a:gd name="T34" fmla="*/ 27 w 108"/>
              <a:gd name="T35" fmla="*/ 53 h 80"/>
              <a:gd name="T36" fmla="*/ 26 w 108"/>
              <a:gd name="T37" fmla="*/ 56 h 80"/>
              <a:gd name="T38" fmla="*/ 28 w 108"/>
              <a:gd name="T39" fmla="*/ 57 h 80"/>
              <a:gd name="T40" fmla="*/ 103 w 108"/>
              <a:gd name="T41" fmla="*/ 73 h 80"/>
              <a:gd name="T42" fmla="*/ 6 w 108"/>
              <a:gd name="T43" fmla="*/ 80 h 80"/>
              <a:gd name="T44" fmla="*/ 36 w 108"/>
              <a:gd name="T45" fmla="*/ 57 h 80"/>
              <a:gd name="T46" fmla="*/ 42 w 108"/>
              <a:gd name="T47" fmla="*/ 51 h 80"/>
              <a:gd name="T48" fmla="*/ 44 w 108"/>
              <a:gd name="T49" fmla="*/ 50 h 80"/>
              <a:gd name="T50" fmla="*/ 41 w 108"/>
              <a:gd name="T51" fmla="*/ 46 h 80"/>
              <a:gd name="T52" fmla="*/ 38 w 108"/>
              <a:gd name="T53" fmla="*/ 39 h 80"/>
              <a:gd name="T54" fmla="*/ 36 w 108"/>
              <a:gd name="T55" fmla="*/ 30 h 80"/>
              <a:gd name="T56" fmla="*/ 36 w 108"/>
              <a:gd name="T57" fmla="*/ 20 h 80"/>
              <a:gd name="T58" fmla="*/ 38 w 108"/>
              <a:gd name="T59" fmla="*/ 5 h 80"/>
              <a:gd name="T60" fmla="*/ 43 w 108"/>
              <a:gd name="T61" fmla="*/ 4 h 80"/>
              <a:gd name="T62" fmla="*/ 56 w 108"/>
              <a:gd name="T63" fmla="*/ 0 h 80"/>
              <a:gd name="T64" fmla="*/ 66 w 108"/>
              <a:gd name="T65" fmla="*/ 3 h 80"/>
              <a:gd name="T66" fmla="*/ 70 w 108"/>
              <a:gd name="T67" fmla="*/ 7 h 80"/>
              <a:gd name="T68" fmla="*/ 73 w 108"/>
              <a:gd name="T69" fmla="*/ 16 h 80"/>
              <a:gd name="T70" fmla="*/ 73 w 108"/>
              <a:gd name="T71" fmla="*/ 27 h 80"/>
              <a:gd name="T72" fmla="*/ 72 w 108"/>
              <a:gd name="T73" fmla="*/ 37 h 80"/>
              <a:gd name="T74" fmla="*/ 69 w 108"/>
              <a:gd name="T75" fmla="*/ 40 h 80"/>
              <a:gd name="T76" fmla="*/ 66 w 108"/>
              <a:gd name="T77" fmla="*/ 48 h 80"/>
              <a:gd name="T78" fmla="*/ 67 w 108"/>
              <a:gd name="T79" fmla="*/ 52 h 80"/>
              <a:gd name="T80" fmla="*/ 108 w 108"/>
              <a:gd name="T81" fmla="*/ 24 h 80"/>
              <a:gd name="T82" fmla="*/ 108 w 108"/>
              <a:gd name="T83" fmla="*/ 35 h 80"/>
              <a:gd name="T84" fmla="*/ 107 w 108"/>
              <a:gd name="T85" fmla="*/ 44 h 80"/>
              <a:gd name="T86" fmla="*/ 104 w 108"/>
              <a:gd name="T87" fmla="*/ 51 h 80"/>
              <a:gd name="T88" fmla="*/ 102 w 108"/>
              <a:gd name="T89" fmla="*/ 54 h 80"/>
              <a:gd name="T90" fmla="*/ 103 w 108"/>
              <a:gd name="T91" fmla="*/ 56 h 80"/>
              <a:gd name="T92" fmla="*/ 108 w 108"/>
              <a:gd name="T93" fmla="*/ 80 h 80"/>
              <a:gd name="T94" fmla="*/ 104 w 108"/>
              <a:gd name="T95" fmla="*/ 67 h 80"/>
              <a:gd name="T96" fmla="*/ 82 w 108"/>
              <a:gd name="T97" fmla="*/ 56 h 80"/>
              <a:gd name="T98" fmla="*/ 83 w 108"/>
              <a:gd name="T99" fmla="*/ 53 h 80"/>
              <a:gd name="T100" fmla="*/ 80 w 108"/>
              <a:gd name="T101" fmla="*/ 46 h 80"/>
              <a:gd name="T102" fmla="*/ 78 w 108"/>
              <a:gd name="T103" fmla="*/ 43 h 80"/>
              <a:gd name="T104" fmla="*/ 77 w 108"/>
              <a:gd name="T105" fmla="*/ 35 h 80"/>
              <a:gd name="T106" fmla="*/ 77 w 108"/>
              <a:gd name="T107" fmla="*/ 27 h 80"/>
              <a:gd name="T108" fmla="*/ 77 w 108"/>
              <a:gd name="T109" fmla="*/ 20 h 80"/>
              <a:gd name="T110" fmla="*/ 82 w 108"/>
              <a:gd name="T111" fmla="*/ 16 h 80"/>
              <a:gd name="T112" fmla="*/ 90 w 108"/>
              <a:gd name="T113" fmla="*/ 12 h 80"/>
              <a:gd name="T114" fmla="*/ 98 w 108"/>
              <a:gd name="T115" fmla="*/ 13 h 80"/>
              <a:gd name="T116" fmla="*/ 104 w 108"/>
              <a:gd name="T117" fmla="*/ 16 h 80"/>
              <a:gd name="T118" fmla="*/ 107 w 108"/>
              <a:gd name="T119" fmla="*/ 2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" h="80">
                <a:moveTo>
                  <a:pt x="28" y="57"/>
                </a:moveTo>
                <a:cubicBezTo>
                  <a:pt x="14" y="62"/>
                  <a:pt x="7" y="66"/>
                  <a:pt x="5" y="67"/>
                </a:cubicBezTo>
                <a:cubicBezTo>
                  <a:pt x="3" y="69"/>
                  <a:pt x="2" y="73"/>
                  <a:pt x="2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1" y="61"/>
                </a:cubicBezTo>
                <a:cubicBezTo>
                  <a:pt x="2" y="61"/>
                  <a:pt x="3" y="60"/>
                  <a:pt x="4" y="59"/>
                </a:cubicBezTo>
                <a:cubicBezTo>
                  <a:pt x="5" y="58"/>
                  <a:pt x="5" y="57"/>
                  <a:pt x="6" y="57"/>
                </a:cubicBezTo>
                <a:cubicBezTo>
                  <a:pt x="6" y="56"/>
                  <a:pt x="6" y="56"/>
                  <a:pt x="6" y="56"/>
                </a:cubicBezTo>
                <a:cubicBezTo>
                  <a:pt x="6" y="56"/>
                  <a:pt x="6" y="56"/>
                  <a:pt x="7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7" y="55"/>
                  <a:pt x="8" y="55"/>
                  <a:pt x="8" y="54"/>
                </a:cubicBezTo>
                <a:cubicBezTo>
                  <a:pt x="8" y="54"/>
                  <a:pt x="7" y="53"/>
                  <a:pt x="7" y="53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3"/>
                  <a:pt x="6" y="52"/>
                  <a:pt x="6" y="51"/>
                </a:cubicBezTo>
                <a:cubicBezTo>
                  <a:pt x="5" y="50"/>
                  <a:pt x="5" y="49"/>
                  <a:pt x="5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46"/>
                  <a:pt x="4" y="46"/>
                  <a:pt x="3" y="45"/>
                </a:cubicBezTo>
                <a:cubicBezTo>
                  <a:pt x="3" y="45"/>
                  <a:pt x="2" y="44"/>
                  <a:pt x="2" y="43"/>
                </a:cubicBezTo>
                <a:cubicBezTo>
                  <a:pt x="2" y="43"/>
                  <a:pt x="1" y="42"/>
                  <a:pt x="1" y="40"/>
                </a:cubicBezTo>
                <a:cubicBezTo>
                  <a:pt x="1" y="40"/>
                  <a:pt x="1" y="39"/>
                  <a:pt x="1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1" y="33"/>
                  <a:pt x="1" y="30"/>
                  <a:pt x="0" y="25"/>
                </a:cubicBezTo>
                <a:cubicBezTo>
                  <a:pt x="0" y="24"/>
                  <a:pt x="0" y="24"/>
                  <a:pt x="0" y="24"/>
                </a:cubicBezTo>
                <a:cubicBezTo>
                  <a:pt x="1" y="23"/>
                  <a:pt x="1" y="22"/>
                  <a:pt x="1" y="20"/>
                </a:cubicBezTo>
                <a:cubicBezTo>
                  <a:pt x="2" y="18"/>
                  <a:pt x="3" y="17"/>
                  <a:pt x="3" y="17"/>
                </a:cubicBezTo>
                <a:cubicBezTo>
                  <a:pt x="4" y="16"/>
                  <a:pt x="4" y="16"/>
                  <a:pt x="5" y="16"/>
                </a:cubicBezTo>
                <a:cubicBezTo>
                  <a:pt x="5" y="16"/>
                  <a:pt x="6" y="16"/>
                  <a:pt x="6" y="16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4"/>
                  <a:pt x="9" y="13"/>
                </a:cubicBezTo>
                <a:cubicBezTo>
                  <a:pt x="11" y="12"/>
                  <a:pt x="12" y="12"/>
                  <a:pt x="14" y="12"/>
                </a:cubicBezTo>
                <a:cubicBezTo>
                  <a:pt x="16" y="12"/>
                  <a:pt x="17" y="12"/>
                  <a:pt x="17" y="12"/>
                </a:cubicBezTo>
                <a:cubicBezTo>
                  <a:pt x="17" y="12"/>
                  <a:pt x="18" y="12"/>
                  <a:pt x="18" y="12"/>
                </a:cubicBezTo>
                <a:cubicBezTo>
                  <a:pt x="18" y="12"/>
                  <a:pt x="19" y="12"/>
                  <a:pt x="22" y="13"/>
                </a:cubicBezTo>
                <a:cubicBezTo>
                  <a:pt x="23" y="13"/>
                  <a:pt x="24" y="14"/>
                  <a:pt x="25" y="14"/>
                </a:cubicBezTo>
                <a:cubicBezTo>
                  <a:pt x="26" y="15"/>
                  <a:pt x="26" y="15"/>
                  <a:pt x="26" y="15"/>
                </a:cubicBezTo>
                <a:cubicBezTo>
                  <a:pt x="27" y="15"/>
                  <a:pt x="28" y="16"/>
                  <a:pt x="28" y="16"/>
                </a:cubicBezTo>
                <a:cubicBezTo>
                  <a:pt x="29" y="17"/>
                  <a:pt x="29" y="18"/>
                  <a:pt x="29" y="18"/>
                </a:cubicBezTo>
                <a:cubicBezTo>
                  <a:pt x="29" y="18"/>
                  <a:pt x="30" y="18"/>
                  <a:pt x="30" y="19"/>
                </a:cubicBezTo>
                <a:cubicBezTo>
                  <a:pt x="31" y="20"/>
                  <a:pt x="31" y="21"/>
                  <a:pt x="31" y="21"/>
                </a:cubicBezTo>
                <a:cubicBezTo>
                  <a:pt x="32" y="22"/>
                  <a:pt x="32" y="23"/>
                  <a:pt x="32" y="25"/>
                </a:cubicBezTo>
                <a:cubicBezTo>
                  <a:pt x="32" y="27"/>
                  <a:pt x="32" y="27"/>
                  <a:pt x="32" y="27"/>
                </a:cubicBezTo>
                <a:cubicBezTo>
                  <a:pt x="32" y="28"/>
                  <a:pt x="32" y="29"/>
                  <a:pt x="32" y="30"/>
                </a:cubicBezTo>
                <a:cubicBezTo>
                  <a:pt x="31" y="35"/>
                  <a:pt x="31" y="35"/>
                  <a:pt x="3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3" y="36"/>
                  <a:pt x="33" y="37"/>
                  <a:pt x="33" y="38"/>
                </a:cubicBezTo>
                <a:cubicBezTo>
                  <a:pt x="33" y="39"/>
                  <a:pt x="33" y="40"/>
                  <a:pt x="32" y="40"/>
                </a:cubicBezTo>
                <a:cubicBezTo>
                  <a:pt x="32" y="42"/>
                  <a:pt x="32" y="43"/>
                  <a:pt x="32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9"/>
                  <a:pt x="28" y="50"/>
                  <a:pt x="28" y="51"/>
                </a:cubicBezTo>
                <a:cubicBezTo>
                  <a:pt x="28" y="52"/>
                  <a:pt x="27" y="53"/>
                  <a:pt x="27" y="53"/>
                </a:cubicBezTo>
                <a:cubicBezTo>
                  <a:pt x="27" y="53"/>
                  <a:pt x="26" y="53"/>
                  <a:pt x="26" y="53"/>
                </a:cubicBezTo>
                <a:cubicBezTo>
                  <a:pt x="26" y="53"/>
                  <a:pt x="26" y="54"/>
                  <a:pt x="26" y="54"/>
                </a:cubicBezTo>
                <a:cubicBezTo>
                  <a:pt x="26" y="55"/>
                  <a:pt x="26" y="55"/>
                  <a:pt x="26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7"/>
                </a:cubicBezTo>
                <a:close/>
                <a:moveTo>
                  <a:pt x="73" y="57"/>
                </a:moveTo>
                <a:cubicBezTo>
                  <a:pt x="91" y="65"/>
                  <a:pt x="101" y="69"/>
                  <a:pt x="102" y="70"/>
                </a:cubicBezTo>
                <a:cubicBezTo>
                  <a:pt x="102" y="70"/>
                  <a:pt x="102" y="71"/>
                  <a:pt x="103" y="73"/>
                </a:cubicBezTo>
                <a:cubicBezTo>
                  <a:pt x="103" y="75"/>
                  <a:pt x="103" y="77"/>
                  <a:pt x="103" y="78"/>
                </a:cubicBezTo>
                <a:cubicBezTo>
                  <a:pt x="103" y="80"/>
                  <a:pt x="103" y="80"/>
                  <a:pt x="103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6" y="80"/>
                  <a:pt x="6" y="79"/>
                  <a:pt x="6" y="79"/>
                </a:cubicBezTo>
                <a:cubicBezTo>
                  <a:pt x="6" y="74"/>
                  <a:pt x="7" y="71"/>
                  <a:pt x="8" y="70"/>
                </a:cubicBezTo>
                <a:cubicBezTo>
                  <a:pt x="9" y="69"/>
                  <a:pt x="18" y="65"/>
                  <a:pt x="36" y="57"/>
                </a:cubicBezTo>
                <a:cubicBezTo>
                  <a:pt x="37" y="57"/>
                  <a:pt x="38" y="56"/>
                  <a:pt x="39" y="55"/>
                </a:cubicBezTo>
                <a:cubicBezTo>
                  <a:pt x="40" y="54"/>
                  <a:pt x="41" y="53"/>
                  <a:pt x="41" y="53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51"/>
                  <a:pt x="42" y="51"/>
                  <a:pt x="42" y="52"/>
                </a:cubicBezTo>
                <a:cubicBezTo>
                  <a:pt x="43" y="52"/>
                  <a:pt x="43" y="52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4" y="49"/>
                  <a:pt x="44" y="49"/>
                  <a:pt x="43" y="48"/>
                </a:cubicBezTo>
                <a:cubicBezTo>
                  <a:pt x="43" y="48"/>
                  <a:pt x="43" y="48"/>
                  <a:pt x="43" y="48"/>
                </a:cubicBezTo>
                <a:cubicBezTo>
                  <a:pt x="42" y="48"/>
                  <a:pt x="42" y="47"/>
                  <a:pt x="41" y="46"/>
                </a:cubicBezTo>
                <a:cubicBezTo>
                  <a:pt x="41" y="45"/>
                  <a:pt x="41" y="43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39" y="40"/>
                  <a:pt x="39" y="40"/>
                  <a:pt x="38" y="39"/>
                </a:cubicBezTo>
                <a:cubicBezTo>
                  <a:pt x="38" y="39"/>
                  <a:pt x="37" y="38"/>
                  <a:pt x="37" y="37"/>
                </a:cubicBezTo>
                <a:cubicBezTo>
                  <a:pt x="37" y="36"/>
                  <a:pt x="36" y="35"/>
                  <a:pt x="36" y="33"/>
                </a:cubicBezTo>
                <a:cubicBezTo>
                  <a:pt x="36" y="32"/>
                  <a:pt x="36" y="31"/>
                  <a:pt x="36" y="30"/>
                </a:cubicBezTo>
                <a:cubicBezTo>
                  <a:pt x="36" y="29"/>
                  <a:pt x="36" y="28"/>
                  <a:pt x="36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6"/>
                  <a:pt x="36" y="24"/>
                  <a:pt x="36" y="20"/>
                </a:cubicBezTo>
                <a:cubicBezTo>
                  <a:pt x="35" y="17"/>
                  <a:pt x="35" y="15"/>
                  <a:pt x="35" y="14"/>
                </a:cubicBezTo>
                <a:cubicBezTo>
                  <a:pt x="35" y="13"/>
                  <a:pt x="36" y="12"/>
                  <a:pt x="36" y="9"/>
                </a:cubicBezTo>
                <a:cubicBezTo>
                  <a:pt x="37" y="7"/>
                  <a:pt x="38" y="6"/>
                  <a:pt x="38" y="5"/>
                </a:cubicBezTo>
                <a:cubicBezTo>
                  <a:pt x="39" y="5"/>
                  <a:pt x="39" y="5"/>
                  <a:pt x="40" y="4"/>
                </a:cubicBezTo>
                <a:cubicBezTo>
                  <a:pt x="41" y="4"/>
                  <a:pt x="41" y="4"/>
                  <a:pt x="42" y="4"/>
                </a:cubicBezTo>
                <a:cubicBezTo>
                  <a:pt x="43" y="4"/>
                  <a:pt x="43" y="4"/>
                  <a:pt x="43" y="4"/>
                </a:cubicBezTo>
                <a:cubicBezTo>
                  <a:pt x="43" y="3"/>
                  <a:pt x="44" y="2"/>
                  <a:pt x="46" y="1"/>
                </a:cubicBezTo>
                <a:cubicBezTo>
                  <a:pt x="47" y="0"/>
                  <a:pt x="49" y="0"/>
                  <a:pt x="52" y="0"/>
                </a:cubicBezTo>
                <a:cubicBezTo>
                  <a:pt x="54" y="0"/>
                  <a:pt x="55" y="0"/>
                  <a:pt x="56" y="0"/>
                </a:cubicBezTo>
                <a:cubicBezTo>
                  <a:pt x="56" y="0"/>
                  <a:pt x="58" y="0"/>
                  <a:pt x="61" y="1"/>
                </a:cubicBezTo>
                <a:cubicBezTo>
                  <a:pt x="62" y="1"/>
                  <a:pt x="63" y="2"/>
                  <a:pt x="63" y="2"/>
                </a:cubicBezTo>
                <a:cubicBezTo>
                  <a:pt x="64" y="2"/>
                  <a:pt x="65" y="3"/>
                  <a:pt x="66" y="3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4"/>
                  <a:pt x="68" y="5"/>
                  <a:pt x="68" y="5"/>
                </a:cubicBezTo>
                <a:cubicBezTo>
                  <a:pt x="69" y="6"/>
                  <a:pt x="69" y="7"/>
                  <a:pt x="70" y="7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10"/>
                  <a:pt x="72" y="10"/>
                  <a:pt x="72" y="10"/>
                </a:cubicBezTo>
                <a:cubicBezTo>
                  <a:pt x="73" y="11"/>
                  <a:pt x="73" y="13"/>
                  <a:pt x="73" y="16"/>
                </a:cubicBezTo>
                <a:cubicBezTo>
                  <a:pt x="73" y="19"/>
                  <a:pt x="73" y="22"/>
                  <a:pt x="73" y="24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3" y="28"/>
                  <a:pt x="73" y="29"/>
                  <a:pt x="73" y="30"/>
                </a:cubicBezTo>
                <a:cubicBezTo>
                  <a:pt x="73" y="31"/>
                  <a:pt x="73" y="32"/>
                  <a:pt x="73" y="33"/>
                </a:cubicBezTo>
                <a:cubicBezTo>
                  <a:pt x="73" y="35"/>
                  <a:pt x="73" y="36"/>
                  <a:pt x="72" y="37"/>
                </a:cubicBezTo>
                <a:cubicBezTo>
                  <a:pt x="72" y="38"/>
                  <a:pt x="71" y="39"/>
                  <a:pt x="71" y="39"/>
                </a:cubicBezTo>
                <a:cubicBezTo>
                  <a:pt x="70" y="40"/>
                  <a:pt x="70" y="40"/>
                  <a:pt x="70" y="40"/>
                </a:cubicBezTo>
                <a:cubicBezTo>
                  <a:pt x="69" y="40"/>
                  <a:pt x="69" y="40"/>
                  <a:pt x="69" y="40"/>
                </a:cubicBezTo>
                <a:cubicBezTo>
                  <a:pt x="69" y="43"/>
                  <a:pt x="68" y="45"/>
                  <a:pt x="68" y="46"/>
                </a:cubicBezTo>
                <a:cubicBezTo>
                  <a:pt x="67" y="47"/>
                  <a:pt x="67" y="48"/>
                  <a:pt x="67" y="48"/>
                </a:cubicBezTo>
                <a:cubicBezTo>
                  <a:pt x="66" y="48"/>
                  <a:pt x="66" y="48"/>
                  <a:pt x="66" y="48"/>
                </a:cubicBezTo>
                <a:cubicBezTo>
                  <a:pt x="65" y="49"/>
                  <a:pt x="65" y="49"/>
                  <a:pt x="65" y="50"/>
                </a:cubicBezTo>
                <a:cubicBezTo>
                  <a:pt x="65" y="50"/>
                  <a:pt x="66" y="51"/>
                  <a:pt x="66" y="51"/>
                </a:cubicBezTo>
                <a:cubicBezTo>
                  <a:pt x="66" y="52"/>
                  <a:pt x="67" y="52"/>
                  <a:pt x="67" y="52"/>
                </a:cubicBezTo>
                <a:cubicBezTo>
                  <a:pt x="67" y="51"/>
                  <a:pt x="67" y="51"/>
                  <a:pt x="67" y="51"/>
                </a:cubicBezTo>
                <a:cubicBezTo>
                  <a:pt x="68" y="54"/>
                  <a:pt x="70" y="56"/>
                  <a:pt x="73" y="57"/>
                </a:cubicBezTo>
                <a:close/>
                <a:moveTo>
                  <a:pt x="108" y="24"/>
                </a:moveTo>
                <a:cubicBezTo>
                  <a:pt x="108" y="29"/>
                  <a:pt x="108" y="29"/>
                  <a:pt x="108" y="2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08" y="41"/>
                  <a:pt x="108" y="43"/>
                  <a:pt x="107" y="44"/>
                </a:cubicBezTo>
                <a:cubicBezTo>
                  <a:pt x="107" y="45"/>
                  <a:pt x="106" y="46"/>
                  <a:pt x="106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9"/>
                  <a:pt x="104" y="50"/>
                  <a:pt x="104" y="51"/>
                </a:cubicBezTo>
                <a:cubicBezTo>
                  <a:pt x="103" y="52"/>
                  <a:pt x="103" y="53"/>
                  <a:pt x="103" y="53"/>
                </a:cubicBezTo>
                <a:cubicBezTo>
                  <a:pt x="103" y="53"/>
                  <a:pt x="102" y="53"/>
                  <a:pt x="102" y="53"/>
                </a:cubicBezTo>
                <a:cubicBezTo>
                  <a:pt x="102" y="53"/>
                  <a:pt x="102" y="54"/>
                  <a:pt x="102" y="54"/>
                </a:cubicBezTo>
                <a:cubicBezTo>
                  <a:pt x="102" y="55"/>
                  <a:pt x="102" y="55"/>
                  <a:pt x="102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4" y="58"/>
                  <a:pt x="106" y="60"/>
                  <a:pt x="108" y="61"/>
                </a:cubicBezTo>
                <a:cubicBezTo>
                  <a:pt x="108" y="61"/>
                  <a:pt x="108" y="61"/>
                  <a:pt x="108" y="61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8"/>
                </a:cubicBezTo>
                <a:cubicBezTo>
                  <a:pt x="107" y="73"/>
                  <a:pt x="106" y="69"/>
                  <a:pt x="104" y="67"/>
                </a:cubicBezTo>
                <a:cubicBezTo>
                  <a:pt x="103" y="66"/>
                  <a:pt x="95" y="62"/>
                  <a:pt x="81" y="57"/>
                </a:cubicBezTo>
                <a:cubicBezTo>
                  <a:pt x="82" y="56"/>
                  <a:pt x="82" y="56"/>
                  <a:pt x="82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83" y="56"/>
                  <a:pt x="83" y="56"/>
                  <a:pt x="83" y="56"/>
                </a:cubicBezTo>
                <a:cubicBezTo>
                  <a:pt x="83" y="55"/>
                  <a:pt x="84" y="55"/>
                  <a:pt x="84" y="54"/>
                </a:cubicBezTo>
                <a:cubicBezTo>
                  <a:pt x="84" y="54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2" y="53"/>
                  <a:pt x="82" y="52"/>
                  <a:pt x="82" y="51"/>
                </a:cubicBezTo>
                <a:cubicBezTo>
                  <a:pt x="81" y="50"/>
                  <a:pt x="81" y="49"/>
                  <a:pt x="80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80" y="46"/>
                  <a:pt x="79" y="46"/>
                  <a:pt x="79" y="45"/>
                </a:cubicBezTo>
                <a:cubicBezTo>
                  <a:pt x="79" y="45"/>
                  <a:pt x="78" y="44"/>
                  <a:pt x="78" y="43"/>
                </a:cubicBezTo>
                <a:cubicBezTo>
                  <a:pt x="77" y="43"/>
                  <a:pt x="77" y="42"/>
                  <a:pt x="77" y="40"/>
                </a:cubicBezTo>
                <a:cubicBezTo>
                  <a:pt x="77" y="40"/>
                  <a:pt x="77" y="39"/>
                  <a:pt x="77" y="38"/>
                </a:cubicBezTo>
                <a:cubicBezTo>
                  <a:pt x="77" y="37"/>
                  <a:pt x="77" y="36"/>
                  <a:pt x="77" y="35"/>
                </a:cubicBezTo>
                <a:cubicBezTo>
                  <a:pt x="78" y="35"/>
                  <a:pt x="78" y="35"/>
                  <a:pt x="78" y="35"/>
                </a:cubicBezTo>
                <a:cubicBezTo>
                  <a:pt x="78" y="34"/>
                  <a:pt x="77" y="32"/>
                  <a:pt x="77" y="29"/>
                </a:cubicBezTo>
                <a:cubicBezTo>
                  <a:pt x="77" y="28"/>
                  <a:pt x="77" y="27"/>
                  <a:pt x="77" y="27"/>
                </a:cubicBezTo>
                <a:cubicBezTo>
                  <a:pt x="76" y="24"/>
                  <a:pt x="76" y="24"/>
                  <a:pt x="76" y="24"/>
                </a:cubicBezTo>
                <a:cubicBezTo>
                  <a:pt x="76" y="24"/>
                  <a:pt x="76" y="24"/>
                  <a:pt x="76" y="24"/>
                </a:cubicBezTo>
                <a:cubicBezTo>
                  <a:pt x="76" y="23"/>
                  <a:pt x="77" y="22"/>
                  <a:pt x="77" y="20"/>
                </a:cubicBezTo>
                <a:cubicBezTo>
                  <a:pt x="78" y="18"/>
                  <a:pt x="79" y="17"/>
                  <a:pt x="79" y="17"/>
                </a:cubicBezTo>
                <a:cubicBezTo>
                  <a:pt x="79" y="16"/>
                  <a:pt x="80" y="16"/>
                  <a:pt x="80" y="16"/>
                </a:cubicBezTo>
                <a:cubicBezTo>
                  <a:pt x="81" y="16"/>
                  <a:pt x="82" y="16"/>
                  <a:pt x="82" y="16"/>
                </a:cubicBezTo>
                <a:cubicBezTo>
                  <a:pt x="83" y="15"/>
                  <a:pt x="83" y="15"/>
                  <a:pt x="83" y="15"/>
                </a:cubicBezTo>
                <a:cubicBezTo>
                  <a:pt x="83" y="15"/>
                  <a:pt x="83" y="14"/>
                  <a:pt x="85" y="13"/>
                </a:cubicBezTo>
                <a:cubicBezTo>
                  <a:pt x="87" y="12"/>
                  <a:pt x="88" y="12"/>
                  <a:pt x="90" y="12"/>
                </a:cubicBezTo>
                <a:cubicBezTo>
                  <a:pt x="92" y="12"/>
                  <a:pt x="93" y="12"/>
                  <a:pt x="93" y="12"/>
                </a:cubicBezTo>
                <a:cubicBezTo>
                  <a:pt x="93" y="12"/>
                  <a:pt x="94" y="12"/>
                  <a:pt x="94" y="12"/>
                </a:cubicBezTo>
                <a:cubicBezTo>
                  <a:pt x="94" y="12"/>
                  <a:pt x="95" y="12"/>
                  <a:pt x="98" y="13"/>
                </a:cubicBezTo>
                <a:cubicBezTo>
                  <a:pt x="99" y="13"/>
                  <a:pt x="100" y="14"/>
                  <a:pt x="101" y="14"/>
                </a:cubicBezTo>
                <a:cubicBezTo>
                  <a:pt x="101" y="14"/>
                  <a:pt x="102" y="15"/>
                  <a:pt x="102" y="15"/>
                </a:cubicBezTo>
                <a:cubicBezTo>
                  <a:pt x="103" y="15"/>
                  <a:pt x="103" y="16"/>
                  <a:pt x="104" y="16"/>
                </a:cubicBezTo>
                <a:cubicBezTo>
                  <a:pt x="105" y="17"/>
                  <a:pt x="105" y="17"/>
                  <a:pt x="105" y="18"/>
                </a:cubicBezTo>
                <a:cubicBezTo>
                  <a:pt x="105" y="18"/>
                  <a:pt x="106" y="18"/>
                  <a:pt x="106" y="19"/>
                </a:cubicBezTo>
                <a:cubicBezTo>
                  <a:pt x="107" y="20"/>
                  <a:pt x="107" y="21"/>
                  <a:pt x="107" y="21"/>
                </a:cubicBezTo>
                <a:cubicBezTo>
                  <a:pt x="108" y="22"/>
                  <a:pt x="108" y="23"/>
                  <a:pt x="108" y="24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44"/>
          <p:cNvSpPr>
            <a:spLocks noEditPoints="1"/>
          </p:cNvSpPr>
          <p:nvPr/>
        </p:nvSpPr>
        <p:spPr bwMode="auto">
          <a:xfrm>
            <a:off x="5877845" y="4014788"/>
            <a:ext cx="350365" cy="376276"/>
          </a:xfrm>
          <a:custGeom>
            <a:avLst/>
            <a:gdLst>
              <a:gd name="T0" fmla="*/ 60 w 64"/>
              <a:gd name="T1" fmla="*/ 5 h 64"/>
              <a:gd name="T2" fmla="*/ 32 w 64"/>
              <a:gd name="T3" fmla="*/ 0 h 64"/>
              <a:gd name="T4" fmla="*/ 4 w 64"/>
              <a:gd name="T5" fmla="*/ 5 h 64"/>
              <a:gd name="T6" fmla="*/ 0 w 64"/>
              <a:gd name="T7" fmla="*/ 10 h 64"/>
              <a:gd name="T8" fmla="*/ 0 w 64"/>
              <a:gd name="T9" fmla="*/ 54 h 64"/>
              <a:gd name="T10" fmla="*/ 4 w 64"/>
              <a:gd name="T11" fmla="*/ 59 h 64"/>
              <a:gd name="T12" fmla="*/ 32 w 64"/>
              <a:gd name="T13" fmla="*/ 64 h 64"/>
              <a:gd name="T14" fmla="*/ 60 w 64"/>
              <a:gd name="T15" fmla="*/ 59 h 64"/>
              <a:gd name="T16" fmla="*/ 64 w 64"/>
              <a:gd name="T17" fmla="*/ 54 h 64"/>
              <a:gd name="T18" fmla="*/ 64 w 64"/>
              <a:gd name="T19" fmla="*/ 10 h 64"/>
              <a:gd name="T20" fmla="*/ 60 w 64"/>
              <a:gd name="T21" fmla="*/ 5 h 64"/>
              <a:gd name="T22" fmla="*/ 32 w 64"/>
              <a:gd name="T23" fmla="*/ 4 h 64"/>
              <a:gd name="T24" fmla="*/ 60 w 64"/>
              <a:gd name="T25" fmla="*/ 10 h 64"/>
              <a:gd name="T26" fmla="*/ 32 w 64"/>
              <a:gd name="T27" fmla="*/ 16 h 64"/>
              <a:gd name="T28" fmla="*/ 4 w 64"/>
              <a:gd name="T29" fmla="*/ 10 h 64"/>
              <a:gd name="T30" fmla="*/ 32 w 64"/>
              <a:gd name="T31" fmla="*/ 4 h 64"/>
              <a:gd name="T32" fmla="*/ 32 w 64"/>
              <a:gd name="T33" fmla="*/ 20 h 64"/>
              <a:gd name="T34" fmla="*/ 60 w 64"/>
              <a:gd name="T35" fmla="*/ 15 h 64"/>
              <a:gd name="T36" fmla="*/ 60 w 64"/>
              <a:gd name="T37" fmla="*/ 24 h 64"/>
              <a:gd name="T38" fmla="*/ 60 w 64"/>
              <a:gd name="T39" fmla="*/ 24 h 64"/>
              <a:gd name="T40" fmla="*/ 32 w 64"/>
              <a:gd name="T41" fmla="*/ 30 h 64"/>
              <a:gd name="T42" fmla="*/ 4 w 64"/>
              <a:gd name="T43" fmla="*/ 24 h 64"/>
              <a:gd name="T44" fmla="*/ 4 w 64"/>
              <a:gd name="T45" fmla="*/ 24 h 64"/>
              <a:gd name="T46" fmla="*/ 4 w 64"/>
              <a:gd name="T47" fmla="*/ 15 h 64"/>
              <a:gd name="T48" fmla="*/ 32 w 64"/>
              <a:gd name="T49" fmla="*/ 20 h 64"/>
              <a:gd name="T50" fmla="*/ 60 w 64"/>
              <a:gd name="T51" fmla="*/ 54 h 64"/>
              <a:gd name="T52" fmla="*/ 60 w 64"/>
              <a:gd name="T53" fmla="*/ 54 h 64"/>
              <a:gd name="T54" fmla="*/ 32 w 64"/>
              <a:gd name="T55" fmla="*/ 60 h 64"/>
              <a:gd name="T56" fmla="*/ 4 w 64"/>
              <a:gd name="T57" fmla="*/ 54 h 64"/>
              <a:gd name="T58" fmla="*/ 4 w 64"/>
              <a:gd name="T59" fmla="*/ 54 h 64"/>
              <a:gd name="T60" fmla="*/ 4 w 64"/>
              <a:gd name="T61" fmla="*/ 43 h 64"/>
              <a:gd name="T62" fmla="*/ 32 w 64"/>
              <a:gd name="T63" fmla="*/ 48 h 64"/>
              <a:gd name="T64" fmla="*/ 60 w 64"/>
              <a:gd name="T65" fmla="*/ 43 h 64"/>
              <a:gd name="T66" fmla="*/ 60 w 64"/>
              <a:gd name="T67" fmla="*/ 54 h 64"/>
              <a:gd name="T68" fmla="*/ 60 w 64"/>
              <a:gd name="T69" fmla="*/ 38 h 64"/>
              <a:gd name="T70" fmla="*/ 60 w 64"/>
              <a:gd name="T71" fmla="*/ 38 h 64"/>
              <a:gd name="T72" fmla="*/ 32 w 64"/>
              <a:gd name="T73" fmla="*/ 44 h 64"/>
              <a:gd name="T74" fmla="*/ 4 w 64"/>
              <a:gd name="T75" fmla="*/ 38 h 64"/>
              <a:gd name="T76" fmla="*/ 4 w 64"/>
              <a:gd name="T77" fmla="*/ 38 h 64"/>
              <a:gd name="T78" fmla="*/ 4 w 64"/>
              <a:gd name="T79" fmla="*/ 29 h 64"/>
              <a:gd name="T80" fmla="*/ 32 w 64"/>
              <a:gd name="T81" fmla="*/ 34 h 64"/>
              <a:gd name="T82" fmla="*/ 60 w 64"/>
              <a:gd name="T83" fmla="*/ 29 h 64"/>
              <a:gd name="T84" fmla="*/ 60 w 64"/>
              <a:gd name="T85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64">
                <a:moveTo>
                  <a:pt x="60" y="5"/>
                </a:moveTo>
                <a:cubicBezTo>
                  <a:pt x="55" y="2"/>
                  <a:pt x="44" y="0"/>
                  <a:pt x="32" y="0"/>
                </a:cubicBezTo>
                <a:cubicBezTo>
                  <a:pt x="20" y="0"/>
                  <a:pt x="9" y="2"/>
                  <a:pt x="4" y="5"/>
                </a:cubicBezTo>
                <a:cubicBezTo>
                  <a:pt x="1" y="7"/>
                  <a:pt x="0" y="8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1" y="57"/>
                  <a:pt x="4" y="59"/>
                </a:cubicBezTo>
                <a:cubicBezTo>
                  <a:pt x="9" y="62"/>
                  <a:pt x="20" y="64"/>
                  <a:pt x="32" y="64"/>
                </a:cubicBezTo>
                <a:cubicBezTo>
                  <a:pt x="44" y="64"/>
                  <a:pt x="55" y="62"/>
                  <a:pt x="60" y="59"/>
                </a:cubicBezTo>
                <a:cubicBezTo>
                  <a:pt x="63" y="57"/>
                  <a:pt x="64" y="56"/>
                  <a:pt x="64" y="54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8"/>
                  <a:pt x="63" y="7"/>
                  <a:pt x="60" y="5"/>
                </a:cubicBezTo>
                <a:close/>
                <a:moveTo>
                  <a:pt x="32" y="4"/>
                </a:moveTo>
                <a:cubicBezTo>
                  <a:pt x="49" y="4"/>
                  <a:pt x="58" y="8"/>
                  <a:pt x="60" y="10"/>
                </a:cubicBezTo>
                <a:cubicBezTo>
                  <a:pt x="58" y="12"/>
                  <a:pt x="49" y="16"/>
                  <a:pt x="32" y="16"/>
                </a:cubicBezTo>
                <a:cubicBezTo>
                  <a:pt x="15" y="16"/>
                  <a:pt x="6" y="12"/>
                  <a:pt x="4" y="10"/>
                </a:cubicBezTo>
                <a:cubicBezTo>
                  <a:pt x="6" y="8"/>
                  <a:pt x="15" y="4"/>
                  <a:pt x="32" y="4"/>
                </a:cubicBezTo>
                <a:close/>
                <a:moveTo>
                  <a:pt x="32" y="20"/>
                </a:moveTo>
                <a:cubicBezTo>
                  <a:pt x="44" y="20"/>
                  <a:pt x="55" y="18"/>
                  <a:pt x="60" y="15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6"/>
                  <a:pt x="49" y="30"/>
                  <a:pt x="32" y="30"/>
                </a:cubicBezTo>
                <a:cubicBezTo>
                  <a:pt x="15" y="30"/>
                  <a:pt x="6" y="26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15"/>
                  <a:pt x="4" y="15"/>
                  <a:pt x="4" y="15"/>
                </a:cubicBezTo>
                <a:cubicBezTo>
                  <a:pt x="9" y="18"/>
                  <a:pt x="20" y="20"/>
                  <a:pt x="32" y="20"/>
                </a:cubicBezTo>
                <a:close/>
                <a:moveTo>
                  <a:pt x="60" y="54"/>
                </a:moveTo>
                <a:cubicBezTo>
                  <a:pt x="60" y="54"/>
                  <a:pt x="60" y="54"/>
                  <a:pt x="60" y="54"/>
                </a:cubicBezTo>
                <a:cubicBezTo>
                  <a:pt x="58" y="56"/>
                  <a:pt x="49" y="60"/>
                  <a:pt x="32" y="60"/>
                </a:cubicBezTo>
                <a:cubicBezTo>
                  <a:pt x="15" y="60"/>
                  <a:pt x="6" y="56"/>
                  <a:pt x="4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43"/>
                  <a:pt x="4" y="43"/>
                  <a:pt x="4" y="43"/>
                </a:cubicBezTo>
                <a:cubicBezTo>
                  <a:pt x="9" y="46"/>
                  <a:pt x="20" y="48"/>
                  <a:pt x="32" y="48"/>
                </a:cubicBezTo>
                <a:cubicBezTo>
                  <a:pt x="44" y="48"/>
                  <a:pt x="55" y="46"/>
                  <a:pt x="60" y="43"/>
                </a:cubicBezTo>
                <a:lnTo>
                  <a:pt x="60" y="54"/>
                </a:lnTo>
                <a:close/>
                <a:moveTo>
                  <a:pt x="60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8" y="40"/>
                  <a:pt x="49" y="44"/>
                  <a:pt x="32" y="44"/>
                </a:cubicBezTo>
                <a:cubicBezTo>
                  <a:pt x="15" y="44"/>
                  <a:pt x="6" y="40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9"/>
                  <a:pt x="4" y="29"/>
                  <a:pt x="4" y="29"/>
                </a:cubicBezTo>
                <a:cubicBezTo>
                  <a:pt x="9" y="32"/>
                  <a:pt x="20" y="34"/>
                  <a:pt x="32" y="34"/>
                </a:cubicBezTo>
                <a:cubicBezTo>
                  <a:pt x="44" y="34"/>
                  <a:pt x="55" y="32"/>
                  <a:pt x="60" y="29"/>
                </a:cubicBezTo>
                <a:lnTo>
                  <a:pt x="60" y="38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5" name="Group 291"/>
          <p:cNvGrpSpPr/>
          <p:nvPr/>
        </p:nvGrpSpPr>
        <p:grpSpPr>
          <a:xfrm>
            <a:off x="7075851" y="2851737"/>
            <a:ext cx="338999" cy="451067"/>
            <a:chOff x="7913688" y="-280988"/>
            <a:chExt cx="1733550" cy="2306638"/>
          </a:xfrm>
          <a:solidFill>
            <a:srgbClr val="A5A5A5"/>
          </a:solidFill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8215313" y="1317625"/>
              <a:ext cx="1155700" cy="71438"/>
            </a:xfrm>
            <a:custGeom>
              <a:avLst/>
              <a:gdLst>
                <a:gd name="T0" fmla="*/ 9 w 306"/>
                <a:gd name="T1" fmla="*/ 0 h 19"/>
                <a:gd name="T2" fmla="*/ 0 w 306"/>
                <a:gd name="T3" fmla="*/ 10 h 19"/>
                <a:gd name="T4" fmla="*/ 9 w 306"/>
                <a:gd name="T5" fmla="*/ 19 h 19"/>
                <a:gd name="T6" fmla="*/ 297 w 306"/>
                <a:gd name="T7" fmla="*/ 19 h 19"/>
                <a:gd name="T8" fmla="*/ 306 w 306"/>
                <a:gd name="T9" fmla="*/ 10 h 19"/>
                <a:gd name="T10" fmla="*/ 297 w 306"/>
                <a:gd name="T11" fmla="*/ 0 h 19"/>
                <a:gd name="T12" fmla="*/ 9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9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10"/>
                  </a:cubicBezTo>
                  <a:cubicBezTo>
                    <a:pt x="306" y="5"/>
                    <a:pt x="302" y="0"/>
                    <a:pt x="297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8215313" y="1535112"/>
              <a:ext cx="1155700" cy="71438"/>
            </a:xfrm>
            <a:custGeom>
              <a:avLst/>
              <a:gdLst>
                <a:gd name="T0" fmla="*/ 297 w 306"/>
                <a:gd name="T1" fmla="*/ 0 h 19"/>
                <a:gd name="T2" fmla="*/ 9 w 306"/>
                <a:gd name="T3" fmla="*/ 0 h 19"/>
                <a:gd name="T4" fmla="*/ 0 w 306"/>
                <a:gd name="T5" fmla="*/ 9 h 19"/>
                <a:gd name="T6" fmla="*/ 9 w 306"/>
                <a:gd name="T7" fmla="*/ 19 h 19"/>
                <a:gd name="T8" fmla="*/ 297 w 306"/>
                <a:gd name="T9" fmla="*/ 19 h 19"/>
                <a:gd name="T10" fmla="*/ 306 w 306"/>
                <a:gd name="T11" fmla="*/ 9 h 19"/>
                <a:gd name="T12" fmla="*/ 297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2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9"/>
                  </a:cubicBezTo>
                  <a:cubicBezTo>
                    <a:pt x="306" y="4"/>
                    <a:pt x="302" y="0"/>
                    <a:pt x="2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7913688" y="-280988"/>
              <a:ext cx="1733550" cy="2306638"/>
            </a:xfrm>
            <a:custGeom>
              <a:avLst/>
              <a:gdLst>
                <a:gd name="T0" fmla="*/ 353 w 459"/>
                <a:gd name="T1" fmla="*/ 12 h 612"/>
                <a:gd name="T2" fmla="*/ 325 w 459"/>
                <a:gd name="T3" fmla="*/ 0 h 612"/>
                <a:gd name="T4" fmla="*/ 57 w 459"/>
                <a:gd name="T5" fmla="*/ 0 h 612"/>
                <a:gd name="T6" fmla="*/ 0 w 459"/>
                <a:gd name="T7" fmla="*/ 57 h 612"/>
                <a:gd name="T8" fmla="*/ 0 w 459"/>
                <a:gd name="T9" fmla="*/ 555 h 612"/>
                <a:gd name="T10" fmla="*/ 57 w 459"/>
                <a:gd name="T11" fmla="*/ 612 h 612"/>
                <a:gd name="T12" fmla="*/ 402 w 459"/>
                <a:gd name="T13" fmla="*/ 612 h 612"/>
                <a:gd name="T14" fmla="*/ 459 w 459"/>
                <a:gd name="T15" fmla="*/ 555 h 612"/>
                <a:gd name="T16" fmla="*/ 459 w 459"/>
                <a:gd name="T17" fmla="*/ 153 h 612"/>
                <a:gd name="T18" fmla="*/ 353 w 459"/>
                <a:gd name="T19" fmla="*/ 12 h 612"/>
                <a:gd name="T20" fmla="*/ 344 w 459"/>
                <a:gd name="T21" fmla="*/ 59 h 612"/>
                <a:gd name="T22" fmla="*/ 409 w 459"/>
                <a:gd name="T23" fmla="*/ 134 h 612"/>
                <a:gd name="T24" fmla="*/ 344 w 459"/>
                <a:gd name="T25" fmla="*/ 134 h 612"/>
                <a:gd name="T26" fmla="*/ 344 w 459"/>
                <a:gd name="T27" fmla="*/ 59 h 612"/>
                <a:gd name="T28" fmla="*/ 421 w 459"/>
                <a:gd name="T29" fmla="*/ 555 h 612"/>
                <a:gd name="T30" fmla="*/ 402 w 459"/>
                <a:gd name="T31" fmla="*/ 574 h 612"/>
                <a:gd name="T32" fmla="*/ 57 w 459"/>
                <a:gd name="T33" fmla="*/ 574 h 612"/>
                <a:gd name="T34" fmla="*/ 38 w 459"/>
                <a:gd name="T35" fmla="*/ 555 h 612"/>
                <a:gd name="T36" fmla="*/ 38 w 459"/>
                <a:gd name="T37" fmla="*/ 57 h 612"/>
                <a:gd name="T38" fmla="*/ 57 w 459"/>
                <a:gd name="T39" fmla="*/ 38 h 612"/>
                <a:gd name="T40" fmla="*/ 306 w 459"/>
                <a:gd name="T41" fmla="*/ 38 h 612"/>
                <a:gd name="T42" fmla="*/ 306 w 459"/>
                <a:gd name="T43" fmla="*/ 172 h 612"/>
                <a:gd name="T44" fmla="*/ 421 w 459"/>
                <a:gd name="T45" fmla="*/ 172 h 612"/>
                <a:gd name="T46" fmla="*/ 421 w 459"/>
                <a:gd name="T47" fmla="*/ 55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9" h="612">
                  <a:moveTo>
                    <a:pt x="353" y="12"/>
                  </a:moveTo>
                  <a:cubicBezTo>
                    <a:pt x="346" y="4"/>
                    <a:pt x="336" y="0"/>
                    <a:pt x="32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87"/>
                    <a:pt x="26" y="612"/>
                    <a:pt x="57" y="612"/>
                  </a:cubicBezTo>
                  <a:cubicBezTo>
                    <a:pt x="402" y="612"/>
                    <a:pt x="402" y="612"/>
                    <a:pt x="402" y="612"/>
                  </a:cubicBezTo>
                  <a:cubicBezTo>
                    <a:pt x="434" y="612"/>
                    <a:pt x="459" y="587"/>
                    <a:pt x="459" y="555"/>
                  </a:cubicBezTo>
                  <a:cubicBezTo>
                    <a:pt x="459" y="153"/>
                    <a:pt x="459" y="153"/>
                    <a:pt x="459" y="153"/>
                  </a:cubicBezTo>
                  <a:cubicBezTo>
                    <a:pt x="459" y="138"/>
                    <a:pt x="459" y="127"/>
                    <a:pt x="353" y="12"/>
                  </a:cubicBezTo>
                  <a:close/>
                  <a:moveTo>
                    <a:pt x="344" y="59"/>
                  </a:moveTo>
                  <a:cubicBezTo>
                    <a:pt x="364" y="80"/>
                    <a:pt x="392" y="113"/>
                    <a:pt x="409" y="134"/>
                  </a:cubicBezTo>
                  <a:cubicBezTo>
                    <a:pt x="344" y="134"/>
                    <a:pt x="344" y="134"/>
                    <a:pt x="344" y="134"/>
                  </a:cubicBezTo>
                  <a:lnTo>
                    <a:pt x="344" y="59"/>
                  </a:lnTo>
                  <a:close/>
                  <a:moveTo>
                    <a:pt x="421" y="555"/>
                  </a:moveTo>
                  <a:cubicBezTo>
                    <a:pt x="421" y="566"/>
                    <a:pt x="412" y="574"/>
                    <a:pt x="402" y="574"/>
                  </a:cubicBezTo>
                  <a:cubicBezTo>
                    <a:pt x="57" y="574"/>
                    <a:pt x="57" y="574"/>
                    <a:pt x="57" y="574"/>
                  </a:cubicBezTo>
                  <a:cubicBezTo>
                    <a:pt x="47" y="574"/>
                    <a:pt x="38" y="566"/>
                    <a:pt x="38" y="5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47"/>
                    <a:pt x="47" y="38"/>
                    <a:pt x="57" y="38"/>
                  </a:cubicBezTo>
                  <a:cubicBezTo>
                    <a:pt x="306" y="38"/>
                    <a:pt x="306" y="38"/>
                    <a:pt x="306" y="38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421" y="172"/>
                    <a:pt x="421" y="172"/>
                    <a:pt x="421" y="172"/>
                  </a:cubicBezTo>
                  <a:lnTo>
                    <a:pt x="421" y="5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8199438" y="77787"/>
              <a:ext cx="725488" cy="146050"/>
            </a:xfrm>
            <a:custGeom>
              <a:avLst/>
              <a:gdLst>
                <a:gd name="T0" fmla="*/ 19 w 192"/>
                <a:gd name="T1" fmla="*/ 39 h 39"/>
                <a:gd name="T2" fmla="*/ 173 w 192"/>
                <a:gd name="T3" fmla="*/ 39 h 39"/>
                <a:gd name="T4" fmla="*/ 192 w 192"/>
                <a:gd name="T5" fmla="*/ 20 h 39"/>
                <a:gd name="T6" fmla="*/ 173 w 192"/>
                <a:gd name="T7" fmla="*/ 0 h 39"/>
                <a:gd name="T8" fmla="*/ 19 w 192"/>
                <a:gd name="T9" fmla="*/ 0 h 39"/>
                <a:gd name="T10" fmla="*/ 0 w 192"/>
                <a:gd name="T11" fmla="*/ 20 h 39"/>
                <a:gd name="T12" fmla="*/ 19 w 19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39">
                  <a:moveTo>
                    <a:pt x="19" y="39"/>
                  </a:moveTo>
                  <a:cubicBezTo>
                    <a:pt x="173" y="39"/>
                    <a:pt x="173" y="39"/>
                    <a:pt x="173" y="39"/>
                  </a:cubicBezTo>
                  <a:cubicBezTo>
                    <a:pt x="183" y="39"/>
                    <a:pt x="192" y="30"/>
                    <a:pt x="192" y="20"/>
                  </a:cubicBezTo>
                  <a:cubicBezTo>
                    <a:pt x="192" y="9"/>
                    <a:pt x="183" y="0"/>
                    <a:pt x="17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8199438" y="438150"/>
              <a:ext cx="725488" cy="73025"/>
            </a:xfrm>
            <a:custGeom>
              <a:avLst/>
              <a:gdLst>
                <a:gd name="T0" fmla="*/ 10 w 192"/>
                <a:gd name="T1" fmla="*/ 19 h 19"/>
                <a:gd name="T2" fmla="*/ 182 w 192"/>
                <a:gd name="T3" fmla="*/ 19 h 19"/>
                <a:gd name="T4" fmla="*/ 192 w 192"/>
                <a:gd name="T5" fmla="*/ 10 h 19"/>
                <a:gd name="T6" fmla="*/ 182 w 192"/>
                <a:gd name="T7" fmla="*/ 0 h 19"/>
                <a:gd name="T8" fmla="*/ 10 w 192"/>
                <a:gd name="T9" fmla="*/ 0 h 19"/>
                <a:gd name="T10" fmla="*/ 0 w 192"/>
                <a:gd name="T11" fmla="*/ 10 h 19"/>
                <a:gd name="T12" fmla="*/ 10 w 19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">
                  <a:moveTo>
                    <a:pt x="10" y="19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8" y="19"/>
                    <a:pt x="192" y="15"/>
                    <a:pt x="192" y="10"/>
                  </a:cubicBezTo>
                  <a:cubicBezTo>
                    <a:pt x="192" y="4"/>
                    <a:pt x="188" y="0"/>
                    <a:pt x="1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8199438" y="657225"/>
              <a:ext cx="1160463" cy="71438"/>
            </a:xfrm>
            <a:custGeom>
              <a:avLst/>
              <a:gdLst>
                <a:gd name="T0" fmla="*/ 0 w 307"/>
                <a:gd name="T1" fmla="*/ 9 h 19"/>
                <a:gd name="T2" fmla="*/ 10 w 307"/>
                <a:gd name="T3" fmla="*/ 19 h 19"/>
                <a:gd name="T4" fmla="*/ 297 w 307"/>
                <a:gd name="T5" fmla="*/ 19 h 19"/>
                <a:gd name="T6" fmla="*/ 307 w 307"/>
                <a:gd name="T7" fmla="*/ 9 h 19"/>
                <a:gd name="T8" fmla="*/ 297 w 307"/>
                <a:gd name="T9" fmla="*/ 0 h 19"/>
                <a:gd name="T10" fmla="*/ 10 w 307"/>
                <a:gd name="T11" fmla="*/ 0 h 19"/>
                <a:gd name="T12" fmla="*/ 0 w 307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19">
                  <a:moveTo>
                    <a:pt x="0" y="9"/>
                  </a:moveTo>
                  <a:cubicBezTo>
                    <a:pt x="0" y="14"/>
                    <a:pt x="5" y="19"/>
                    <a:pt x="10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7" y="14"/>
                    <a:pt x="307" y="9"/>
                  </a:cubicBezTo>
                  <a:cubicBezTo>
                    <a:pt x="307" y="4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8199438" y="1087437"/>
              <a:ext cx="1160463" cy="74613"/>
            </a:xfrm>
            <a:custGeom>
              <a:avLst/>
              <a:gdLst>
                <a:gd name="T0" fmla="*/ 297 w 307"/>
                <a:gd name="T1" fmla="*/ 20 h 20"/>
                <a:gd name="T2" fmla="*/ 307 w 307"/>
                <a:gd name="T3" fmla="*/ 10 h 20"/>
                <a:gd name="T4" fmla="*/ 297 w 307"/>
                <a:gd name="T5" fmla="*/ 0 h 20"/>
                <a:gd name="T6" fmla="*/ 10 w 307"/>
                <a:gd name="T7" fmla="*/ 0 h 20"/>
                <a:gd name="T8" fmla="*/ 0 w 307"/>
                <a:gd name="T9" fmla="*/ 10 h 20"/>
                <a:gd name="T10" fmla="*/ 10 w 307"/>
                <a:gd name="T11" fmla="*/ 20 h 20"/>
                <a:gd name="T12" fmla="*/ 297 w 30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20">
                  <a:moveTo>
                    <a:pt x="297" y="20"/>
                  </a:moveTo>
                  <a:cubicBezTo>
                    <a:pt x="302" y="20"/>
                    <a:pt x="307" y="15"/>
                    <a:pt x="307" y="10"/>
                  </a:cubicBezTo>
                  <a:cubicBezTo>
                    <a:pt x="307" y="5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lnTo>
                    <a:pt x="29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8199438" y="871537"/>
              <a:ext cx="1089025" cy="73025"/>
            </a:xfrm>
            <a:custGeom>
              <a:avLst/>
              <a:gdLst>
                <a:gd name="T0" fmla="*/ 10 w 288"/>
                <a:gd name="T1" fmla="*/ 19 h 19"/>
                <a:gd name="T2" fmla="*/ 278 w 288"/>
                <a:gd name="T3" fmla="*/ 19 h 19"/>
                <a:gd name="T4" fmla="*/ 288 w 288"/>
                <a:gd name="T5" fmla="*/ 10 h 19"/>
                <a:gd name="T6" fmla="*/ 278 w 288"/>
                <a:gd name="T7" fmla="*/ 0 h 19"/>
                <a:gd name="T8" fmla="*/ 10 w 288"/>
                <a:gd name="T9" fmla="*/ 0 h 19"/>
                <a:gd name="T10" fmla="*/ 0 w 288"/>
                <a:gd name="T11" fmla="*/ 10 h 19"/>
                <a:gd name="T12" fmla="*/ 10 w 28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9">
                  <a:moveTo>
                    <a:pt x="10" y="19"/>
                  </a:moveTo>
                  <a:cubicBezTo>
                    <a:pt x="278" y="19"/>
                    <a:pt x="278" y="19"/>
                    <a:pt x="278" y="19"/>
                  </a:cubicBezTo>
                  <a:cubicBezTo>
                    <a:pt x="283" y="19"/>
                    <a:pt x="288" y="15"/>
                    <a:pt x="288" y="10"/>
                  </a:cubicBezTo>
                  <a:cubicBezTo>
                    <a:pt x="288" y="4"/>
                    <a:pt x="283" y="0"/>
                    <a:pt x="27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" name="Group 48"/>
          <p:cNvGrpSpPr/>
          <p:nvPr/>
        </p:nvGrpSpPr>
        <p:grpSpPr>
          <a:xfrm>
            <a:off x="8185165" y="1650317"/>
            <a:ext cx="456757" cy="379999"/>
            <a:chOff x="10121900" y="790575"/>
            <a:chExt cx="746125" cy="704851"/>
          </a:xfrm>
          <a:solidFill>
            <a:srgbClr val="FFC000"/>
          </a:solidFill>
        </p:grpSpPr>
        <p:sp>
          <p:nvSpPr>
            <p:cNvPr id="65" name="Freeform 29"/>
            <p:cNvSpPr>
              <a:spLocks noEditPoints="1"/>
            </p:cNvSpPr>
            <p:nvPr/>
          </p:nvSpPr>
          <p:spPr bwMode="auto">
            <a:xfrm>
              <a:off x="10121900" y="947738"/>
              <a:ext cx="746125" cy="547688"/>
            </a:xfrm>
            <a:custGeom>
              <a:avLst/>
              <a:gdLst>
                <a:gd name="T0" fmla="*/ 167 w 196"/>
                <a:gd name="T1" fmla="*/ 35 h 144"/>
                <a:gd name="T2" fmla="*/ 153 w 196"/>
                <a:gd name="T3" fmla="*/ 34 h 144"/>
                <a:gd name="T4" fmla="*/ 136 w 196"/>
                <a:gd name="T5" fmla="*/ 28 h 144"/>
                <a:gd name="T6" fmla="*/ 172 w 196"/>
                <a:gd name="T7" fmla="*/ 28 h 144"/>
                <a:gd name="T8" fmla="*/ 167 w 196"/>
                <a:gd name="T9" fmla="*/ 18 h 144"/>
                <a:gd name="T10" fmla="*/ 167 w 196"/>
                <a:gd name="T11" fmla="*/ 11 h 144"/>
                <a:gd name="T12" fmla="*/ 151 w 196"/>
                <a:gd name="T13" fmla="*/ 8 h 144"/>
                <a:gd name="T14" fmla="*/ 136 w 196"/>
                <a:gd name="T15" fmla="*/ 6 h 144"/>
                <a:gd name="T16" fmla="*/ 122 w 196"/>
                <a:gd name="T17" fmla="*/ 7 h 144"/>
                <a:gd name="T18" fmla="*/ 113 w 196"/>
                <a:gd name="T19" fmla="*/ 10 h 144"/>
                <a:gd name="T20" fmla="*/ 105 w 196"/>
                <a:gd name="T21" fmla="*/ 6 h 144"/>
                <a:gd name="T22" fmla="*/ 105 w 196"/>
                <a:gd name="T23" fmla="*/ 0 h 144"/>
                <a:gd name="T24" fmla="*/ 43 w 196"/>
                <a:gd name="T25" fmla="*/ 0 h 144"/>
                <a:gd name="T26" fmla="*/ 0 w 196"/>
                <a:gd name="T27" fmla="*/ 71 h 144"/>
                <a:gd name="T28" fmla="*/ 108 w 196"/>
                <a:gd name="T29" fmla="*/ 132 h 144"/>
                <a:gd name="T30" fmla="*/ 170 w 196"/>
                <a:gd name="T31" fmla="*/ 126 h 144"/>
                <a:gd name="T32" fmla="*/ 167 w 196"/>
                <a:gd name="T33" fmla="*/ 37 h 144"/>
                <a:gd name="T34" fmla="*/ 76 w 196"/>
                <a:gd name="T35" fmla="*/ 109 h 144"/>
                <a:gd name="T36" fmla="*/ 64 w 196"/>
                <a:gd name="T37" fmla="*/ 110 h 144"/>
                <a:gd name="T38" fmla="*/ 37 w 196"/>
                <a:gd name="T39" fmla="*/ 79 h 144"/>
                <a:gd name="T40" fmla="*/ 53 w 196"/>
                <a:gd name="T41" fmla="*/ 76 h 144"/>
                <a:gd name="T42" fmla="*/ 67 w 196"/>
                <a:gd name="T43" fmla="*/ 84 h 144"/>
                <a:gd name="T44" fmla="*/ 54 w 196"/>
                <a:gd name="T45" fmla="*/ 67 h 144"/>
                <a:gd name="T46" fmla="*/ 59 w 196"/>
                <a:gd name="T47" fmla="*/ 30 h 144"/>
                <a:gd name="T48" fmla="*/ 60 w 196"/>
                <a:gd name="T49" fmla="*/ 22 h 144"/>
                <a:gd name="T50" fmla="*/ 73 w 196"/>
                <a:gd name="T51" fmla="*/ 29 h 144"/>
                <a:gd name="T52" fmla="*/ 95 w 196"/>
                <a:gd name="T53" fmla="*/ 52 h 144"/>
                <a:gd name="T54" fmla="*/ 70 w 196"/>
                <a:gd name="T55" fmla="*/ 48 h 144"/>
                <a:gd name="T56" fmla="*/ 82 w 196"/>
                <a:gd name="T57" fmla="*/ 62 h 144"/>
                <a:gd name="T58" fmla="*/ 76 w 196"/>
                <a:gd name="T59" fmla="*/ 102 h 144"/>
                <a:gd name="T60" fmla="*/ 145 w 196"/>
                <a:gd name="T61" fmla="*/ 108 h 144"/>
                <a:gd name="T62" fmla="*/ 137 w 196"/>
                <a:gd name="T63" fmla="*/ 110 h 144"/>
                <a:gd name="T64" fmla="*/ 118 w 196"/>
                <a:gd name="T65" fmla="*/ 87 h 144"/>
                <a:gd name="T66" fmla="*/ 129 w 196"/>
                <a:gd name="T67" fmla="*/ 85 h 144"/>
                <a:gd name="T68" fmla="*/ 139 w 196"/>
                <a:gd name="T69" fmla="*/ 91 h 144"/>
                <a:gd name="T70" fmla="*/ 129 w 196"/>
                <a:gd name="T71" fmla="*/ 79 h 144"/>
                <a:gd name="T72" fmla="*/ 133 w 196"/>
                <a:gd name="T73" fmla="*/ 53 h 144"/>
                <a:gd name="T74" fmla="*/ 134 w 196"/>
                <a:gd name="T75" fmla="*/ 47 h 144"/>
                <a:gd name="T76" fmla="*/ 143 w 196"/>
                <a:gd name="T77" fmla="*/ 52 h 144"/>
                <a:gd name="T78" fmla="*/ 158 w 196"/>
                <a:gd name="T79" fmla="*/ 68 h 144"/>
                <a:gd name="T80" fmla="*/ 141 w 196"/>
                <a:gd name="T81" fmla="*/ 65 h 144"/>
                <a:gd name="T82" fmla="*/ 150 w 196"/>
                <a:gd name="T83" fmla="*/ 75 h 144"/>
                <a:gd name="T84" fmla="*/ 145 w 196"/>
                <a:gd name="T85" fmla="*/ 10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44">
                  <a:moveTo>
                    <a:pt x="167" y="37"/>
                  </a:moveTo>
                  <a:cubicBezTo>
                    <a:pt x="168" y="36"/>
                    <a:pt x="168" y="35"/>
                    <a:pt x="167" y="35"/>
                  </a:cubicBezTo>
                  <a:cubicBezTo>
                    <a:pt x="167" y="34"/>
                    <a:pt x="167" y="33"/>
                    <a:pt x="167" y="33"/>
                  </a:cubicBezTo>
                  <a:cubicBezTo>
                    <a:pt x="163" y="33"/>
                    <a:pt x="158" y="34"/>
                    <a:pt x="153" y="34"/>
                  </a:cubicBezTo>
                  <a:cubicBezTo>
                    <a:pt x="133" y="34"/>
                    <a:pt x="117" y="26"/>
                    <a:pt x="115" y="17"/>
                  </a:cubicBezTo>
                  <a:cubicBezTo>
                    <a:pt x="122" y="22"/>
                    <a:pt x="132" y="27"/>
                    <a:pt x="136" y="28"/>
                  </a:cubicBezTo>
                  <a:cubicBezTo>
                    <a:pt x="136" y="28"/>
                    <a:pt x="137" y="28"/>
                    <a:pt x="137" y="28"/>
                  </a:cubicBezTo>
                  <a:cubicBezTo>
                    <a:pt x="149" y="33"/>
                    <a:pt x="172" y="28"/>
                    <a:pt x="172" y="28"/>
                  </a:cubicBezTo>
                  <a:cubicBezTo>
                    <a:pt x="172" y="28"/>
                    <a:pt x="173" y="27"/>
                    <a:pt x="171" y="25"/>
                  </a:cubicBezTo>
                  <a:cubicBezTo>
                    <a:pt x="168" y="22"/>
                    <a:pt x="165" y="21"/>
                    <a:pt x="167" y="18"/>
                  </a:cubicBezTo>
                  <a:cubicBezTo>
                    <a:pt x="168" y="16"/>
                    <a:pt x="170" y="14"/>
                    <a:pt x="169" y="12"/>
                  </a:cubicBezTo>
                  <a:cubicBezTo>
                    <a:pt x="169" y="12"/>
                    <a:pt x="168" y="11"/>
                    <a:pt x="167" y="11"/>
                  </a:cubicBezTo>
                  <a:cubicBezTo>
                    <a:pt x="163" y="11"/>
                    <a:pt x="157" y="12"/>
                    <a:pt x="157" y="12"/>
                  </a:cubicBezTo>
                  <a:cubicBezTo>
                    <a:pt x="157" y="12"/>
                    <a:pt x="156" y="9"/>
                    <a:pt x="151" y="8"/>
                  </a:cubicBezTo>
                  <a:cubicBezTo>
                    <a:pt x="147" y="7"/>
                    <a:pt x="140" y="5"/>
                    <a:pt x="136" y="5"/>
                  </a:cubicBezTo>
                  <a:cubicBezTo>
                    <a:pt x="136" y="5"/>
                    <a:pt x="136" y="6"/>
                    <a:pt x="136" y="6"/>
                  </a:cubicBezTo>
                  <a:cubicBezTo>
                    <a:pt x="133" y="7"/>
                    <a:pt x="129" y="10"/>
                    <a:pt x="125" y="9"/>
                  </a:cubicBezTo>
                  <a:cubicBezTo>
                    <a:pt x="123" y="8"/>
                    <a:pt x="122" y="8"/>
                    <a:pt x="122" y="7"/>
                  </a:cubicBezTo>
                  <a:cubicBezTo>
                    <a:pt x="120" y="7"/>
                    <a:pt x="119" y="6"/>
                    <a:pt x="117" y="7"/>
                  </a:cubicBezTo>
                  <a:cubicBezTo>
                    <a:pt x="113" y="7"/>
                    <a:pt x="113" y="10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0" y="8"/>
                    <a:pt x="107" y="7"/>
                    <a:pt x="105" y="6"/>
                  </a:cubicBezTo>
                  <a:cubicBezTo>
                    <a:pt x="106" y="5"/>
                    <a:pt x="106" y="4"/>
                    <a:pt x="104" y="3"/>
                  </a:cubicBezTo>
                  <a:cubicBezTo>
                    <a:pt x="105" y="2"/>
                    <a:pt x="105" y="1"/>
                    <a:pt x="105" y="0"/>
                  </a:cubicBezTo>
                  <a:cubicBezTo>
                    <a:pt x="96" y="2"/>
                    <a:pt x="85" y="3"/>
                    <a:pt x="73" y="3"/>
                  </a:cubicBezTo>
                  <a:cubicBezTo>
                    <a:pt x="62" y="3"/>
                    <a:pt x="51" y="2"/>
                    <a:pt x="43" y="0"/>
                  </a:cubicBezTo>
                  <a:cubicBezTo>
                    <a:pt x="42" y="2"/>
                    <a:pt x="41" y="4"/>
                    <a:pt x="41" y="5"/>
                  </a:cubicBezTo>
                  <a:cubicBezTo>
                    <a:pt x="17" y="17"/>
                    <a:pt x="0" y="42"/>
                    <a:pt x="0" y="71"/>
                  </a:cubicBezTo>
                  <a:cubicBezTo>
                    <a:pt x="0" y="93"/>
                    <a:pt x="10" y="113"/>
                    <a:pt x="26" y="127"/>
                  </a:cubicBezTo>
                  <a:cubicBezTo>
                    <a:pt x="43" y="142"/>
                    <a:pt x="89" y="144"/>
                    <a:pt x="108" y="132"/>
                  </a:cubicBezTo>
                  <a:cubicBezTo>
                    <a:pt x="111" y="131"/>
                    <a:pt x="114" y="128"/>
                    <a:pt x="117" y="126"/>
                  </a:cubicBezTo>
                  <a:cubicBezTo>
                    <a:pt x="132" y="133"/>
                    <a:pt x="158" y="133"/>
                    <a:pt x="170" y="126"/>
                  </a:cubicBezTo>
                  <a:cubicBezTo>
                    <a:pt x="184" y="118"/>
                    <a:pt x="196" y="100"/>
                    <a:pt x="196" y="83"/>
                  </a:cubicBezTo>
                  <a:cubicBezTo>
                    <a:pt x="196" y="62"/>
                    <a:pt x="184" y="45"/>
                    <a:pt x="167" y="37"/>
                  </a:cubicBezTo>
                  <a:close/>
                  <a:moveTo>
                    <a:pt x="76" y="102"/>
                  </a:move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10"/>
                    <a:pt x="75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3" y="109"/>
                    <a:pt x="63" y="102"/>
                  </a:cubicBezTo>
                  <a:cubicBezTo>
                    <a:pt x="47" y="101"/>
                    <a:pt x="38" y="93"/>
                    <a:pt x="37" y="79"/>
                  </a:cubicBezTo>
                  <a:cubicBezTo>
                    <a:pt x="37" y="78"/>
                    <a:pt x="38" y="78"/>
                    <a:pt x="38" y="78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5" y="77"/>
                  </a:cubicBezTo>
                  <a:cubicBezTo>
                    <a:pt x="56" y="84"/>
                    <a:pt x="63" y="84"/>
                    <a:pt x="67" y="84"/>
                  </a:cubicBezTo>
                  <a:cubicBezTo>
                    <a:pt x="69" y="83"/>
                    <a:pt x="70" y="82"/>
                    <a:pt x="70" y="81"/>
                  </a:cubicBezTo>
                  <a:cubicBezTo>
                    <a:pt x="71" y="77"/>
                    <a:pt x="68" y="73"/>
                    <a:pt x="54" y="67"/>
                  </a:cubicBezTo>
                  <a:cubicBezTo>
                    <a:pt x="44" y="62"/>
                    <a:pt x="39" y="60"/>
                    <a:pt x="39" y="52"/>
                  </a:cubicBezTo>
                  <a:cubicBezTo>
                    <a:pt x="38" y="43"/>
                    <a:pt x="45" y="33"/>
                    <a:pt x="59" y="30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2"/>
                    <a:pt x="72" y="22"/>
                    <a:pt x="73" y="29"/>
                  </a:cubicBezTo>
                  <a:cubicBezTo>
                    <a:pt x="87" y="31"/>
                    <a:pt x="96" y="40"/>
                    <a:pt x="96" y="50"/>
                  </a:cubicBezTo>
                  <a:cubicBezTo>
                    <a:pt x="96" y="51"/>
                    <a:pt x="96" y="51"/>
                    <a:pt x="95" y="52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9" y="53"/>
                    <a:pt x="78" y="47"/>
                    <a:pt x="70" y="48"/>
                  </a:cubicBezTo>
                  <a:cubicBezTo>
                    <a:pt x="67" y="48"/>
                    <a:pt x="67" y="50"/>
                    <a:pt x="67" y="51"/>
                  </a:cubicBezTo>
                  <a:cubicBezTo>
                    <a:pt x="67" y="55"/>
                    <a:pt x="72" y="57"/>
                    <a:pt x="82" y="62"/>
                  </a:cubicBezTo>
                  <a:cubicBezTo>
                    <a:pt x="92" y="67"/>
                    <a:pt x="97" y="71"/>
                    <a:pt x="98" y="79"/>
                  </a:cubicBezTo>
                  <a:cubicBezTo>
                    <a:pt x="98" y="90"/>
                    <a:pt x="90" y="99"/>
                    <a:pt x="76" y="102"/>
                  </a:cubicBezTo>
                  <a:close/>
                  <a:moveTo>
                    <a:pt x="145" y="104"/>
                  </a:moveTo>
                  <a:cubicBezTo>
                    <a:pt x="145" y="108"/>
                    <a:pt x="145" y="108"/>
                    <a:pt x="145" y="108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09"/>
                    <a:pt x="136" y="104"/>
                  </a:cubicBezTo>
                  <a:cubicBezTo>
                    <a:pt x="124" y="103"/>
                    <a:pt x="118" y="97"/>
                    <a:pt x="118" y="87"/>
                  </a:cubicBezTo>
                  <a:cubicBezTo>
                    <a:pt x="118" y="87"/>
                    <a:pt x="118" y="87"/>
                    <a:pt x="119" y="87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30" y="85"/>
                    <a:pt x="130" y="86"/>
                    <a:pt x="130" y="86"/>
                  </a:cubicBezTo>
                  <a:cubicBezTo>
                    <a:pt x="131" y="91"/>
                    <a:pt x="136" y="91"/>
                    <a:pt x="139" y="91"/>
                  </a:cubicBezTo>
                  <a:cubicBezTo>
                    <a:pt x="140" y="90"/>
                    <a:pt x="141" y="90"/>
                    <a:pt x="141" y="89"/>
                  </a:cubicBezTo>
                  <a:cubicBezTo>
                    <a:pt x="142" y="86"/>
                    <a:pt x="140" y="83"/>
                    <a:pt x="129" y="79"/>
                  </a:cubicBezTo>
                  <a:cubicBezTo>
                    <a:pt x="123" y="76"/>
                    <a:pt x="119" y="74"/>
                    <a:pt x="119" y="68"/>
                  </a:cubicBezTo>
                  <a:cubicBezTo>
                    <a:pt x="118" y="62"/>
                    <a:pt x="124" y="55"/>
                    <a:pt x="133" y="53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4" y="47"/>
                    <a:pt x="134" y="47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43" y="47"/>
                    <a:pt x="143" y="47"/>
                    <a:pt x="143" y="52"/>
                  </a:cubicBezTo>
                  <a:cubicBezTo>
                    <a:pt x="153" y="53"/>
                    <a:pt x="159" y="60"/>
                    <a:pt x="160" y="67"/>
                  </a:cubicBezTo>
                  <a:cubicBezTo>
                    <a:pt x="160" y="68"/>
                    <a:pt x="159" y="68"/>
                    <a:pt x="158" y="68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5"/>
                    <a:pt x="141" y="65"/>
                  </a:cubicBezTo>
                  <a:cubicBezTo>
                    <a:pt x="139" y="66"/>
                    <a:pt x="139" y="67"/>
                    <a:pt x="139" y="68"/>
                  </a:cubicBezTo>
                  <a:cubicBezTo>
                    <a:pt x="139" y="70"/>
                    <a:pt x="142" y="72"/>
                    <a:pt x="150" y="75"/>
                  </a:cubicBezTo>
                  <a:cubicBezTo>
                    <a:pt x="157" y="79"/>
                    <a:pt x="160" y="82"/>
                    <a:pt x="161" y="87"/>
                  </a:cubicBezTo>
                  <a:cubicBezTo>
                    <a:pt x="161" y="96"/>
                    <a:pt x="155" y="102"/>
                    <a:pt x="1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30"/>
            <p:cNvSpPr>
              <a:spLocks/>
            </p:cNvSpPr>
            <p:nvPr/>
          </p:nvSpPr>
          <p:spPr bwMode="auto">
            <a:xfrm>
              <a:off x="10198100" y="790575"/>
              <a:ext cx="406400" cy="152400"/>
            </a:xfrm>
            <a:custGeom>
              <a:avLst/>
              <a:gdLst>
                <a:gd name="T0" fmla="*/ 26 w 107"/>
                <a:gd name="T1" fmla="*/ 38 h 40"/>
                <a:gd name="T2" fmla="*/ 50 w 107"/>
                <a:gd name="T3" fmla="*/ 40 h 40"/>
                <a:gd name="T4" fmla="*/ 84 w 107"/>
                <a:gd name="T5" fmla="*/ 37 h 40"/>
                <a:gd name="T6" fmla="*/ 107 w 107"/>
                <a:gd name="T7" fmla="*/ 25 h 40"/>
                <a:gd name="T8" fmla="*/ 102 w 107"/>
                <a:gd name="T9" fmla="*/ 20 h 40"/>
                <a:gd name="T10" fmla="*/ 93 w 107"/>
                <a:gd name="T11" fmla="*/ 12 h 40"/>
                <a:gd name="T12" fmla="*/ 95 w 107"/>
                <a:gd name="T13" fmla="*/ 1 h 40"/>
                <a:gd name="T14" fmla="*/ 91 w 107"/>
                <a:gd name="T15" fmla="*/ 1 h 40"/>
                <a:gd name="T16" fmla="*/ 75 w 107"/>
                <a:gd name="T17" fmla="*/ 7 h 40"/>
                <a:gd name="T18" fmla="*/ 64 w 107"/>
                <a:gd name="T19" fmla="*/ 3 h 40"/>
                <a:gd name="T20" fmla="*/ 40 w 107"/>
                <a:gd name="T21" fmla="*/ 5 h 40"/>
                <a:gd name="T22" fmla="*/ 39 w 107"/>
                <a:gd name="T23" fmla="*/ 6 h 40"/>
                <a:gd name="T24" fmla="*/ 23 w 107"/>
                <a:gd name="T25" fmla="*/ 16 h 40"/>
                <a:gd name="T26" fmla="*/ 17 w 107"/>
                <a:gd name="T27" fmla="*/ 15 h 40"/>
                <a:gd name="T28" fmla="*/ 10 w 107"/>
                <a:gd name="T29" fmla="*/ 16 h 40"/>
                <a:gd name="T30" fmla="*/ 5 w 107"/>
                <a:gd name="T31" fmla="*/ 23 h 40"/>
                <a:gd name="T32" fmla="*/ 0 w 107"/>
                <a:gd name="T33" fmla="*/ 28 h 40"/>
                <a:gd name="T34" fmla="*/ 27 w 107"/>
                <a:gd name="T35" fmla="*/ 38 h 40"/>
                <a:gd name="T36" fmla="*/ 26 w 107"/>
                <a:gd name="T3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40">
                  <a:moveTo>
                    <a:pt x="26" y="38"/>
                  </a:moveTo>
                  <a:cubicBezTo>
                    <a:pt x="33" y="40"/>
                    <a:pt x="42" y="40"/>
                    <a:pt x="50" y="40"/>
                  </a:cubicBezTo>
                  <a:cubicBezTo>
                    <a:pt x="63" y="40"/>
                    <a:pt x="74" y="39"/>
                    <a:pt x="84" y="37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25"/>
                    <a:pt x="107" y="22"/>
                    <a:pt x="102" y="20"/>
                  </a:cubicBezTo>
                  <a:cubicBezTo>
                    <a:pt x="98" y="17"/>
                    <a:pt x="92" y="16"/>
                    <a:pt x="93" y="12"/>
                  </a:cubicBezTo>
                  <a:cubicBezTo>
                    <a:pt x="94" y="8"/>
                    <a:pt x="96" y="3"/>
                    <a:pt x="95" y="1"/>
                  </a:cubicBezTo>
                  <a:cubicBezTo>
                    <a:pt x="94" y="0"/>
                    <a:pt x="93" y="0"/>
                    <a:pt x="91" y="1"/>
                  </a:cubicBezTo>
                  <a:cubicBezTo>
                    <a:pt x="84" y="2"/>
                    <a:pt x="75" y="7"/>
                    <a:pt x="75" y="7"/>
                  </a:cubicBezTo>
                  <a:cubicBezTo>
                    <a:pt x="75" y="7"/>
                    <a:pt x="73" y="3"/>
                    <a:pt x="64" y="3"/>
                  </a:cubicBezTo>
                  <a:cubicBezTo>
                    <a:pt x="57" y="3"/>
                    <a:pt x="45" y="3"/>
                    <a:pt x="40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6" y="8"/>
                    <a:pt x="30" y="16"/>
                    <a:pt x="23" y="16"/>
                  </a:cubicBezTo>
                  <a:cubicBezTo>
                    <a:pt x="21" y="16"/>
                    <a:pt x="19" y="15"/>
                    <a:pt x="17" y="15"/>
                  </a:cubicBezTo>
                  <a:cubicBezTo>
                    <a:pt x="15" y="14"/>
                    <a:pt x="14" y="14"/>
                    <a:pt x="10" y="16"/>
                  </a:cubicBezTo>
                  <a:cubicBezTo>
                    <a:pt x="5" y="19"/>
                    <a:pt x="5" y="23"/>
                    <a:pt x="5" y="23"/>
                  </a:cubicBezTo>
                  <a:cubicBezTo>
                    <a:pt x="5" y="23"/>
                    <a:pt x="0" y="22"/>
                    <a:pt x="0" y="28"/>
                  </a:cubicBezTo>
                  <a:cubicBezTo>
                    <a:pt x="15" y="35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6346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78425" y="3478213"/>
            <a:ext cx="1966913" cy="3379787"/>
            <a:chOff x="3724275" y="1833563"/>
            <a:chExt cx="1316038" cy="2260600"/>
          </a:xfrm>
        </p:grpSpPr>
        <p:sp>
          <p:nvSpPr>
            <p:cNvPr id="130072" name="Freeform 5"/>
            <p:cNvSpPr>
              <a:spLocks/>
            </p:cNvSpPr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330200 w 208"/>
                <a:gd name="T1" fmla="*/ 381000 h 240"/>
                <a:gd name="T2" fmla="*/ 0 w 208"/>
                <a:gd name="T3" fmla="*/ 381000 h 240"/>
                <a:gd name="T4" fmla="*/ 12700 w 208"/>
                <a:gd name="T5" fmla="*/ 0 h 240"/>
                <a:gd name="T6" fmla="*/ 315913 w 208"/>
                <a:gd name="T7" fmla="*/ 0 h 240"/>
                <a:gd name="T8" fmla="*/ 330200 w 208"/>
                <a:gd name="T9" fmla="*/ 38100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30073" name="Freeform 6"/>
            <p:cNvSpPr>
              <a:spLocks/>
            </p:cNvSpPr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538163 w 179"/>
                <a:gd name="T1" fmla="*/ 326168 h 226"/>
                <a:gd name="T2" fmla="*/ 270585 w 179"/>
                <a:gd name="T3" fmla="*/ 0 h 226"/>
                <a:gd name="T4" fmla="*/ 0 w 179"/>
                <a:gd name="T5" fmla="*/ 326168 h 226"/>
                <a:gd name="T6" fmla="*/ 126273 w 179"/>
                <a:gd name="T7" fmla="*/ 580519 h 226"/>
                <a:gd name="T8" fmla="*/ 147318 w 179"/>
                <a:gd name="T9" fmla="*/ 652336 h 226"/>
                <a:gd name="T10" fmla="*/ 177383 w 179"/>
                <a:gd name="T11" fmla="*/ 676275 h 226"/>
                <a:gd name="T12" fmla="*/ 363786 w 179"/>
                <a:gd name="T13" fmla="*/ 676275 h 226"/>
                <a:gd name="T14" fmla="*/ 393851 w 179"/>
                <a:gd name="T15" fmla="*/ 652336 h 226"/>
                <a:gd name="T16" fmla="*/ 414897 w 179"/>
                <a:gd name="T17" fmla="*/ 580519 h 226"/>
                <a:gd name="T18" fmla="*/ 538163 w 179"/>
                <a:gd name="T19" fmla="*/ 326168 h 2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130074" name="Freeform 7"/>
            <p:cNvSpPr>
              <a:spLocks/>
            </p:cNvSpPr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1216884 w 438"/>
                <a:gd name="T1" fmla="*/ 179381 h 514"/>
                <a:gd name="T2" fmla="*/ 862335 w 438"/>
                <a:gd name="T3" fmla="*/ 83711 h 514"/>
                <a:gd name="T4" fmla="*/ 847312 w 438"/>
                <a:gd name="T5" fmla="*/ 23918 h 514"/>
                <a:gd name="T6" fmla="*/ 658019 w 438"/>
                <a:gd name="T7" fmla="*/ 0 h 514"/>
                <a:gd name="T8" fmla="*/ 468726 w 438"/>
                <a:gd name="T9" fmla="*/ 23918 h 514"/>
                <a:gd name="T10" fmla="*/ 456707 w 438"/>
                <a:gd name="T11" fmla="*/ 83711 h 514"/>
                <a:gd name="T12" fmla="*/ 99154 w 438"/>
                <a:gd name="T13" fmla="*/ 179381 h 514"/>
                <a:gd name="T14" fmla="*/ 0 w 438"/>
                <a:gd name="T15" fmla="*/ 278041 h 514"/>
                <a:gd name="T16" fmla="*/ 21033 w 438"/>
                <a:gd name="T17" fmla="*/ 771340 h 514"/>
                <a:gd name="T18" fmla="*/ 195302 w 438"/>
                <a:gd name="T19" fmla="*/ 1028453 h 514"/>
                <a:gd name="T20" fmla="*/ 105163 w 438"/>
                <a:gd name="T21" fmla="*/ 1536700 h 514"/>
                <a:gd name="T22" fmla="*/ 1207870 w 438"/>
                <a:gd name="T23" fmla="*/ 1536700 h 514"/>
                <a:gd name="T24" fmla="*/ 1114726 w 438"/>
                <a:gd name="T25" fmla="*/ 1028453 h 514"/>
                <a:gd name="T26" fmla="*/ 1295005 w 438"/>
                <a:gd name="T27" fmla="*/ 771340 h 514"/>
                <a:gd name="T28" fmla="*/ 1316038 w 438"/>
                <a:gd name="T29" fmla="*/ 278041 h 514"/>
                <a:gd name="T30" fmla="*/ 1216884 w 438"/>
                <a:gd name="T31" fmla="*/ 179381 h 5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765174" y="4332579"/>
            <a:ext cx="801227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6"/>
                </a:solidFill>
                <a:latin typeface="+mj-lt"/>
              </a:rPr>
              <a:t>Reposición</a:t>
            </a:r>
            <a:endParaRPr lang="id-ID" sz="12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765174" y="4515141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/>
              <a:t>Consolidado</a:t>
            </a:r>
            <a:r>
              <a:rPr lang="en-US" sz="1200" dirty="0"/>
              <a:t> del </a:t>
            </a:r>
            <a:r>
              <a:rPr lang="en-US" sz="1200" dirty="0" err="1"/>
              <a:t>equipamiento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reposición</a:t>
            </a:r>
            <a:r>
              <a:rPr lang="en-US" sz="1200" dirty="0"/>
              <a:t>.</a:t>
            </a:r>
            <a:endParaRPr lang="id-ID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765174" y="5540375"/>
            <a:ext cx="595209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1"/>
                </a:solidFill>
                <a:latin typeface="+mj-lt"/>
              </a:rPr>
              <a:t>Nuevos</a:t>
            </a:r>
            <a:endParaRPr lang="id-ID" sz="1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765174" y="5722938"/>
            <a:ext cx="1862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/>
              <a:t>Consolidado</a:t>
            </a:r>
            <a:r>
              <a:rPr lang="en-US" sz="1200" dirty="0"/>
              <a:t> del </a:t>
            </a:r>
            <a:r>
              <a:rPr lang="en-US" sz="1200" dirty="0" err="1"/>
              <a:t>equipamiento</a:t>
            </a:r>
            <a:r>
              <a:rPr lang="en-US" sz="1200" dirty="0"/>
              <a:t> </a:t>
            </a:r>
            <a:r>
              <a:rPr lang="en-US" sz="1200" dirty="0" err="1"/>
              <a:t>nuevo</a:t>
            </a:r>
            <a:r>
              <a:rPr lang="en-US" sz="1200" dirty="0"/>
              <a:t>.</a:t>
            </a:r>
            <a:endParaRPr lang="id-ID" sz="1200" dirty="0"/>
          </a:p>
        </p:txBody>
      </p:sp>
      <p:sp>
        <p:nvSpPr>
          <p:cNvPr id="130071" name="Slide Number Placeholder 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261725" y="411163"/>
            <a:ext cx="6413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6CF0A3-73F7-4619-BFD5-4E5632757B87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8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>
                <a:solidFill>
                  <a:schemeClr val="bg1"/>
                </a:solidFill>
              </a:rPr>
              <a:t>FORMATOS DE LOS PLANES</a:t>
            </a:r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109" name="TextBox 121"/>
          <p:cNvSpPr txBox="1"/>
          <p:nvPr/>
        </p:nvSpPr>
        <p:spPr>
          <a:xfrm>
            <a:off x="2807100" y="2125556"/>
            <a:ext cx="1788869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accent6"/>
                </a:solidFill>
                <a:latin typeface="+mj-lt"/>
              </a:rPr>
              <a:t>FORMATO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 N° 08</a:t>
            </a:r>
            <a:endParaRPr lang="id-ID" sz="20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3" name="TextBox 123"/>
          <p:cNvSpPr txBox="1"/>
          <p:nvPr/>
        </p:nvSpPr>
        <p:spPr>
          <a:xfrm>
            <a:off x="3310587" y="3478213"/>
            <a:ext cx="1788869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accent1"/>
                </a:solidFill>
                <a:latin typeface="+mj-lt"/>
              </a:rPr>
              <a:t>FORMATO</a:t>
            </a:r>
            <a:r>
              <a:rPr lang="en-US" sz="2000" b="1" dirty="0">
                <a:solidFill>
                  <a:schemeClr val="accent1"/>
                </a:solidFill>
                <a:latin typeface="+mj-lt"/>
              </a:rPr>
              <a:t> N° 03</a:t>
            </a:r>
            <a:endParaRPr lang="id-ID" sz="2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5" name="TextBox 128"/>
          <p:cNvSpPr txBox="1"/>
          <p:nvPr/>
        </p:nvSpPr>
        <p:spPr>
          <a:xfrm>
            <a:off x="6407449" y="1512664"/>
            <a:ext cx="1849784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accent4"/>
                </a:solidFill>
                <a:latin typeface="+mj-lt"/>
              </a:rPr>
              <a:t>FORMATO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N° 7.1</a:t>
            </a:r>
            <a:endParaRPr lang="id-ID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17" name="TextBox 130"/>
          <p:cNvSpPr txBox="1"/>
          <p:nvPr/>
        </p:nvSpPr>
        <p:spPr>
          <a:xfrm>
            <a:off x="7125055" y="2892064"/>
            <a:ext cx="1849784" cy="380480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accent2"/>
                </a:solidFill>
                <a:latin typeface="+mj-lt"/>
              </a:rPr>
              <a:t>FORMATO</a:t>
            </a:r>
            <a:r>
              <a:rPr lang="en-US" sz="2000" b="1" dirty="0">
                <a:solidFill>
                  <a:schemeClr val="accent2"/>
                </a:solidFill>
                <a:latin typeface="+mj-lt"/>
              </a:rPr>
              <a:t> N° 7.2</a:t>
            </a:r>
            <a:endParaRPr lang="id-ID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7" name="TextBox 121"/>
          <p:cNvSpPr txBox="1"/>
          <p:nvPr/>
        </p:nvSpPr>
        <p:spPr>
          <a:xfrm>
            <a:off x="9500899" y="4332579"/>
            <a:ext cx="1018530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rgbClr val="FFC000"/>
                </a:solidFill>
                <a:latin typeface="+mj-lt"/>
              </a:rPr>
              <a:t>Mant</a:t>
            </a:r>
            <a:r>
              <a:rPr lang="en-US" sz="1200" b="1" dirty="0">
                <a:solidFill>
                  <a:srgbClr val="FFC000"/>
                </a:solidFill>
                <a:latin typeface="+mj-lt"/>
              </a:rPr>
              <a:t>. </a:t>
            </a:r>
            <a:r>
              <a:rPr lang="en-US" sz="1200" b="1" dirty="0" err="1">
                <a:solidFill>
                  <a:srgbClr val="FFC000"/>
                </a:solidFill>
                <a:latin typeface="+mj-lt"/>
              </a:rPr>
              <a:t>Equipos</a:t>
            </a:r>
            <a:endParaRPr lang="id-ID" sz="12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38" name="Rectangle 122"/>
          <p:cNvSpPr>
            <a:spLocks noChangeArrowheads="1"/>
          </p:cNvSpPr>
          <p:nvPr/>
        </p:nvSpPr>
        <p:spPr bwMode="auto">
          <a:xfrm>
            <a:off x="9500899" y="4515141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/>
              <a:t>Consolidado</a:t>
            </a:r>
            <a:r>
              <a:rPr lang="en-US" sz="1200" dirty="0"/>
              <a:t> del </a:t>
            </a:r>
            <a:r>
              <a:rPr lang="en-US" sz="1200" dirty="0" err="1"/>
              <a:t>mantenimiento</a:t>
            </a:r>
            <a:r>
              <a:rPr lang="en-US" sz="1200" dirty="0"/>
              <a:t> de </a:t>
            </a:r>
            <a:r>
              <a:rPr lang="en-US" sz="1200" dirty="0" err="1"/>
              <a:t>equipos</a:t>
            </a:r>
            <a:r>
              <a:rPr lang="en-US" sz="1200" dirty="0"/>
              <a:t>.</a:t>
            </a:r>
            <a:endParaRPr lang="id-ID" sz="1200" dirty="0"/>
          </a:p>
        </p:txBody>
      </p:sp>
      <p:sp>
        <p:nvSpPr>
          <p:cNvPr id="139" name="TextBox 123"/>
          <p:cNvSpPr txBox="1"/>
          <p:nvPr/>
        </p:nvSpPr>
        <p:spPr>
          <a:xfrm>
            <a:off x="9500899" y="5540375"/>
            <a:ext cx="1441723" cy="257369"/>
          </a:xfrm>
          <a:prstGeom prst="rect">
            <a:avLst/>
          </a:prstGeom>
          <a:noFill/>
        </p:spPr>
        <p:txBody>
          <a:bodyPr wrap="none" lIns="72000" tIns="36000" rIns="72000" bIns="36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rgbClr val="ED7D31"/>
                </a:solidFill>
                <a:latin typeface="+mj-lt"/>
              </a:rPr>
              <a:t>Mant</a:t>
            </a:r>
            <a:r>
              <a:rPr lang="en-US" sz="1200" b="1" dirty="0">
                <a:solidFill>
                  <a:srgbClr val="ED7D31"/>
                </a:solidFill>
                <a:latin typeface="+mj-lt"/>
              </a:rPr>
              <a:t>. </a:t>
            </a:r>
            <a:r>
              <a:rPr lang="en-US" sz="1200" b="1" dirty="0" err="1">
                <a:solidFill>
                  <a:srgbClr val="ED7D31"/>
                </a:solidFill>
                <a:latin typeface="+mj-lt"/>
              </a:rPr>
              <a:t>Infraestructura</a:t>
            </a:r>
            <a:endParaRPr lang="id-ID" sz="1200" b="1" dirty="0">
              <a:solidFill>
                <a:srgbClr val="ED7D31"/>
              </a:solidFill>
              <a:latin typeface="+mj-lt"/>
            </a:endParaRPr>
          </a:p>
        </p:txBody>
      </p:sp>
      <p:sp>
        <p:nvSpPr>
          <p:cNvPr id="140" name="Rectangle 124"/>
          <p:cNvSpPr>
            <a:spLocks noChangeArrowheads="1"/>
          </p:cNvSpPr>
          <p:nvPr/>
        </p:nvSpPr>
        <p:spPr bwMode="auto">
          <a:xfrm>
            <a:off x="9500899" y="5722938"/>
            <a:ext cx="1862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sz="1200" dirty="0" err="1"/>
              <a:t>Consolidado</a:t>
            </a:r>
            <a:r>
              <a:rPr lang="en-US" sz="1200" dirty="0"/>
              <a:t> del </a:t>
            </a:r>
            <a:r>
              <a:rPr lang="en-US" sz="1200" dirty="0" err="1"/>
              <a:t>mantenimiento</a:t>
            </a:r>
            <a:r>
              <a:rPr lang="en-US" sz="1200" dirty="0"/>
              <a:t> de </a:t>
            </a:r>
            <a:r>
              <a:rPr lang="en-US" sz="1200" dirty="0" err="1"/>
              <a:t>infraestructura</a:t>
            </a:r>
            <a:r>
              <a:rPr lang="en-US" sz="1200" dirty="0"/>
              <a:t>.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333754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E98B6-B82C-4DCF-91CB-64242D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180" y="671385"/>
            <a:ext cx="8596668" cy="1320800"/>
          </a:xfrm>
        </p:spPr>
        <p:txBody>
          <a:bodyPr/>
          <a:lstStyle/>
          <a:p>
            <a:pPr algn="ctr"/>
            <a:r>
              <a:rPr lang="es-PE" b="1" dirty="0">
                <a:solidFill>
                  <a:srgbClr val="0070C0"/>
                </a:solidFill>
              </a:rPr>
              <a:t>CONDICIÓN PARA LA EVALUACIÓN DEL EQUIPAMIENTO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9A7153-4828-4D93-AA5A-B24F3E38A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217" y="2531554"/>
            <a:ext cx="3515950" cy="2633569"/>
          </a:xfrm>
          <a:prstGeom prst="rect">
            <a:avLst/>
          </a:prstGeom>
        </p:spPr>
      </p:pic>
      <p:pic>
        <p:nvPicPr>
          <p:cNvPr id="1026" name="Picture 2" descr="Resultado de imagen para chatarra de equipos medicos">
            <a:extLst>
              <a:ext uri="{FF2B5EF4-FFF2-40B4-BE49-F238E27FC236}">
                <a16:creationId xmlns:a16="http://schemas.microsoft.com/office/drawing/2014/main" id="{B4340361-8EDE-4CCB-A676-74D717AC4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3429"/>
          <a:stretch/>
        </p:blipFill>
        <p:spPr bwMode="auto">
          <a:xfrm>
            <a:off x="5287895" y="2531554"/>
            <a:ext cx="4233248" cy="263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608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FAA2-86C2-44B3-A473-2FB989168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61" y="609600"/>
            <a:ext cx="8596668" cy="1320800"/>
          </a:xfrm>
        </p:spPr>
        <p:txBody>
          <a:bodyPr/>
          <a:lstStyle/>
          <a:p>
            <a:pPr algn="ctr"/>
            <a:r>
              <a:rPr lang="es-PE" b="1" dirty="0">
                <a:solidFill>
                  <a:srgbClr val="0070C0"/>
                </a:solidFill>
              </a:rPr>
              <a:t>CRITERIOS PARA EVALUAR EL EQUIPAMIENTO</a:t>
            </a:r>
            <a:endParaRPr lang="es-ES" dirty="0"/>
          </a:p>
        </p:txBody>
      </p:sp>
      <p:pic>
        <p:nvPicPr>
          <p:cNvPr id="2050" name="Picture 2" descr="Resultado de imagen para mantenimiento acumulado no supera el 40% del costo de un equipo nuevo">
            <a:extLst>
              <a:ext uri="{FF2B5EF4-FFF2-40B4-BE49-F238E27FC236}">
                <a16:creationId xmlns:a16="http://schemas.microsoft.com/office/drawing/2014/main" id="{F41CB12B-691E-4B62-B4ED-34BA037EA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241" y="2396978"/>
            <a:ext cx="2131856" cy="125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curva del tiempo de vida util">
            <a:extLst>
              <a:ext uri="{FF2B5EF4-FFF2-40B4-BE49-F238E27FC236}">
                <a16:creationId xmlns:a16="http://schemas.microsoft.com/office/drawing/2014/main" id="{61B8D371-5281-4028-9BF5-945364DE1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241" y="4145697"/>
            <a:ext cx="2131856" cy="199402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equipo biomedico en estado muy bueno">
            <a:extLst>
              <a:ext uri="{FF2B5EF4-FFF2-40B4-BE49-F238E27FC236}">
                <a16:creationId xmlns:a16="http://schemas.microsoft.com/office/drawing/2014/main" id="{B5209F33-D572-493C-A5AD-0EC6829C0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80" y="2356490"/>
            <a:ext cx="2731322" cy="125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n relacionada">
            <a:extLst>
              <a:ext uri="{FF2B5EF4-FFF2-40B4-BE49-F238E27FC236}">
                <a16:creationId xmlns:a16="http://schemas.microsoft.com/office/drawing/2014/main" id="{C783963A-6271-4BB1-8943-DB79A3753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b="10880"/>
          <a:stretch/>
        </p:blipFill>
        <p:spPr bwMode="auto">
          <a:xfrm>
            <a:off x="4868440" y="3553556"/>
            <a:ext cx="1521813" cy="124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FEA6F74-7414-48C1-BCBA-F3A414456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3576" y="2787932"/>
            <a:ext cx="516558" cy="443020"/>
          </a:xfrm>
        </p:spPr>
        <p:txBody>
          <a:bodyPr/>
          <a:lstStyle/>
          <a:p>
            <a:pPr marL="0" indent="0">
              <a:buNone/>
            </a:pPr>
            <a:r>
              <a:rPr lang="es-PE" b="1" dirty="0"/>
              <a:t>C1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7EE32B11-0789-4074-BA94-FEFE6C593A95}"/>
              </a:ext>
            </a:extLst>
          </p:cNvPr>
          <p:cNvSpPr txBox="1">
            <a:spLocks/>
          </p:cNvSpPr>
          <p:nvPr/>
        </p:nvSpPr>
        <p:spPr>
          <a:xfrm>
            <a:off x="7253576" y="4742944"/>
            <a:ext cx="516558" cy="44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PE" b="1" dirty="0"/>
              <a:t>C2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27382EB5-0B52-47E0-9FA8-741592EFBA4A}"/>
              </a:ext>
            </a:extLst>
          </p:cNvPr>
          <p:cNvSpPr txBox="1">
            <a:spLocks/>
          </p:cNvSpPr>
          <p:nvPr/>
        </p:nvSpPr>
        <p:spPr>
          <a:xfrm>
            <a:off x="663166" y="2846367"/>
            <a:ext cx="516558" cy="44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PE" b="1" dirty="0"/>
              <a:t>C3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62B1185F-C9DC-4124-910F-9BDBF76AC528}"/>
              </a:ext>
            </a:extLst>
          </p:cNvPr>
          <p:cNvSpPr txBox="1">
            <a:spLocks/>
          </p:cNvSpPr>
          <p:nvPr/>
        </p:nvSpPr>
        <p:spPr>
          <a:xfrm>
            <a:off x="4245131" y="4002411"/>
            <a:ext cx="516558" cy="44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PE" b="1" dirty="0"/>
              <a:t>C4</a:t>
            </a:r>
          </a:p>
        </p:txBody>
      </p:sp>
      <p:pic>
        <p:nvPicPr>
          <p:cNvPr id="2058" name="Picture 10" descr="Imagen relacionada">
            <a:extLst>
              <a:ext uri="{FF2B5EF4-FFF2-40B4-BE49-F238E27FC236}">
                <a16:creationId xmlns:a16="http://schemas.microsoft.com/office/drawing/2014/main" id="{F440A4D3-A85A-4B44-B448-AAB80B7CA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57"/>
          <a:stretch/>
        </p:blipFill>
        <p:spPr bwMode="auto">
          <a:xfrm rot="10800000" flipV="1">
            <a:off x="1632862" y="4144191"/>
            <a:ext cx="2131856" cy="188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792BCCC-B10F-4A4E-8D6F-FF87C3670EE1}"/>
              </a:ext>
            </a:extLst>
          </p:cNvPr>
          <p:cNvSpPr txBox="1">
            <a:spLocks/>
          </p:cNvSpPr>
          <p:nvPr/>
        </p:nvSpPr>
        <p:spPr>
          <a:xfrm>
            <a:off x="952001" y="5004760"/>
            <a:ext cx="516558" cy="44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PE" b="1" dirty="0"/>
              <a:t>C5</a:t>
            </a:r>
          </a:p>
        </p:txBody>
      </p:sp>
    </p:spTree>
    <p:extLst>
      <p:ext uri="{BB962C8B-B14F-4D97-AF65-F5344CB8AC3E}">
        <p14:creationId xmlns:p14="http://schemas.microsoft.com/office/powerpoint/2010/main" val="308938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Apoyo a coordinación\Hospital Regional Ica\Foto14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242259"/>
            <a:ext cx="1152128" cy="153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Pentágono"/>
          <p:cNvSpPr/>
          <p:nvPr/>
        </p:nvSpPr>
        <p:spPr>
          <a:xfrm>
            <a:off x="4253270" y="3223044"/>
            <a:ext cx="6039844" cy="728423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PE" sz="1200" b="1" dirty="0">
                <a:solidFill>
                  <a:schemeClr val="tx1"/>
                </a:solidFill>
              </a:rPr>
              <a:t>C3: </a:t>
            </a:r>
            <a:r>
              <a:rPr lang="es-ES" sz="1200" b="1" dirty="0">
                <a:solidFill>
                  <a:schemeClr val="tx1"/>
                </a:solidFill>
              </a:rPr>
              <a:t>El equipamiento se encuentra en funcionamiento, rinde o cumple  según estándar o especificación de fábrica dentro de sus parámetros técnicos 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22" name="21 Pentágono"/>
          <p:cNvSpPr/>
          <p:nvPr/>
        </p:nvSpPr>
        <p:spPr>
          <a:xfrm>
            <a:off x="4274738" y="2389746"/>
            <a:ext cx="5925718" cy="481600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PE" sz="1200" b="1" dirty="0">
                <a:solidFill>
                  <a:schemeClr val="tx1"/>
                </a:solidFill>
              </a:rPr>
              <a:t>C2: </a:t>
            </a:r>
            <a:r>
              <a:rPr lang="es-ES" sz="1200" b="1" dirty="0">
                <a:solidFill>
                  <a:schemeClr val="tx1"/>
                </a:solidFill>
              </a:rPr>
              <a:t>El equipamiento no ha superado su vida útil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24" name="23 Pentágono"/>
          <p:cNvSpPr/>
          <p:nvPr/>
        </p:nvSpPr>
        <p:spPr>
          <a:xfrm>
            <a:off x="4260328" y="4313222"/>
            <a:ext cx="6039844" cy="859750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PE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C4: </a:t>
            </a:r>
            <a:r>
              <a:rPr lang="es-ES" sz="1200" b="1" dirty="0">
                <a:solidFill>
                  <a:schemeClr val="tx1"/>
                </a:solidFill>
              </a:rPr>
              <a:t>El equipamiento se encuentra en funcionamiento; pero NO rinde, ni cumple según estándar o especificación de fábrica dentro de sus parámetros técnicos.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26" name="25 Pentágono"/>
          <p:cNvSpPr/>
          <p:nvPr/>
        </p:nvSpPr>
        <p:spPr>
          <a:xfrm>
            <a:off x="4274738" y="5733257"/>
            <a:ext cx="6039844" cy="567225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PE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C5: </a:t>
            </a:r>
            <a:r>
              <a:rPr lang="es-ES" sz="1200" b="1" dirty="0">
                <a:solidFill>
                  <a:schemeClr val="tx1"/>
                </a:solidFill>
              </a:rPr>
              <a:t>El equipamiento no se encuentra en funcionamiento por defectos técnicos propios del bien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30" name="29 Cerrar llave"/>
          <p:cNvSpPr/>
          <p:nvPr/>
        </p:nvSpPr>
        <p:spPr>
          <a:xfrm>
            <a:off x="3215681" y="1312763"/>
            <a:ext cx="386283" cy="5284589"/>
          </a:xfrm>
          <a:prstGeom prst="rightBrace">
            <a:avLst>
              <a:gd name="adj1" fmla="val 42854"/>
              <a:gd name="adj2" fmla="val 50000"/>
            </a:avLst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6" name="Picture 2" descr="DIGI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369" y="242888"/>
            <a:ext cx="38941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3 Título"/>
          <p:cNvSpPr>
            <a:spLocks noGrp="1"/>
          </p:cNvSpPr>
          <p:nvPr>
            <p:ph type="title"/>
          </p:nvPr>
        </p:nvSpPr>
        <p:spPr>
          <a:xfrm>
            <a:off x="2042864" y="594866"/>
            <a:ext cx="8229600" cy="601887"/>
          </a:xfrm>
        </p:spPr>
        <p:txBody>
          <a:bodyPr>
            <a:normAutofit fontScale="90000"/>
          </a:bodyPr>
          <a:lstStyle/>
          <a:p>
            <a:r>
              <a:rPr lang="es-PE" sz="2000" dirty="0">
                <a:solidFill>
                  <a:schemeClr val="tx1"/>
                </a:solidFill>
              </a:rPr>
              <a:t>4. </a:t>
            </a:r>
            <a:r>
              <a:rPr lang="es-PE" sz="2000" dirty="0">
                <a:solidFill>
                  <a:schemeClr val="tx1"/>
                </a:solidFill>
              </a:rPr>
              <a:t>CRITERIOS TÉCNICOS PARA LA EVALUACIÓN DEL </a:t>
            </a:r>
            <a:r>
              <a:rPr lang="es-PE" sz="2000" dirty="0">
                <a:solidFill>
                  <a:schemeClr val="tx1"/>
                </a:solidFill>
              </a:rPr>
              <a:t>MANTENIMIENTO EQUIPAMIENTO</a:t>
            </a:r>
            <a:endParaRPr lang="es-PE" sz="2000" dirty="0">
              <a:solidFill>
                <a:schemeClr val="tx1"/>
              </a:solidFill>
            </a:endParaRPr>
          </a:p>
        </p:txBody>
      </p:sp>
      <p:sp>
        <p:nvSpPr>
          <p:cNvPr id="28" name="27 Pentágono"/>
          <p:cNvSpPr/>
          <p:nvPr/>
        </p:nvSpPr>
        <p:spPr>
          <a:xfrm>
            <a:off x="4275150" y="1312763"/>
            <a:ext cx="6025022" cy="680586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PE" sz="1200" b="1" dirty="0">
                <a:solidFill>
                  <a:schemeClr val="tx1"/>
                </a:solidFill>
              </a:rPr>
              <a:t>C1: </a:t>
            </a:r>
            <a:r>
              <a:rPr lang="es-ES" sz="1200" b="1" dirty="0">
                <a:solidFill>
                  <a:schemeClr val="tx1"/>
                </a:solidFill>
              </a:rPr>
              <a:t>Que </a:t>
            </a:r>
            <a:r>
              <a:rPr lang="es-ES" sz="1200" b="1" dirty="0">
                <a:solidFill>
                  <a:schemeClr val="tx1"/>
                </a:solidFill>
              </a:rPr>
              <a:t>el costo de mantenimiento, acumulado hasta el momento de la </a:t>
            </a:r>
            <a:r>
              <a:rPr lang="es-ES" sz="1200" b="1" dirty="0">
                <a:solidFill>
                  <a:schemeClr val="tx1"/>
                </a:solidFill>
              </a:rPr>
              <a:t> evaluación</a:t>
            </a:r>
            <a:r>
              <a:rPr lang="es-ES" sz="1200" b="1" dirty="0">
                <a:solidFill>
                  <a:schemeClr val="tx1"/>
                </a:solidFill>
              </a:rPr>
              <a:t>, no supere el 40% del valor del equipamiento nuevo de prestación similar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FCC19-C1E1-4203-B5D3-A020F5783A80}" type="slidenum">
              <a:rPr lang="es-PE" smtClean="0"/>
              <a:t>6</a:t>
            </a:fld>
            <a:endParaRPr lang="es-PE"/>
          </a:p>
        </p:txBody>
      </p:sp>
      <p:pic>
        <p:nvPicPr>
          <p:cNvPr id="18" name="Picture 3" descr="http://images.aquinegocio.com.mx/111679_w640_h640_mesa_pediatrica_tubul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3223043"/>
            <a:ext cx="1440160" cy="109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4.bp.blogspot.com/_zAPke4RVPvE/TNcRfeOpBOI/AAAAAAAAB50/35_r36ozbus/s1600/ambulancia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12" y="4697127"/>
            <a:ext cx="1521576" cy="114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4820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213C45-DCB9-48EA-8560-060D341E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CONCLUSIONES DE LA EVALUACIÓN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F5B4675-C9AE-4081-BEF9-7C46E15BE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504901"/>
              </p:ext>
            </p:extLst>
          </p:nvPr>
        </p:nvGraphicFramePr>
        <p:xfrm>
          <a:off x="2236573" y="1930400"/>
          <a:ext cx="5535827" cy="3444786"/>
        </p:xfrm>
        <a:graphic>
          <a:graphicData uri="http://schemas.openxmlformats.org/drawingml/2006/table">
            <a:tbl>
              <a:tblPr/>
              <a:tblGrid>
                <a:gridCol w="3992739">
                  <a:extLst>
                    <a:ext uri="{9D8B030D-6E8A-4147-A177-3AD203B41FA5}">
                      <a16:colId xmlns:a16="http://schemas.microsoft.com/office/drawing/2014/main" val="132729273"/>
                    </a:ext>
                  </a:extLst>
                </a:gridCol>
                <a:gridCol w="1543088">
                  <a:extLst>
                    <a:ext uri="{9D8B030D-6E8A-4147-A177-3AD203B41FA5}">
                      <a16:colId xmlns:a16="http://schemas.microsoft.com/office/drawing/2014/main" val="2955541226"/>
                    </a:ext>
                  </a:extLst>
                </a:gridCol>
              </a:tblGrid>
              <a:tr h="5929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EQUIPAMIENTO DE ALTA EN SIGA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62352"/>
                  </a:ext>
                </a:extLst>
              </a:tr>
              <a:tr h="5647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MANTENIMIENTO PREVENTIVO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REPOSICIÓN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121798"/>
                  </a:ext>
                </a:extLst>
              </a:tr>
              <a:tr h="5647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C3, C1 y 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83649"/>
                  </a:ext>
                </a:extLst>
              </a:tr>
              <a:tr h="5647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MANTENIMIENTO CORRECTIVO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622578"/>
                  </a:ext>
                </a:extLst>
              </a:tr>
              <a:tr h="5647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C4, C1 y 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012790"/>
                  </a:ext>
                </a:extLst>
              </a:tr>
              <a:tr h="59295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C5, C1 y 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11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07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827D3-BE62-4E40-BDB5-5AC3ED83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7304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PRIORIZACIÓN DEL MANTENIMIENTO DE EQUIPOS: ANEXO1 – FORMATO 1.4 DE LOS LINEAMIENTOS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5EE13C-A36E-4D8E-AFA1-8DCE4174E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318" y="1958871"/>
            <a:ext cx="476748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7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1E0FA-E4AA-460A-8C17-A39828363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530" y="609600"/>
            <a:ext cx="8596668" cy="1320800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VIDA ÚTIL: ANEXOS  2 y 3 DE LOS LINEAMIENTOS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E961E2-FFE2-46E8-B291-EC52561CA4E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26762" y="2379916"/>
            <a:ext cx="5330741" cy="26959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8AF98A0-FC85-441A-82AA-4E207226258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675220" y="2029256"/>
            <a:ext cx="4641734" cy="36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08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08620-A2FB-4CDF-A2DA-E59DEEF5D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805" y="584886"/>
            <a:ext cx="8596668" cy="1320800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FORMATO 7.1 – IDENTIFICACIÓN Y EVALUACIÓN DEL EQUIPAMIENTO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9DCA13-C7EE-47EF-9AF5-C564BA5AF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7" y="2058773"/>
            <a:ext cx="10812163" cy="19248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1C490B-E8CE-4125-B406-3D3B5CD17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388" y="4287440"/>
            <a:ext cx="10812163" cy="213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53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lide Number Placeholder 3"/>
          <p:cNvSpPr>
            <a:spLocks noGrp="1" noChangeArrowheads="1"/>
          </p:cNvSpPr>
          <p:nvPr>
            <p:ph type="sldNum" sz="quarter" idx="2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2F7971-0226-4533-A789-8EFB5CB9DD0B}" type="slidenum">
              <a:rPr lang="en-US">
                <a:solidFill>
                  <a:schemeClr val="bg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43823" y="2024063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/>
              <a:t>Arquitecta, responsable de los Planes de Mantenimiento de la Infraestructura  de las Regiones y Lima Metropolitana.</a:t>
            </a:r>
            <a:endParaRPr lang="id-ID" sz="1200" dirty="0"/>
          </a:p>
        </p:txBody>
      </p:sp>
      <p:sp>
        <p:nvSpPr>
          <p:cNvPr id="9" name="TextBox 23"/>
          <p:cNvSpPr txBox="1"/>
          <p:nvPr/>
        </p:nvSpPr>
        <p:spPr>
          <a:xfrm>
            <a:off x="4543823" y="1782763"/>
            <a:ext cx="2087562" cy="30777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+mj-lt"/>
              </a:rPr>
              <a:t>Arq</a:t>
            </a:r>
            <a:r>
              <a:rPr lang="en-US" sz="1400" b="1" dirty="0">
                <a:latin typeface="+mj-lt"/>
              </a:rPr>
              <a:t>. </a:t>
            </a:r>
            <a:r>
              <a:rPr lang="en-US" sz="1400" b="1" dirty="0" err="1">
                <a:latin typeface="+mj-lt"/>
              </a:rPr>
              <a:t>Cintya</a:t>
            </a:r>
            <a:r>
              <a:rPr lang="en-US" sz="1400" b="1" dirty="0">
                <a:latin typeface="+mj-lt"/>
              </a:rPr>
              <a:t> </a:t>
            </a:r>
            <a:r>
              <a:rPr lang="en-US" sz="1400" b="1" dirty="0" err="1">
                <a:latin typeface="+mj-lt"/>
              </a:rPr>
              <a:t>Oliva</a:t>
            </a:r>
            <a:r>
              <a:rPr lang="en-US" sz="1400" b="1" dirty="0">
                <a:latin typeface="+mj-lt"/>
              </a:rPr>
              <a:t> León</a:t>
            </a:r>
            <a:endParaRPr lang="id-ID" sz="1400" b="1" dirty="0">
              <a:latin typeface="+mj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43823" y="4308476"/>
            <a:ext cx="2792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PE" sz="1200" dirty="0"/>
              <a:t>Ingeniero Electrónico, responsable de las regiones: Loreto, Tumbes, Ancash, Apurímac, Cusco, San Martín y Madre de Dios</a:t>
            </a:r>
            <a:endParaRPr lang="id-ID" sz="1200" dirty="0"/>
          </a:p>
        </p:txBody>
      </p:sp>
      <p:sp>
        <p:nvSpPr>
          <p:cNvPr id="11" name="TextBox 23"/>
          <p:cNvSpPr txBox="1"/>
          <p:nvPr/>
        </p:nvSpPr>
        <p:spPr>
          <a:xfrm>
            <a:off x="4543823" y="4079876"/>
            <a:ext cx="2087562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>
                <a:latin typeface="+mj-lt"/>
              </a:rPr>
              <a:t>Ing. Alex Atalaya Peña</a:t>
            </a:r>
            <a:endParaRPr lang="id-ID" sz="1400" b="1" dirty="0">
              <a:latin typeface="+mj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561388" y="1997075"/>
            <a:ext cx="2792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/>
              <a:t>Ingeniero Electromecánico, responsable de las regiones: Piura, Lambayeque, Huánuco, Cajamarca, Ucayali, Amazonas, Moquegua, Pasco</a:t>
            </a:r>
            <a:endParaRPr lang="id-ID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561387" y="1755775"/>
            <a:ext cx="2619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>
                <a:latin typeface="+mj-lt"/>
              </a:rPr>
              <a:t>Ing. Alcides Arteaga Quispe</a:t>
            </a:r>
            <a:endParaRPr lang="id-ID" sz="1400" b="1" dirty="0">
              <a:latin typeface="+mj-lt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561388" y="4281488"/>
            <a:ext cx="2792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PE" sz="1200" dirty="0"/>
              <a:t>Ingeniero Electrónico, responsable de Lima Metropolitana</a:t>
            </a:r>
            <a:endParaRPr lang="id-ID" sz="1200" dirty="0"/>
          </a:p>
        </p:txBody>
      </p:sp>
      <p:sp>
        <p:nvSpPr>
          <p:cNvPr id="15" name="TextBox 23"/>
          <p:cNvSpPr txBox="1"/>
          <p:nvPr/>
        </p:nvSpPr>
        <p:spPr>
          <a:xfrm>
            <a:off x="8561387" y="4052888"/>
            <a:ext cx="2682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400" b="1" dirty="0">
                <a:latin typeface="+mj-lt"/>
              </a:rPr>
              <a:t>Ing. Armando Márquez Ichpas</a:t>
            </a:r>
            <a:endParaRPr lang="id-ID" sz="1400" b="1" dirty="0">
              <a:latin typeface="+mj-lt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4642248" y="3251201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605838" y="322421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642248" y="5619751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605838" y="559276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526258" y="1997075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/>
              <a:t>Ingeniera de Sistemas, responsable de las regiones: Tacna, Arequipa, Ica, Junín y Puno</a:t>
            </a:r>
            <a:endParaRPr lang="id-ID" sz="1200" dirty="0"/>
          </a:p>
        </p:txBody>
      </p:sp>
      <p:sp>
        <p:nvSpPr>
          <p:cNvPr id="29" name="TextBox 23"/>
          <p:cNvSpPr txBox="1"/>
          <p:nvPr/>
        </p:nvSpPr>
        <p:spPr>
          <a:xfrm>
            <a:off x="526257" y="1755775"/>
            <a:ext cx="2619375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+mj-lt"/>
              </a:rPr>
              <a:t>Ing</a:t>
            </a:r>
            <a:r>
              <a:rPr lang="en-US" sz="1400" b="1" dirty="0">
                <a:latin typeface="+mj-lt"/>
              </a:rPr>
              <a:t>. Claudia Arce </a:t>
            </a:r>
            <a:r>
              <a:rPr lang="en-US" sz="1400" b="1" dirty="0" err="1">
                <a:latin typeface="+mj-lt"/>
              </a:rPr>
              <a:t>Marrufo</a:t>
            </a:r>
            <a:endParaRPr lang="id-ID" sz="1400" b="1" dirty="0">
              <a:latin typeface="+mj-lt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526258" y="4281488"/>
            <a:ext cx="2792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PE" sz="1200" dirty="0"/>
              <a:t>Ingeniero Electrónico, responsable de las regiones: La Libertad, Lima, Ayacucho, Callao y Huancavelica</a:t>
            </a:r>
            <a:endParaRPr lang="id-ID" sz="1200" dirty="0"/>
          </a:p>
        </p:txBody>
      </p:sp>
      <p:sp>
        <p:nvSpPr>
          <p:cNvPr id="31" name="TextBox 23"/>
          <p:cNvSpPr txBox="1"/>
          <p:nvPr/>
        </p:nvSpPr>
        <p:spPr>
          <a:xfrm>
            <a:off x="526257" y="4052888"/>
            <a:ext cx="26193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+mj-lt"/>
              </a:rPr>
              <a:t>Ing</a:t>
            </a:r>
            <a:r>
              <a:rPr lang="en-US" sz="1400" b="1" dirty="0">
                <a:latin typeface="+mj-lt"/>
              </a:rPr>
              <a:t>. José </a:t>
            </a:r>
            <a:r>
              <a:rPr lang="en-US" sz="1400" b="1" dirty="0" err="1">
                <a:latin typeface="+mj-lt"/>
              </a:rPr>
              <a:t>Anchiraico</a:t>
            </a:r>
            <a:r>
              <a:rPr lang="en-US" sz="1400" b="1" dirty="0">
                <a:latin typeface="+mj-lt"/>
              </a:rPr>
              <a:t> </a:t>
            </a:r>
            <a:r>
              <a:rPr lang="en-US" sz="1400" b="1" dirty="0" err="1">
                <a:latin typeface="+mj-lt"/>
              </a:rPr>
              <a:t>Baltazar</a:t>
            </a:r>
            <a:endParaRPr lang="id-ID" sz="1400" b="1" dirty="0">
              <a:latin typeface="+mj-lt"/>
            </a:endParaRPr>
          </a:p>
        </p:txBody>
      </p:sp>
      <p:cxnSp>
        <p:nvCxnSpPr>
          <p:cNvPr id="32" name="Straight Connector 45"/>
          <p:cNvCxnSpPr/>
          <p:nvPr/>
        </p:nvCxnSpPr>
        <p:spPr>
          <a:xfrm>
            <a:off x="624683" y="322421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47"/>
          <p:cNvCxnSpPr/>
          <p:nvPr/>
        </p:nvCxnSpPr>
        <p:spPr>
          <a:xfrm>
            <a:off x="624683" y="5592763"/>
            <a:ext cx="2520950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14"/>
          <p:cNvSpPr>
            <a:spLocks noEditPoints="1"/>
          </p:cNvSpPr>
          <p:nvPr/>
        </p:nvSpPr>
        <p:spPr bwMode="auto">
          <a:xfrm>
            <a:off x="624683" y="3363913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6" name="Rectangle 55"/>
          <p:cNvSpPr>
            <a:spLocks noChangeArrowheads="1"/>
          </p:cNvSpPr>
          <p:nvPr/>
        </p:nvSpPr>
        <p:spPr bwMode="auto">
          <a:xfrm>
            <a:off x="932658" y="3279775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carce@minsa.gob.pe.com</a:t>
            </a:r>
            <a:endParaRPr lang="id-ID" sz="1200" dirty="0"/>
          </a:p>
        </p:txBody>
      </p:sp>
      <p:sp>
        <p:nvSpPr>
          <p:cNvPr id="38" name="Freeform 14"/>
          <p:cNvSpPr>
            <a:spLocks noEditPoints="1"/>
          </p:cNvSpPr>
          <p:nvPr/>
        </p:nvSpPr>
        <p:spPr bwMode="auto">
          <a:xfrm>
            <a:off x="4642248" y="3379274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9" name="Rectangle 55"/>
          <p:cNvSpPr>
            <a:spLocks noChangeArrowheads="1"/>
          </p:cNvSpPr>
          <p:nvPr/>
        </p:nvSpPr>
        <p:spPr bwMode="auto">
          <a:xfrm>
            <a:off x="4950223" y="3295136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colival@minsa.gob.pe.com</a:t>
            </a:r>
            <a:endParaRPr lang="id-ID" sz="1200" dirty="0"/>
          </a:p>
        </p:txBody>
      </p:sp>
      <p:sp>
        <p:nvSpPr>
          <p:cNvPr id="40" name="Freeform 14"/>
          <p:cNvSpPr>
            <a:spLocks noEditPoints="1"/>
          </p:cNvSpPr>
          <p:nvPr/>
        </p:nvSpPr>
        <p:spPr bwMode="auto">
          <a:xfrm>
            <a:off x="8605838" y="3363913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" name="Rectangle 55"/>
          <p:cNvSpPr>
            <a:spLocks noChangeArrowheads="1"/>
          </p:cNvSpPr>
          <p:nvPr/>
        </p:nvSpPr>
        <p:spPr bwMode="auto">
          <a:xfrm>
            <a:off x="8913813" y="3279775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aartega@minsa.gob.pe.com</a:t>
            </a:r>
            <a:endParaRPr lang="id-ID" sz="1200" dirty="0"/>
          </a:p>
        </p:txBody>
      </p:sp>
      <p:sp>
        <p:nvSpPr>
          <p:cNvPr id="42" name="Freeform 14"/>
          <p:cNvSpPr>
            <a:spLocks noEditPoints="1"/>
          </p:cNvSpPr>
          <p:nvPr/>
        </p:nvSpPr>
        <p:spPr bwMode="auto">
          <a:xfrm>
            <a:off x="8605838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3" name="Rectangle 55"/>
          <p:cNvSpPr>
            <a:spLocks noChangeArrowheads="1"/>
          </p:cNvSpPr>
          <p:nvPr/>
        </p:nvSpPr>
        <p:spPr bwMode="auto">
          <a:xfrm>
            <a:off x="8913813" y="5703889"/>
            <a:ext cx="2330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amarquezi@minsa.gob.pe.com</a:t>
            </a:r>
            <a:endParaRPr lang="id-ID" sz="1200" dirty="0"/>
          </a:p>
        </p:txBody>
      </p:sp>
      <p:sp>
        <p:nvSpPr>
          <p:cNvPr id="44" name="Freeform 14"/>
          <p:cNvSpPr>
            <a:spLocks noEditPoints="1"/>
          </p:cNvSpPr>
          <p:nvPr/>
        </p:nvSpPr>
        <p:spPr bwMode="auto">
          <a:xfrm>
            <a:off x="4642248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5" name="Rectangle 55"/>
          <p:cNvSpPr>
            <a:spLocks noChangeArrowheads="1"/>
          </p:cNvSpPr>
          <p:nvPr/>
        </p:nvSpPr>
        <p:spPr bwMode="auto">
          <a:xfrm>
            <a:off x="4950223" y="5703889"/>
            <a:ext cx="2212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eatalaya@minsa.gob.pe.com</a:t>
            </a:r>
            <a:endParaRPr lang="id-ID" sz="1200" dirty="0"/>
          </a:p>
        </p:txBody>
      </p:sp>
      <p:sp>
        <p:nvSpPr>
          <p:cNvPr id="52" name="Freeform 14"/>
          <p:cNvSpPr>
            <a:spLocks noEditPoints="1"/>
          </p:cNvSpPr>
          <p:nvPr/>
        </p:nvSpPr>
        <p:spPr bwMode="auto">
          <a:xfrm>
            <a:off x="624683" y="5788027"/>
            <a:ext cx="296862" cy="204787"/>
          </a:xfrm>
          <a:custGeom>
            <a:avLst/>
            <a:gdLst>
              <a:gd name="T0" fmla="*/ 187 w 194"/>
              <a:gd name="T1" fmla="*/ 1 h 134"/>
              <a:gd name="T2" fmla="*/ 187 w 194"/>
              <a:gd name="T3" fmla="*/ 1 h 134"/>
              <a:gd name="T4" fmla="*/ 185 w 194"/>
              <a:gd name="T5" fmla="*/ 1 h 134"/>
              <a:gd name="T6" fmla="*/ 184 w 194"/>
              <a:gd name="T7" fmla="*/ 0 h 134"/>
              <a:gd name="T8" fmla="*/ 181 w 194"/>
              <a:gd name="T9" fmla="*/ 0 h 134"/>
              <a:gd name="T10" fmla="*/ 13 w 194"/>
              <a:gd name="T11" fmla="*/ 0 h 134"/>
              <a:gd name="T12" fmla="*/ 10 w 194"/>
              <a:gd name="T13" fmla="*/ 0 h 134"/>
              <a:gd name="T14" fmla="*/ 9 w 194"/>
              <a:gd name="T15" fmla="*/ 1 h 134"/>
              <a:gd name="T16" fmla="*/ 7 w 194"/>
              <a:gd name="T17" fmla="*/ 1 h 134"/>
              <a:gd name="T18" fmla="*/ 7 w 194"/>
              <a:gd name="T19" fmla="*/ 1 h 134"/>
              <a:gd name="T20" fmla="*/ 0 w 194"/>
              <a:gd name="T21" fmla="*/ 13 h 134"/>
              <a:gd name="T22" fmla="*/ 0 w 194"/>
              <a:gd name="T23" fmla="*/ 121 h 134"/>
              <a:gd name="T24" fmla="*/ 13 w 194"/>
              <a:gd name="T25" fmla="*/ 134 h 134"/>
              <a:gd name="T26" fmla="*/ 181 w 194"/>
              <a:gd name="T27" fmla="*/ 134 h 134"/>
              <a:gd name="T28" fmla="*/ 194 w 194"/>
              <a:gd name="T29" fmla="*/ 121 h 134"/>
              <a:gd name="T30" fmla="*/ 194 w 194"/>
              <a:gd name="T31" fmla="*/ 13 h 134"/>
              <a:gd name="T32" fmla="*/ 187 w 194"/>
              <a:gd name="T33" fmla="*/ 1 h 134"/>
              <a:gd name="T34" fmla="*/ 133 w 194"/>
              <a:gd name="T35" fmla="*/ 70 h 134"/>
              <a:gd name="T36" fmla="*/ 127 w 194"/>
              <a:gd name="T37" fmla="*/ 75 h 134"/>
              <a:gd name="T38" fmla="*/ 176 w 194"/>
              <a:gd name="T39" fmla="*/ 121 h 134"/>
              <a:gd name="T40" fmla="*/ 18 w 194"/>
              <a:gd name="T41" fmla="*/ 121 h 134"/>
              <a:gd name="T42" fmla="*/ 67 w 194"/>
              <a:gd name="T43" fmla="*/ 75 h 134"/>
              <a:gd name="T44" fmla="*/ 87 w 194"/>
              <a:gd name="T45" fmla="*/ 95 h 134"/>
              <a:gd name="T46" fmla="*/ 97 w 194"/>
              <a:gd name="T47" fmla="*/ 99 h 134"/>
              <a:gd name="T48" fmla="*/ 107 w 194"/>
              <a:gd name="T49" fmla="*/ 95 h 134"/>
              <a:gd name="T50" fmla="*/ 183 w 194"/>
              <a:gd name="T51" fmla="*/ 23 h 134"/>
              <a:gd name="T52" fmla="*/ 183 w 194"/>
              <a:gd name="T53" fmla="*/ 116 h 134"/>
              <a:gd name="T54" fmla="*/ 133 w 194"/>
              <a:gd name="T55" fmla="*/ 70 h 134"/>
              <a:gd name="T56" fmla="*/ 19 w 194"/>
              <a:gd name="T57" fmla="*/ 14 h 134"/>
              <a:gd name="T58" fmla="*/ 175 w 194"/>
              <a:gd name="T59" fmla="*/ 14 h 134"/>
              <a:gd name="T60" fmla="*/ 97 w 194"/>
              <a:gd name="T61" fmla="*/ 88 h 134"/>
              <a:gd name="T62" fmla="*/ 19 w 194"/>
              <a:gd name="T63" fmla="*/ 14 h 134"/>
              <a:gd name="T64" fmla="*/ 61 w 194"/>
              <a:gd name="T65" fmla="*/ 70 h 134"/>
              <a:gd name="T66" fmla="*/ 11 w 194"/>
              <a:gd name="T67" fmla="*/ 116 h 134"/>
              <a:gd name="T68" fmla="*/ 11 w 194"/>
              <a:gd name="T69" fmla="*/ 23 h 134"/>
              <a:gd name="T70" fmla="*/ 61 w 194"/>
              <a:gd name="T71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134">
                <a:moveTo>
                  <a:pt x="187" y="1"/>
                </a:moveTo>
                <a:cubicBezTo>
                  <a:pt x="187" y="1"/>
                  <a:pt x="187" y="1"/>
                  <a:pt x="187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4" y="0"/>
                  <a:pt x="184" y="0"/>
                  <a:pt x="184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10" y="0"/>
                  <a:pt x="10" y="0"/>
                  <a:pt x="9" y="1"/>
                </a:cubicBezTo>
                <a:cubicBezTo>
                  <a:pt x="9" y="1"/>
                  <a:pt x="8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3" y="4"/>
                  <a:pt x="0" y="8"/>
                  <a:pt x="0" y="1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3" y="134"/>
                </a:cubicBezTo>
                <a:cubicBezTo>
                  <a:pt x="181" y="134"/>
                  <a:pt x="181" y="134"/>
                  <a:pt x="181" y="134"/>
                </a:cubicBezTo>
                <a:cubicBezTo>
                  <a:pt x="188" y="134"/>
                  <a:pt x="194" y="128"/>
                  <a:pt x="194" y="121"/>
                </a:cubicBezTo>
                <a:cubicBezTo>
                  <a:pt x="194" y="13"/>
                  <a:pt x="194" y="13"/>
                  <a:pt x="194" y="13"/>
                </a:cubicBezTo>
                <a:cubicBezTo>
                  <a:pt x="194" y="8"/>
                  <a:pt x="191" y="4"/>
                  <a:pt x="187" y="1"/>
                </a:cubicBezTo>
                <a:moveTo>
                  <a:pt x="133" y="70"/>
                </a:moveTo>
                <a:cubicBezTo>
                  <a:pt x="127" y="75"/>
                  <a:pt x="127" y="75"/>
                  <a:pt x="127" y="75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67" y="75"/>
                  <a:pt x="67" y="75"/>
                  <a:pt x="67" y="75"/>
                </a:cubicBezTo>
                <a:cubicBezTo>
                  <a:pt x="87" y="95"/>
                  <a:pt x="87" y="95"/>
                  <a:pt x="87" y="95"/>
                </a:cubicBezTo>
                <a:cubicBezTo>
                  <a:pt x="90" y="97"/>
                  <a:pt x="93" y="99"/>
                  <a:pt x="97" y="99"/>
                </a:cubicBezTo>
                <a:cubicBezTo>
                  <a:pt x="101" y="99"/>
                  <a:pt x="104" y="97"/>
                  <a:pt x="107" y="95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83" y="116"/>
                  <a:pt x="183" y="116"/>
                  <a:pt x="183" y="116"/>
                </a:cubicBezTo>
                <a:lnTo>
                  <a:pt x="133" y="70"/>
                </a:lnTo>
                <a:close/>
                <a:moveTo>
                  <a:pt x="19" y="14"/>
                </a:moveTo>
                <a:cubicBezTo>
                  <a:pt x="175" y="14"/>
                  <a:pt x="175" y="14"/>
                  <a:pt x="175" y="14"/>
                </a:cubicBezTo>
                <a:cubicBezTo>
                  <a:pt x="97" y="88"/>
                  <a:pt x="97" y="88"/>
                  <a:pt x="97" y="88"/>
                </a:cubicBezTo>
                <a:lnTo>
                  <a:pt x="19" y="14"/>
                </a:lnTo>
                <a:close/>
                <a:moveTo>
                  <a:pt x="61" y="70"/>
                </a:moveTo>
                <a:cubicBezTo>
                  <a:pt x="11" y="116"/>
                  <a:pt x="11" y="116"/>
                  <a:pt x="11" y="116"/>
                </a:cubicBezTo>
                <a:cubicBezTo>
                  <a:pt x="11" y="23"/>
                  <a:pt x="11" y="23"/>
                  <a:pt x="11" y="23"/>
                </a:cubicBezTo>
                <a:lnTo>
                  <a:pt x="61" y="70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981078" y="5703889"/>
            <a:ext cx="23375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 Light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 Light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 Light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1200" dirty="0" err="1"/>
              <a:t>janchiraico@minsa.gob.pe.com</a:t>
            </a:r>
            <a:endParaRPr lang="id-ID" sz="1200" dirty="0"/>
          </a:p>
        </p:txBody>
      </p:sp>
      <p:sp>
        <p:nvSpPr>
          <p:cNvPr id="60" name="Rectángulo 59"/>
          <p:cNvSpPr/>
          <p:nvPr/>
        </p:nvSpPr>
        <p:spPr>
          <a:xfrm>
            <a:off x="0" y="-10094"/>
            <a:ext cx="12192000" cy="887506"/>
          </a:xfrm>
          <a:prstGeom prst="rect">
            <a:avLst/>
          </a:prstGeom>
          <a:solidFill>
            <a:srgbClr val="43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1" name="Title 1"/>
          <p:cNvSpPr txBox="1">
            <a:spLocks noChangeArrowheads="1"/>
          </p:cNvSpPr>
          <p:nvPr/>
        </p:nvSpPr>
        <p:spPr>
          <a:xfrm>
            <a:off x="765174" y="6000"/>
            <a:ext cx="105156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000" dirty="0">
                <a:solidFill>
                  <a:schemeClr val="bg1"/>
                </a:solidFill>
              </a:rPr>
              <a:t>EQUIPO TÉCNICO DE LA UNIDAD DE PROGRAMACIÓN Y PROYECTOS (</a:t>
            </a:r>
            <a:r>
              <a:rPr lang="es-PE" sz="2000" dirty="0" err="1">
                <a:solidFill>
                  <a:schemeClr val="bg1"/>
                </a:solidFill>
              </a:rPr>
              <a:t>UPP</a:t>
            </a:r>
            <a:r>
              <a:rPr lang="es-PE" sz="2000" dirty="0">
                <a:solidFill>
                  <a:schemeClr val="bg1"/>
                </a:solidFill>
              </a:rPr>
              <a:t>) - DIEM</a:t>
            </a:r>
            <a:endParaRPr lang="id-ID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54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ECC33-3D8A-4F90-AFD6-1260D979C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711" y="3353446"/>
            <a:ext cx="2330561" cy="762000"/>
          </a:xfrm>
        </p:spPr>
        <p:txBody>
          <a:bodyPr/>
          <a:lstStyle/>
          <a:p>
            <a:r>
              <a:rPr lang="es-ES" b="1" dirty="0">
                <a:solidFill>
                  <a:srgbClr val="0070C0"/>
                </a:solidFill>
              </a:rPr>
              <a:t>GRACIAS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26E8D4-B773-485A-B66A-6D036A7D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77" y="329047"/>
            <a:ext cx="2893695" cy="773430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F9544F76-DE65-4A04-876F-34B17FB0DD75}"/>
              </a:ext>
            </a:extLst>
          </p:cNvPr>
          <p:cNvSpPr txBox="1">
            <a:spLocks/>
          </p:cNvSpPr>
          <p:nvPr/>
        </p:nvSpPr>
        <p:spPr>
          <a:xfrm>
            <a:off x="133634" y="1287859"/>
            <a:ext cx="10914077" cy="135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General de Operaciones en Salud (DGOS)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Dirección de Equipamiento y Mantenimiento (DIEM)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Unidad de Programación y Proyectos (UPP)</a:t>
            </a:r>
          </a:p>
        </p:txBody>
      </p:sp>
    </p:spTree>
    <p:extLst>
      <p:ext uri="{BB962C8B-B14F-4D97-AF65-F5344CB8AC3E}">
        <p14:creationId xmlns:p14="http://schemas.microsoft.com/office/powerpoint/2010/main" val="18959276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179</TotalTime>
  <Words>593</Words>
  <Application>Microsoft Office PowerPoint</Application>
  <PresentationFormat>Panorámica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Lato Light</vt:lpstr>
      <vt:lpstr>Times New Roman</vt:lpstr>
      <vt:lpstr>Trebuchet MS</vt:lpstr>
      <vt:lpstr>Wingdings 3</vt:lpstr>
      <vt:lpstr>Tema de Office</vt:lpstr>
      <vt:lpstr>Faceta</vt:lpstr>
      <vt:lpstr>Presentación de PowerPoint</vt:lpstr>
      <vt:lpstr>Presentación de PowerPoint</vt:lpstr>
      <vt:lpstr>Presentación de PowerPoint</vt:lpstr>
      <vt:lpstr>CONDICIÓN PARA LA EVALUACIÓN DEL EQUIPAMIENTO</vt:lpstr>
      <vt:lpstr>CRITERIOS PARA EVALUAR EL EQUIPAMIENTO</vt:lpstr>
      <vt:lpstr>4. CRITERIOS TÉCNICOS PARA LA EVALUACIÓN DEL MANTENIMIENTO EQUIPAMIENTO</vt:lpstr>
      <vt:lpstr>CONCLUSIONES DE LA EVALUACIÓN</vt:lpstr>
      <vt:lpstr>PRIORIZACIÓN DEL MANTENIMIENTO DE EQUIPOS: ANEXO1 – FORMATO 1.4 DE LOS LINEAMIENTOS</vt:lpstr>
      <vt:lpstr>VIDA ÚTIL: ANEXOS  2 y 3 DE LOS LINEAMIENTOS</vt:lpstr>
      <vt:lpstr>FORMATO 7.1 – IDENTIFICACIÓN Y EVALUACIÓN DEL EQUIPAMIENTO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JULIAN ANCHIRAICO BALTAZAR</dc:creator>
  <cp:lastModifiedBy>WILLIAM</cp:lastModifiedBy>
  <cp:revision>18</cp:revision>
  <cp:lastPrinted>2020-08-26T17:10:13Z</cp:lastPrinted>
  <dcterms:created xsi:type="dcterms:W3CDTF">2019-08-21T00:11:33Z</dcterms:created>
  <dcterms:modified xsi:type="dcterms:W3CDTF">2020-08-26T17:22:29Z</dcterms:modified>
</cp:coreProperties>
</file>