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27" r:id="rId3"/>
    <p:sldId id="426" r:id="rId4"/>
    <p:sldId id="429" r:id="rId5"/>
    <p:sldId id="305" r:id="rId6"/>
    <p:sldId id="306" r:id="rId7"/>
    <p:sldId id="309" r:id="rId8"/>
    <p:sldId id="310" r:id="rId9"/>
    <p:sldId id="424" r:id="rId10"/>
    <p:sldId id="430" r:id="rId11"/>
    <p:sldId id="431" r:id="rId12"/>
    <p:sldId id="432" r:id="rId13"/>
    <p:sldId id="433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7" r:id="rId23"/>
    <p:sldId id="447" r:id="rId24"/>
    <p:sldId id="448" r:id="rId25"/>
    <p:sldId id="449" r:id="rId26"/>
    <p:sldId id="450" r:id="rId27"/>
    <p:sldId id="451" r:id="rId28"/>
    <p:sldId id="452" r:id="rId29"/>
    <p:sldId id="453" r:id="rId30"/>
    <p:sldId id="454" r:id="rId31"/>
    <p:sldId id="455" r:id="rId32"/>
    <p:sldId id="269" r:id="rId33"/>
    <p:sldId id="270" r:id="rId34"/>
    <p:sldId id="266" r:id="rId35"/>
    <p:sldId id="271" r:id="rId36"/>
    <p:sldId id="272" r:id="rId37"/>
    <p:sldId id="282" r:id="rId38"/>
    <p:sldId id="273" r:id="rId39"/>
    <p:sldId id="274" r:id="rId40"/>
    <p:sldId id="275" r:id="rId41"/>
    <p:sldId id="278" r:id="rId42"/>
    <p:sldId id="285" r:id="rId43"/>
    <p:sldId id="280" r:id="rId44"/>
  </p:sldIdLst>
  <p:sldSz cx="12192000" cy="6858000"/>
  <p:notesSz cx="7010400" cy="92964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6" autoAdjust="0"/>
    <p:restoredTop sz="94660"/>
  </p:normalViewPr>
  <p:slideViewPr>
    <p:cSldViewPr snapToGrid="0">
      <p:cViewPr varScale="1">
        <p:scale>
          <a:sx n="70" d="100"/>
          <a:sy n="70" d="100"/>
        </p:scale>
        <p:origin x="44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5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29BF49-3D2A-4309-B452-BB88A954BD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FE240E-5FFE-45D8-A6E6-3D784989A7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6B4E4F-62AD-44CD-B35C-049D1A3C7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9977C0-AF11-4E38-A0F0-6A6F10328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E6D349-A7AC-49A0-8DE3-43DF4FB81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46970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40B549-27EE-4791-BC06-7E7E7623D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A94F4E-C227-4225-B32A-5DF42BA45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D6DFA2-B33D-468D-8BF8-570CDE6D5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3FEC89-8F60-4E4D-982C-2F2BF3FD4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6F92C9-6B15-4D1F-AB43-DA5D86B40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15596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AF86D9-7487-4045-95F6-FE8B25029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C78883-B749-47C8-A4C2-3B801E469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AE2677-4698-4677-BB1F-81EBF1732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F6E4A3-BFD7-4627-9441-71B14C935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DBD3C2-190C-465A-84F8-80ECDCB82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85703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92BCCC-0752-4039-81D8-789541EA1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982B71-91D2-4688-8908-35969D454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583CBA5-3CD1-4A0D-9450-23D41FBD9F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F61AB89-640A-4133-9B4D-C7974946A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2E1FDA-570B-43BC-9769-2ECE36255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2451638-03A9-47FB-AB02-69BB585CA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1603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FBFE0C-4F9D-4F73-AA7A-1DBF42E1C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378CA7-1901-426F-BDA6-DCFFE317B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D45C20B-E606-4ED5-872D-DBCBBCE7BC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BB18880-A705-49E7-B1DD-B15BA8BDBF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C64761-A3B8-4298-B03B-C8B1E1B2EA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6A2C5CB-1FDC-473F-81C2-CA9B3E721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0765E6E-611D-4766-AD32-340CCDE9D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D9BED7F-40CE-4B6D-A617-EACA98AF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96289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7F7AD5-1F54-4EFB-A5F8-2396FCD9E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3C0041-3F3D-4069-8038-76A457B09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E09B5C-9119-4049-B0E9-86EECAC5A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DB8078-577E-4414-846B-FEE09CBD2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34580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4D03C67-DE8F-4D6E-B914-AF050E9A2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6D7FB3A-6F62-4213-B463-DA83A0F31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518F9E-E0AC-47CF-A1A0-61F5FE136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20900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3A3B3A-F6C1-4E72-99E6-AF649CA8E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F96D10-0F1D-425A-B798-88A572B79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3299A69-10C4-443D-B52C-FE243F796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15A5FA-63B0-42BE-B50E-B2CD1EA8B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797660D-B67D-461F-A154-16928FDF6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1597316-5771-46DD-9E24-2EDC0B416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11779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8F2E9-BA60-4E50-B3D2-833A2814A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3CF0721-32E6-4963-B953-F3EC78BBE3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7BAB12E-84AD-4C26-A8C0-5967CF676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A2B64D0-64F7-44BA-A6AD-E669A5AAF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1D4DCF3-ADBD-4A64-A52C-006B0B5AC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11EDCE2-A155-48FD-88E5-D3A31912C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18212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6EAC29-BDC5-4DE2-B799-50E128C7C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1CCDA6-D213-49CB-B766-67D82E8F5F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5F8929-11A1-4233-84DA-F7E3CB6C9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2A04B5-6812-40E9-8D48-28C169390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70D88F-84B6-41E8-A73C-FC8A60427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79629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0C72717-BC83-4895-8819-6F156967B3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6773DBA-CE57-429F-9A86-2159B36C49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D4CEFF-25E6-4F94-B469-48D771C16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1AB6D0-E6A6-454D-B880-80AC453C8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639190-DABD-4F95-BA7C-36DEA670C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71779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51B2D6D-8662-4AA6-894D-514F19EC4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DED52B-CC44-462A-8172-CBEF09238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C0589F-CCA7-4759-8FD6-FE5B3A8946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8505F-266F-4283-B301-7225FA995C34}" type="datetimeFigureOut">
              <a:rPr lang="es-PE" smtClean="0"/>
              <a:t>26/08/2020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AF7309-E58A-4A40-B351-10B41BA20B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F565A6-E88E-4F2D-B3EF-0ADD934C11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76C06-2F22-477C-873B-321AED97BE5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7819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emf"/><Relationship Id="rId7" Type="http://schemas.openxmlformats.org/officeDocument/2006/relationships/image" Target="../media/image2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Relationship Id="rId9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E9FAB57-D922-49A4-B922-E682B45F27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550" y="-2122309"/>
            <a:ext cx="12187825" cy="931714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42B038D-18A6-4E26-B8D4-3C0E77F70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152" y="256858"/>
            <a:ext cx="2893695" cy="773430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CE95A2D6-D53C-43EA-B87B-8874FD761E8C}"/>
              </a:ext>
            </a:extLst>
          </p:cNvPr>
          <p:cNvSpPr txBox="1">
            <a:spLocks/>
          </p:cNvSpPr>
          <p:nvPr/>
        </p:nvSpPr>
        <p:spPr>
          <a:xfrm>
            <a:off x="604007" y="1302066"/>
            <a:ext cx="10914077" cy="9974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 General de Operaciones en Salud (DGOS)</a:t>
            </a:r>
          </a:p>
          <a:p>
            <a:r>
              <a:rPr lang="es-PE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Dirección de Equipamiento y Mantenimiento (DIEM)</a:t>
            </a:r>
            <a:endParaRPr lang="es-PE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A9931967-C9E8-42E3-B978-D68D4B428DB7}"/>
              </a:ext>
            </a:extLst>
          </p:cNvPr>
          <p:cNvSpPr txBox="1">
            <a:spLocks/>
          </p:cNvSpPr>
          <p:nvPr/>
        </p:nvSpPr>
        <p:spPr>
          <a:xfrm>
            <a:off x="1925415" y="2963981"/>
            <a:ext cx="8341168" cy="9928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2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 Multianual de Mantenimiento de Establecimientos de Salud (PMMES)</a:t>
            </a:r>
            <a:endParaRPr lang="es-PE" sz="2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PE" sz="1500" b="1" dirty="0"/>
              <a:t>R. M. </a:t>
            </a:r>
            <a:r>
              <a:rPr lang="es-PE" sz="1500" b="1" dirty="0" err="1"/>
              <a:t>N°</a:t>
            </a:r>
            <a:r>
              <a:rPr lang="es-PE" sz="1500" b="1" dirty="0"/>
              <a:t> 533-2016/MINSA: “</a:t>
            </a:r>
            <a:r>
              <a:rPr lang="es-ES" sz="1500" b="1" dirty="0"/>
              <a:t>Lineamientos para la elaboración del Plan Multianual de Mantenimiento de la Infraestructura y el Equipamiento en los Establecimientos de Salud</a:t>
            </a:r>
            <a:r>
              <a:rPr lang="es-PE" sz="1500" b="1" dirty="0"/>
              <a:t>”</a:t>
            </a:r>
            <a:endParaRPr lang="es-PE" sz="13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514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587A93ED-B044-4708-8862-470158286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5279"/>
            <a:ext cx="12192000" cy="2112721"/>
          </a:xfrm>
          <a:prstGeom prst="rect">
            <a:avLst/>
          </a:prstGeom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id="{AB41E5A3-7A40-4277-BF6F-E4062CACC2A6}"/>
              </a:ext>
            </a:extLst>
          </p:cNvPr>
          <p:cNvSpPr txBox="1">
            <a:spLocks/>
          </p:cNvSpPr>
          <p:nvPr/>
        </p:nvSpPr>
        <p:spPr>
          <a:xfrm>
            <a:off x="1122218" y="364021"/>
            <a:ext cx="9947564" cy="4382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PE" b="1" dirty="0">
                <a:ea typeface="Calibri" panose="020F0502020204030204" pitchFamily="34" charset="0"/>
                <a:cs typeface="Times New Roman" panose="02020603050405020304" pitchFamily="18" charset="0"/>
              </a:rPr>
              <a:t>Mantenimiento de la Infraestructura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8B5EE238-8BE8-4030-B3DD-17D7C3666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2218" y="802257"/>
            <a:ext cx="10353921" cy="5221038"/>
          </a:xfrm>
        </p:spPr>
        <p:txBody>
          <a:bodyPr>
            <a:noAutofit/>
          </a:bodyPr>
          <a:lstStyle/>
          <a:p>
            <a:pPr algn="just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Son el conjunto de actividades, operaciones y procesos requeridos para que la infraestructura, maquinaria, equipos y procesos conserve su condición adecuada de operación y funcionabilidad.</a:t>
            </a:r>
          </a:p>
          <a:p>
            <a:pPr marL="0" indent="0" algn="just">
              <a:buNone/>
            </a:pPr>
            <a:endParaRPr lang="es-P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P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P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P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P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P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Las disposiciones contenidas en el presente documento técnico (</a:t>
            </a:r>
            <a:r>
              <a:rPr lang="es-PE" sz="1800" b="1" dirty="0"/>
              <a:t>R. M. N°533-2016/MINSA: “</a:t>
            </a:r>
            <a:r>
              <a:rPr lang="es-ES" sz="1800" b="1" dirty="0"/>
              <a:t>Lineamientos para la elaboración del Plan Multianual de Mantenimiento de la Infraestructura y el Equipamiento en los Establecimientos de Salud</a:t>
            </a:r>
            <a:r>
              <a:rPr lang="es-PE" sz="1800" b="1" dirty="0"/>
              <a:t>”)</a:t>
            </a:r>
            <a:r>
              <a:rPr lang="es-PE" sz="1800" dirty="0"/>
              <a:t>,</a:t>
            </a:r>
            <a:r>
              <a:rPr lang="es-PE" sz="1800" b="1" dirty="0"/>
              <a:t> 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son de aplicación y cumplimiento obligatorio de los Establecimientos de Salud de los Organismos Públicos adscritos al MINSA, </a:t>
            </a:r>
            <a:r>
              <a:rPr lang="es-PE" sz="1800" b="1" u="sng" dirty="0">
                <a:latin typeface="Arial" panose="020B0604020202020204" pitchFamily="34" charset="0"/>
                <a:cs typeface="Arial" panose="020B0604020202020204" pitchFamily="34" charset="0"/>
              </a:rPr>
              <a:t>Establecimientos de Salud de los Gobiernos Regionales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, del Seguro Social de Salud (EsSalud), la sanidad de la Policía Nacional del Perú del Ministerio del Interior y las sanidades de las Fuerzas Armadas del Ministerio de Defensa.</a:t>
            </a:r>
          </a:p>
          <a:p>
            <a:pPr marL="0" indent="0" algn="just">
              <a:buNone/>
            </a:pPr>
            <a:endParaRPr lang="es-PE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BA4573E-6738-46C0-A2DE-CFBBA2145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3335" y="1653753"/>
            <a:ext cx="3326804" cy="224003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</p:pic>
      <p:pic>
        <p:nvPicPr>
          <p:cNvPr id="9" name="13 Imagen" descr="http://4.bp.blogspot.com/-1LmTN_UcaaQ/UEA_OaTG4rI/AAAAAAAAAB4/WIuUWve1LsU/s1600/Diapositiva1.JPG">
            <a:extLst>
              <a:ext uri="{FF2B5EF4-FFF2-40B4-BE49-F238E27FC236}">
                <a16:creationId xmlns:a16="http://schemas.microsoft.com/office/drawing/2014/main" id="{83B16854-FCD0-4E32-8337-F7F2AA2C52E5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38387"/>
          <a:stretch/>
        </p:blipFill>
        <p:spPr bwMode="auto">
          <a:xfrm>
            <a:off x="6299178" y="1653753"/>
            <a:ext cx="4698789" cy="22400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6586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587A93ED-B044-4708-8862-470158286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53668"/>
            <a:ext cx="12192000" cy="2112721"/>
          </a:xfrm>
          <a:prstGeom prst="rect">
            <a:avLst/>
          </a:prstGeom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id="{AB41E5A3-7A40-4277-BF6F-E4062CACC2A6}"/>
              </a:ext>
            </a:extLst>
          </p:cNvPr>
          <p:cNvSpPr txBox="1">
            <a:spLocks/>
          </p:cNvSpPr>
          <p:nvPr/>
        </p:nvSpPr>
        <p:spPr>
          <a:xfrm>
            <a:off x="1122218" y="364021"/>
            <a:ext cx="9947564" cy="4382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PE" b="1" dirty="0">
                <a:ea typeface="Calibri" panose="020F0502020204030204" pitchFamily="34" charset="0"/>
                <a:cs typeface="Times New Roman" panose="02020603050405020304" pitchFamily="18" charset="0"/>
              </a:rPr>
              <a:t>Mantenimiento de la Infraestructura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97CA1878-8243-4EAA-B9B1-09F1DBF32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2218" y="802256"/>
            <a:ext cx="9842193" cy="531331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PE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Entidad, de acuerdo a la envergadura y complejidad de la infraestructura de los establecimientos de salud de las Unidades Ejecutoras, podrá contratar los servicios de mantenimiento a fin que sean brindados por empresas especializadas con o sin residencia, según los Anexos N° 5 y 6 y con sujeción a la normatividad vigente.</a:t>
            </a:r>
          </a:p>
          <a:p>
            <a:pPr marL="0" indent="0" algn="just">
              <a:buNone/>
            </a:pPr>
            <a:r>
              <a:rPr lang="es-PE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Existen diversas alternativas para realizar el mantenimiento de la infraestructura de los establecimientos de salud, entre las que puede citarse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 las siguientes:</a:t>
            </a:r>
            <a:endParaRPr lang="es-P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P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s-PE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Contratación de servicio de mantenimiento tercerizado de infraestructura y equipamiento.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PE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Asociación Público Privada en Salud (para mantenimiento y/o operación de infraestructura y/o equipamiento).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PE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Mantenimiento de Infraestructura y equipamiento por administración directa.</a:t>
            </a:r>
          </a:p>
          <a:p>
            <a:pPr marL="0" indent="0" algn="just">
              <a:buNone/>
            </a:pPr>
            <a:endParaRPr lang="es-P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PE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verificación técnica de los trabajos de mantenimiento de la infraestructura y equipamiento </a:t>
            </a:r>
            <a:r>
              <a:rPr lang="es-PE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estará a cargo del órgano de línea especializado y competente en Gestión del Mantenimiento de Infraestructura y Equipamiento en salud de la Unidad Ejecutora o quien haga sus veces</a:t>
            </a:r>
            <a:r>
              <a:rPr lang="es-PE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PE" sz="1600" b="1" dirty="0"/>
              <a:t> </a:t>
            </a:r>
            <a:endParaRPr lang="es-P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738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587A93ED-B044-4708-8862-470158286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5279"/>
            <a:ext cx="12192000" cy="2112721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0804587-107F-450A-A79E-8B409056A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498" y="514437"/>
            <a:ext cx="822960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es-PE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 HUMANO PARA LA GESTIÓN DEL MANTENIMIENTO DE INFRAESTRUCTURA</a:t>
            </a:r>
            <a:r>
              <a:rPr lang="es-PE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PE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773DADFF-EDCB-4B56-80C9-7090AD984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6709" y="1155725"/>
            <a:ext cx="9239921" cy="462429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PE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establecimientos de salud de los Organismos adscritos al Ministerio de Salud, establecimiento de salud de los Gobierno Regionales, EsSalud y la Sanidad de la Policía Nacional del Perú del Ministerio del Interior y la Sanidad de las Fuerzas Armadas del Ministerio de Defensa, según corresponda, contará con </a:t>
            </a:r>
            <a:r>
              <a:rPr lang="es-PE" sz="16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profesionales y técnicos especializados con competencia técnica en Gestión del mantenimiento de la infraestructura y equipamiento</a:t>
            </a:r>
            <a:r>
              <a:rPr lang="es-PE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quienes desarrollarán sus actividades en el órgano de línea especializado y competente en Gestión del mantenimiento de Infraestructura y Equipamiento en salud.</a:t>
            </a:r>
          </a:p>
          <a:p>
            <a:pPr marL="0" indent="0" algn="just">
              <a:buNone/>
            </a:pPr>
            <a:r>
              <a:rPr lang="es-PE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Profesionales para Gestión de Mantenimiento de la Infraestructura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PE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Ingeniero/Arquitecto especialista en Gestión de Mantenimiento de la Infraestructura, con experiencia en salud.</a:t>
            </a:r>
          </a:p>
          <a:p>
            <a:pPr marL="0" indent="0" algn="just">
              <a:buNone/>
            </a:pPr>
            <a:r>
              <a:rPr lang="es-PE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Profesionales para la Supervisión de la Gestión de Mantenimiento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PE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Ingeniero Civil/Arquitecto Supervisor de Mantenimiento de 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Infraestructura, con experiencia en salud.</a:t>
            </a:r>
            <a:endParaRPr lang="es-P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PE" sz="16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Personal técnico especializado para las acciones de mantenimiento.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Técnico de mantenimiento en Infraestructura con formación técnica y/o experiencia certificada en el mantenimiento de infraestructura, como mínimo con dos años de experiencia en la especialidad.</a:t>
            </a:r>
          </a:p>
          <a:p>
            <a:pPr marL="0" indent="0" algn="just">
              <a:buNone/>
            </a:pPr>
            <a:endParaRPr lang="es-PE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PE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PE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613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31449" y="937586"/>
            <a:ext cx="8229600" cy="691214"/>
          </a:xfrm>
        </p:spPr>
        <p:txBody>
          <a:bodyPr>
            <a:noAutofit/>
          </a:bodyPr>
          <a:lstStyle/>
          <a:p>
            <a:pPr algn="ctr"/>
            <a:r>
              <a:rPr lang="es-P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CRITERIOS TÉCNICOS PARA LA EVALUACIÓN DE INFRAESTRUCTURA</a:t>
            </a:r>
            <a:br>
              <a:rPr lang="es-P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E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529" y="216890"/>
            <a:ext cx="3418330" cy="475807"/>
          </a:xfrm>
          <a:prstGeom prst="rect">
            <a:avLst/>
          </a:prstGeom>
        </p:spPr>
      </p:pic>
      <p:sp>
        <p:nvSpPr>
          <p:cNvPr id="6" name="Cuadro de texto 4"/>
          <p:cNvSpPr txBox="1">
            <a:spLocks noChangeArrowheads="1"/>
          </p:cNvSpPr>
          <p:nvPr/>
        </p:nvSpPr>
        <p:spPr bwMode="auto">
          <a:xfrm>
            <a:off x="3359697" y="262941"/>
            <a:ext cx="1844675" cy="51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es-MX" sz="1000" b="1" dirty="0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Dirección de Equipamiento y Mantenimiento - DIEM</a:t>
            </a:r>
            <a:endParaRPr lang="es-PE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" name="3 Pentágono"/>
          <p:cNvSpPr/>
          <p:nvPr/>
        </p:nvSpPr>
        <p:spPr>
          <a:xfrm>
            <a:off x="6380509" y="2192775"/>
            <a:ext cx="4104456" cy="576064"/>
          </a:xfrm>
          <a:prstGeom prst="homePlate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200" b="1" dirty="0">
                <a:solidFill>
                  <a:schemeClr val="tx1"/>
                </a:solidFill>
              </a:rPr>
              <a:t>C1. Que la infraestructura evaluada no ha superado su vida útil.</a:t>
            </a:r>
            <a:endParaRPr lang="es-PE" sz="1200" b="1" dirty="0">
              <a:solidFill>
                <a:schemeClr val="tx1"/>
              </a:solidFill>
            </a:endParaRPr>
          </a:p>
        </p:txBody>
      </p:sp>
      <p:sp>
        <p:nvSpPr>
          <p:cNvPr id="27" name="4 Pentágono"/>
          <p:cNvSpPr/>
          <p:nvPr/>
        </p:nvSpPr>
        <p:spPr>
          <a:xfrm>
            <a:off x="6380509" y="3140968"/>
            <a:ext cx="4104456" cy="576064"/>
          </a:xfrm>
          <a:prstGeom prst="homePlate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200" b="1" dirty="0">
                <a:solidFill>
                  <a:schemeClr val="tx1"/>
                </a:solidFill>
              </a:rPr>
              <a:t>C2. Que la infraestructura evaluada cumple con sus parámetros de diseño y operación.</a:t>
            </a:r>
            <a:endParaRPr lang="es-PE" sz="1200" b="1" dirty="0">
              <a:solidFill>
                <a:schemeClr val="tx1"/>
              </a:solidFill>
            </a:endParaRPr>
          </a:p>
        </p:txBody>
      </p:sp>
      <p:sp>
        <p:nvSpPr>
          <p:cNvPr id="28" name="5 Pentágono"/>
          <p:cNvSpPr/>
          <p:nvPr/>
        </p:nvSpPr>
        <p:spPr>
          <a:xfrm>
            <a:off x="6383890" y="3889008"/>
            <a:ext cx="4101075" cy="576064"/>
          </a:xfrm>
          <a:prstGeom prst="homePlate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200" b="1" dirty="0">
                <a:solidFill>
                  <a:schemeClr val="tx1"/>
                </a:solidFill>
              </a:rPr>
              <a:t>C3. Que la infraestructura evaluada no cumple con la normatividad vigente en el rubro correspondiente </a:t>
            </a:r>
          </a:p>
        </p:txBody>
      </p:sp>
      <p:sp>
        <p:nvSpPr>
          <p:cNvPr id="29" name="8 Pentágono"/>
          <p:cNvSpPr/>
          <p:nvPr/>
        </p:nvSpPr>
        <p:spPr>
          <a:xfrm>
            <a:off x="6383890" y="4841201"/>
            <a:ext cx="4101075" cy="576064"/>
          </a:xfrm>
          <a:prstGeom prst="homePlate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200" b="1" dirty="0">
                <a:solidFill>
                  <a:schemeClr val="tx1"/>
                </a:solidFill>
              </a:rPr>
              <a:t>C4. Que la infraestructura presente inseguridad.</a:t>
            </a:r>
            <a:endParaRPr lang="es-PE" sz="1200" b="1" dirty="0">
              <a:solidFill>
                <a:schemeClr val="tx1"/>
              </a:solidFill>
            </a:endParaRPr>
          </a:p>
        </p:txBody>
      </p:sp>
      <p:sp>
        <p:nvSpPr>
          <p:cNvPr id="32" name="11 Rectángulo redondeado"/>
          <p:cNvSpPr/>
          <p:nvPr/>
        </p:nvSpPr>
        <p:spPr>
          <a:xfrm>
            <a:off x="3295757" y="1861516"/>
            <a:ext cx="2736304" cy="17365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000" b="1" dirty="0">
                <a:solidFill>
                  <a:schemeClr val="tx1"/>
                </a:solidFill>
              </a:rPr>
              <a:t>INFRAESTRUCTURA</a:t>
            </a:r>
          </a:p>
          <a:p>
            <a:pPr algn="ctr"/>
            <a:r>
              <a:rPr lang="es-ES" sz="2000" b="1" dirty="0">
                <a:solidFill>
                  <a:schemeClr val="tx1"/>
                </a:solidFill>
              </a:rPr>
              <a:t>Arquitectura, Estructuras e Instalaciones </a:t>
            </a:r>
            <a:endParaRPr lang="es-PE" sz="2000" b="1" dirty="0">
              <a:solidFill>
                <a:schemeClr val="tx1"/>
              </a:solidFill>
            </a:endParaRPr>
          </a:p>
        </p:txBody>
      </p:sp>
      <p:pic>
        <p:nvPicPr>
          <p:cNvPr id="33" name="Picture 2" descr="https://encrypted-tbn3.gstatic.com/images?q=tbn:ANd9GcRdahqPS5DwEmQeHFJt9WO69SWGsPeFv4WZcF1rwbnqSX2OW4k1Y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95" y="5384003"/>
            <a:ext cx="2243768" cy="1234059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6380509" y="5538907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dirty="0"/>
              <a:t>Tiempo de vida útil:</a:t>
            </a:r>
          </a:p>
          <a:p>
            <a:r>
              <a:rPr lang="es-PE" sz="1200" dirty="0"/>
              <a:t>Estructura:  50 años</a:t>
            </a:r>
          </a:p>
          <a:p>
            <a:r>
              <a:rPr lang="es-PE" sz="1200" dirty="0"/>
              <a:t>Arquitectura: 25 años</a:t>
            </a:r>
          </a:p>
          <a:p>
            <a:r>
              <a:rPr lang="es-PE" sz="1200" dirty="0"/>
              <a:t>Instalaciones: 25 años</a:t>
            </a:r>
          </a:p>
          <a:p>
            <a:endParaRPr lang="es-PE" sz="1200" dirty="0"/>
          </a:p>
          <a:p>
            <a:r>
              <a:rPr lang="es-PE" sz="1200" dirty="0"/>
              <a:t>CONATA: Consejo Nacional de Tasaciones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AECEC696-FCAE-4E4B-9FB7-50F3AFF1DB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37" y="3718817"/>
            <a:ext cx="2245870" cy="149250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7EE87F5-1F16-4581-BC63-22F926B7BF0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36" y="1819405"/>
            <a:ext cx="2241109" cy="173657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</p:pic>
      <p:pic>
        <p:nvPicPr>
          <p:cNvPr id="14" name="Picture 10" descr=", Ministerio de Salud, Hospital Regional de Ica, Pisco, Ica">
            <a:extLst>
              <a:ext uri="{FF2B5EF4-FFF2-40B4-BE49-F238E27FC236}">
                <a16:creationId xmlns:a16="http://schemas.microsoft.com/office/drawing/2014/main" id="{4EA669E3-C824-497D-AC53-65FE920B3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293" y="3988372"/>
            <a:ext cx="2340818" cy="1705658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570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31449" y="1052736"/>
            <a:ext cx="8229600" cy="576064"/>
          </a:xfrm>
        </p:spPr>
        <p:txBody>
          <a:bodyPr>
            <a:noAutofit/>
          </a:bodyPr>
          <a:lstStyle/>
          <a:p>
            <a:r>
              <a:rPr lang="es-P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CRITERIOS TÉCNICOS PARA LA EVALUACIÓN DE INFRAESTRUCTURA</a:t>
            </a:r>
            <a:br>
              <a:rPr lang="es-P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E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529" y="216890"/>
            <a:ext cx="3418330" cy="475807"/>
          </a:xfrm>
          <a:prstGeom prst="rect">
            <a:avLst/>
          </a:prstGeom>
        </p:spPr>
      </p:pic>
      <p:sp>
        <p:nvSpPr>
          <p:cNvPr id="6" name="Cuadro de texto 4"/>
          <p:cNvSpPr txBox="1">
            <a:spLocks noChangeArrowheads="1"/>
          </p:cNvSpPr>
          <p:nvPr/>
        </p:nvSpPr>
        <p:spPr bwMode="auto">
          <a:xfrm>
            <a:off x="3359697" y="262941"/>
            <a:ext cx="1844675" cy="51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es-MX" sz="1000" b="1" dirty="0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Dirección de Equipamiento y Mantenimiento - DIEM</a:t>
            </a:r>
            <a:endParaRPr lang="es-PE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5 Flecha abajo"/>
          <p:cNvSpPr/>
          <p:nvPr/>
        </p:nvSpPr>
        <p:spPr>
          <a:xfrm rot="16200000">
            <a:off x="6059054" y="2252009"/>
            <a:ext cx="880344" cy="642041"/>
          </a:xfrm>
          <a:prstGeom prst="downArrow">
            <a:avLst/>
          </a:prstGeom>
          <a:solidFill>
            <a:srgbClr val="FFC000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100" b="1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6 Rectángulo redondeado"/>
          <p:cNvSpPr/>
          <p:nvPr/>
        </p:nvSpPr>
        <p:spPr>
          <a:xfrm>
            <a:off x="2931816" y="2060806"/>
            <a:ext cx="2454303" cy="997826"/>
          </a:xfrm>
          <a:prstGeom prst="roundRect">
            <a:avLst/>
          </a:prstGeom>
          <a:solidFill>
            <a:srgbClr val="FFC000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b="1" dirty="0">
                <a:solidFill>
                  <a:schemeClr val="tx1"/>
                </a:solidFill>
              </a:rPr>
              <a:t>Cumple con:</a:t>
            </a:r>
          </a:p>
          <a:p>
            <a:pPr algn="ctr"/>
            <a:endParaRPr lang="es-PE" sz="1600" b="1" dirty="0">
              <a:solidFill>
                <a:schemeClr val="tx1"/>
              </a:solidFill>
            </a:endParaRPr>
          </a:p>
          <a:p>
            <a:pPr algn="ctr"/>
            <a:r>
              <a:rPr lang="es-PE" sz="1600" b="1" dirty="0">
                <a:solidFill>
                  <a:schemeClr val="tx1"/>
                </a:solidFill>
              </a:rPr>
              <a:t>C1 y C2</a:t>
            </a:r>
          </a:p>
        </p:txBody>
      </p:sp>
      <p:sp>
        <p:nvSpPr>
          <p:cNvPr id="13" name="7 Rectángulo redondeado"/>
          <p:cNvSpPr/>
          <p:nvPr/>
        </p:nvSpPr>
        <p:spPr>
          <a:xfrm>
            <a:off x="7394426" y="2091667"/>
            <a:ext cx="2088231" cy="936105"/>
          </a:xfrm>
          <a:prstGeom prst="roundRect">
            <a:avLst/>
          </a:prstGeom>
          <a:solidFill>
            <a:srgbClr val="FFC000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tx1"/>
                </a:solidFill>
              </a:rPr>
              <a:t>Mantenimiento Preventivo</a:t>
            </a:r>
            <a:endParaRPr lang="es-PE" sz="1600" b="1" dirty="0">
              <a:solidFill>
                <a:schemeClr val="tx1"/>
              </a:solidFill>
            </a:endParaRPr>
          </a:p>
        </p:txBody>
      </p:sp>
      <p:sp>
        <p:nvSpPr>
          <p:cNvPr id="14" name="8 Flecha abajo"/>
          <p:cNvSpPr/>
          <p:nvPr/>
        </p:nvSpPr>
        <p:spPr>
          <a:xfrm rot="16200000">
            <a:off x="5987046" y="3692169"/>
            <a:ext cx="880344" cy="642041"/>
          </a:xfrm>
          <a:prstGeom prst="downArrow">
            <a:avLst/>
          </a:prstGeom>
          <a:solidFill>
            <a:srgbClr val="92D050">
              <a:alpha val="6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100" b="1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9 Rectángulo redondeado"/>
          <p:cNvSpPr/>
          <p:nvPr/>
        </p:nvSpPr>
        <p:spPr>
          <a:xfrm>
            <a:off x="2927648" y="3444130"/>
            <a:ext cx="2380410" cy="1095292"/>
          </a:xfrm>
          <a:prstGeom prst="roundRect">
            <a:avLst/>
          </a:prstGeom>
          <a:solidFill>
            <a:srgbClr val="92D050">
              <a:alpha val="6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b="1" dirty="0">
                <a:solidFill>
                  <a:schemeClr val="tx1"/>
                </a:solidFill>
              </a:rPr>
              <a:t>Cumple con:</a:t>
            </a:r>
          </a:p>
          <a:p>
            <a:pPr algn="ctr"/>
            <a:endParaRPr lang="es-PE" sz="700" b="1" dirty="0">
              <a:solidFill>
                <a:schemeClr val="tx1"/>
              </a:solidFill>
            </a:endParaRP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C1 y C3</a:t>
            </a:r>
          </a:p>
          <a:p>
            <a:pPr algn="ctr"/>
            <a:r>
              <a:rPr lang="es-PE" sz="1600" b="1" dirty="0" err="1">
                <a:solidFill>
                  <a:schemeClr val="tx1"/>
                </a:solidFill>
              </a:rPr>
              <a:t>ó</a:t>
            </a:r>
            <a:r>
              <a:rPr lang="es-PE" sz="1600" b="1" dirty="0">
                <a:solidFill>
                  <a:schemeClr val="tx1"/>
                </a:solidFill>
              </a:rPr>
              <a:t> C1 y C4</a:t>
            </a:r>
          </a:p>
        </p:txBody>
      </p:sp>
      <p:sp>
        <p:nvSpPr>
          <p:cNvPr id="16" name="10 Rectángulo redondeado"/>
          <p:cNvSpPr/>
          <p:nvPr/>
        </p:nvSpPr>
        <p:spPr>
          <a:xfrm>
            <a:off x="7384672" y="3523724"/>
            <a:ext cx="2088231" cy="936105"/>
          </a:xfrm>
          <a:prstGeom prst="roundRect">
            <a:avLst/>
          </a:prstGeom>
          <a:solidFill>
            <a:srgbClr val="92D050">
              <a:alpha val="6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tx1"/>
                </a:solidFill>
              </a:rPr>
              <a:t>Mantenimiento Correctivo</a:t>
            </a:r>
            <a:endParaRPr lang="es-PE" sz="1600" b="1" dirty="0">
              <a:solidFill>
                <a:schemeClr val="tx1"/>
              </a:solidFill>
            </a:endParaRPr>
          </a:p>
        </p:txBody>
      </p:sp>
      <p:sp>
        <p:nvSpPr>
          <p:cNvPr id="17" name="11 Flecha abajo"/>
          <p:cNvSpPr/>
          <p:nvPr/>
        </p:nvSpPr>
        <p:spPr>
          <a:xfrm rot="16200000">
            <a:off x="5985161" y="5132329"/>
            <a:ext cx="880344" cy="642041"/>
          </a:xfrm>
          <a:prstGeom prst="downArrow">
            <a:avLst/>
          </a:prstGeom>
          <a:solidFill>
            <a:schemeClr val="accent2">
              <a:lumMod val="60000"/>
              <a:lumOff val="40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100" b="1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12 Rectángulo redondeado"/>
          <p:cNvSpPr/>
          <p:nvPr/>
        </p:nvSpPr>
        <p:spPr>
          <a:xfrm>
            <a:off x="2931815" y="4925996"/>
            <a:ext cx="2380410" cy="997826"/>
          </a:xfrm>
          <a:prstGeom prst="roundRect">
            <a:avLst/>
          </a:prstGeom>
          <a:solidFill>
            <a:schemeClr val="accent2">
              <a:lumMod val="60000"/>
              <a:lumOff val="40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b="1" dirty="0">
                <a:solidFill>
                  <a:schemeClr val="tx1"/>
                </a:solidFill>
              </a:rPr>
              <a:t>Cumple con:</a:t>
            </a:r>
          </a:p>
          <a:p>
            <a:pPr algn="ctr"/>
            <a:endParaRPr lang="es-PE" sz="1100" b="1" dirty="0">
              <a:solidFill>
                <a:schemeClr val="tx1"/>
              </a:solidFill>
            </a:endParaRP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C4</a:t>
            </a:r>
            <a:endParaRPr lang="es-PE" sz="1600" b="1" dirty="0">
              <a:solidFill>
                <a:schemeClr val="tx1"/>
              </a:solidFill>
            </a:endParaRPr>
          </a:p>
        </p:txBody>
      </p:sp>
      <p:sp>
        <p:nvSpPr>
          <p:cNvPr id="19" name="13 Rectángulo redondeado"/>
          <p:cNvSpPr/>
          <p:nvPr/>
        </p:nvSpPr>
        <p:spPr>
          <a:xfrm>
            <a:off x="7394426" y="4955781"/>
            <a:ext cx="2088231" cy="936105"/>
          </a:xfrm>
          <a:prstGeom prst="roundRect">
            <a:avLst/>
          </a:prstGeom>
          <a:solidFill>
            <a:schemeClr val="accent2">
              <a:lumMod val="60000"/>
              <a:lumOff val="40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tx1"/>
                </a:solidFill>
              </a:rPr>
              <a:t>Intervención Especializada</a:t>
            </a:r>
            <a:r>
              <a:rPr lang="es-ES" sz="1600" dirty="0">
                <a:solidFill>
                  <a:schemeClr val="tx1"/>
                </a:solidFill>
              </a:rPr>
              <a:t>:</a:t>
            </a:r>
            <a:endParaRPr lang="es-PE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763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31449" y="908720"/>
            <a:ext cx="8229600" cy="576064"/>
          </a:xfrm>
        </p:spPr>
        <p:txBody>
          <a:bodyPr>
            <a:noAutofit/>
          </a:bodyPr>
          <a:lstStyle/>
          <a:p>
            <a:pPr algn="ctr"/>
            <a:r>
              <a:rPr lang="es-P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PRIORIZACIÓN DEL MANTENIMIENTO – INFRAESTRUCTURA </a:t>
            </a:r>
            <a:br>
              <a:rPr lang="es-P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E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529" y="216890"/>
            <a:ext cx="3418330" cy="475807"/>
          </a:xfrm>
          <a:prstGeom prst="rect">
            <a:avLst/>
          </a:prstGeom>
        </p:spPr>
      </p:pic>
      <p:sp>
        <p:nvSpPr>
          <p:cNvPr id="6" name="Cuadro de texto 4"/>
          <p:cNvSpPr txBox="1">
            <a:spLocks noChangeArrowheads="1"/>
          </p:cNvSpPr>
          <p:nvPr/>
        </p:nvSpPr>
        <p:spPr bwMode="auto">
          <a:xfrm>
            <a:off x="3359697" y="262941"/>
            <a:ext cx="1844675" cy="51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es-MX" sz="1000" b="1" dirty="0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Dirección de Equipamiento y Mantenimiento - DIEM</a:t>
            </a:r>
            <a:endParaRPr lang="es-PE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6 Rectángulo redondeado"/>
          <p:cNvSpPr/>
          <p:nvPr/>
        </p:nvSpPr>
        <p:spPr>
          <a:xfrm>
            <a:off x="4522395" y="1417179"/>
            <a:ext cx="5730291" cy="724272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000" b="1" dirty="0">
                <a:solidFill>
                  <a:schemeClr val="tx1"/>
                </a:solidFill>
              </a:rPr>
              <a:t>INFRAESTRUCTURA</a:t>
            </a:r>
          </a:p>
          <a:p>
            <a:pPr algn="ctr"/>
            <a:r>
              <a:rPr lang="es-ES" b="1" dirty="0">
                <a:solidFill>
                  <a:schemeClr val="tx1"/>
                </a:solidFill>
              </a:rPr>
              <a:t>Arquitectura, Estructuras e Instalaciones </a:t>
            </a:r>
            <a:endParaRPr lang="es-PE" b="1" dirty="0">
              <a:solidFill>
                <a:schemeClr val="tx1"/>
              </a:solidFill>
            </a:endParaRPr>
          </a:p>
        </p:txBody>
      </p:sp>
      <p:pic>
        <p:nvPicPr>
          <p:cNvPr id="11" name="Picture 5" descr="http://www.codhey.org/INF_ANUALES/2008/imagenes/SAL0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484" y="4941168"/>
            <a:ext cx="1864762" cy="1444426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http://2.bp.blogspot.com/-kBUlTTrqDkE/TZSBWw9EZZI/AAAAAAAATGA/gcfl0WVM9TE/s1600/DSC02452%255B1%255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484" y="3254566"/>
            <a:ext cx="1864762" cy="1398571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9" descr="http://cdn.tuteve.tv/files/2013/04/21/316x202_Sala%20de%20emergenci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484" y="1689495"/>
            <a:ext cx="1907472" cy="1234967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/>
          <p:cNvGraphicFramePr>
            <a:graphicFrameLocks noGrp="1"/>
          </p:cNvGraphicFramePr>
          <p:nvPr/>
        </p:nvGraphicFramePr>
        <p:xfrm>
          <a:off x="4871864" y="2420889"/>
          <a:ext cx="5184576" cy="3816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8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07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0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28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07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4883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800" u="none" strike="noStrike" dirty="0">
                          <a:effectLst/>
                        </a:rPr>
                        <a:t>UPSS / ACTIVIDADES DE ATENCION DIRECTA  / ACTIVIDADES DE ATENCION DE SOPORTE  </a:t>
                      </a:r>
                      <a:endParaRPr lang="es-PE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PE" sz="800" u="none" strike="noStrike" dirty="0">
                          <a:effectLst/>
                        </a:rPr>
                        <a:t>CATEGORIA DEL ESTABLECIMIENTO DE SALUD</a:t>
                      </a:r>
                      <a:endParaRPr lang="es-PE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800" u="none" strike="noStrike" dirty="0">
                          <a:effectLst/>
                        </a:rPr>
                        <a:t>ORDEN DE PRIORIDAD</a:t>
                      </a:r>
                      <a:endParaRPr lang="es-PE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209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u="none" strike="noStrike">
                          <a:effectLst/>
                        </a:rPr>
                        <a:t>I-1</a:t>
                      </a:r>
                      <a:endParaRPr lang="es-PE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u="none" strike="noStrike">
                          <a:effectLst/>
                        </a:rPr>
                        <a:t>I-2</a:t>
                      </a:r>
                      <a:endParaRPr lang="es-PE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u="none" strike="noStrike">
                          <a:effectLst/>
                        </a:rPr>
                        <a:t>I-3</a:t>
                      </a:r>
                      <a:endParaRPr lang="es-PE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u="none" strike="noStrike">
                          <a:effectLst/>
                        </a:rPr>
                        <a:t>I-4</a:t>
                      </a:r>
                      <a:endParaRPr lang="es-PE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769">
                <a:tc>
                  <a:txBody>
                    <a:bodyPr/>
                    <a:lstStyle/>
                    <a:p>
                      <a:pPr algn="l" fontAlgn="ctr"/>
                      <a:r>
                        <a:rPr lang="es-PE" sz="1000" u="none" strike="noStrike" dirty="0">
                          <a:effectLst/>
                        </a:rPr>
                        <a:t>Atención  de Urgencias y  Emergencia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X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X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X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X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10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769">
                <a:tc>
                  <a:txBody>
                    <a:bodyPr/>
                    <a:lstStyle/>
                    <a:p>
                      <a:pPr algn="l" fontAlgn="ctr"/>
                      <a:r>
                        <a:rPr lang="es-PE" sz="1000" u="none" strike="noStrike" dirty="0">
                          <a:effectLst/>
                        </a:rPr>
                        <a:t>Ecografía/Radiografía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 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 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X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10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769">
                <a:tc>
                  <a:txBody>
                    <a:bodyPr/>
                    <a:lstStyle/>
                    <a:p>
                      <a:pPr algn="l" fontAlgn="ctr"/>
                      <a:r>
                        <a:rPr lang="es-PE" sz="1000" u="none" strike="noStrike" dirty="0">
                          <a:effectLst/>
                        </a:rPr>
                        <a:t>Atención de Gestante en periodo de  Parto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X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 X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X 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X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8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769">
                <a:tc>
                  <a:txBody>
                    <a:bodyPr/>
                    <a:lstStyle/>
                    <a:p>
                      <a:pPr algn="l" fontAlgn="ctr"/>
                      <a:r>
                        <a:rPr lang="es-PE" sz="1000" u="none" strike="noStrike" dirty="0">
                          <a:effectLst/>
                        </a:rPr>
                        <a:t>Internamiento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 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 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X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7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769">
                <a:tc>
                  <a:txBody>
                    <a:bodyPr/>
                    <a:lstStyle/>
                    <a:p>
                      <a:pPr algn="l" fontAlgn="ctr"/>
                      <a:r>
                        <a:rPr lang="es-PE" sz="1000" u="none" strike="noStrike" dirty="0">
                          <a:effectLst/>
                        </a:rPr>
                        <a:t>Toma de Sangre/Patología clínica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X 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X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X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X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6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5769">
                <a:tc>
                  <a:txBody>
                    <a:bodyPr/>
                    <a:lstStyle/>
                    <a:p>
                      <a:pPr algn="l" fontAlgn="ctr"/>
                      <a:r>
                        <a:rPr lang="es-PE" sz="1000" u="none" strike="noStrike">
                          <a:effectLst/>
                        </a:rPr>
                        <a:t>Atención con  Medicamento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X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X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X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X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5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5769">
                <a:tc>
                  <a:txBody>
                    <a:bodyPr/>
                    <a:lstStyle/>
                    <a:p>
                      <a:pPr algn="l" fontAlgn="ctr"/>
                      <a:r>
                        <a:rPr lang="es-PE" sz="1000" u="none" strike="noStrike" dirty="0">
                          <a:effectLst/>
                        </a:rPr>
                        <a:t>Consulta externa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X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X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X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X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4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6453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31449" y="908720"/>
            <a:ext cx="8229600" cy="576064"/>
          </a:xfrm>
        </p:spPr>
        <p:txBody>
          <a:bodyPr>
            <a:noAutofit/>
          </a:bodyPr>
          <a:lstStyle/>
          <a:p>
            <a:r>
              <a:rPr lang="es-P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PRIORIZACIÓN DEL MANTENIMIENTO – INFRAESTRUCTURA </a:t>
            </a:r>
            <a:br>
              <a:rPr lang="es-P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E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529" y="216890"/>
            <a:ext cx="3418330" cy="475807"/>
          </a:xfrm>
          <a:prstGeom prst="rect">
            <a:avLst/>
          </a:prstGeom>
        </p:spPr>
      </p:pic>
      <p:sp>
        <p:nvSpPr>
          <p:cNvPr id="6" name="Cuadro de texto 4"/>
          <p:cNvSpPr txBox="1">
            <a:spLocks noChangeArrowheads="1"/>
          </p:cNvSpPr>
          <p:nvPr/>
        </p:nvSpPr>
        <p:spPr bwMode="auto">
          <a:xfrm>
            <a:off x="3359697" y="262941"/>
            <a:ext cx="1844675" cy="51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es-MX" sz="1000" b="1" dirty="0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Dirección de Equipamiento y Mantenimiento - DIEM</a:t>
            </a:r>
            <a:endParaRPr lang="es-PE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5" name="Picture 4" descr="https://encrypted-tbn2.gstatic.com/images?q=tbn:ANd9GcRmr3veTKp2JbfPmUhqWNdfrnZ4TwifEyovTZboIrRTDBQbEkjvS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442" y="4365104"/>
            <a:ext cx="2619375" cy="1743076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http://www.colegiomedico.cl/Portals/0/images/noticias/Noticias_Destacadas/070718_medicos_cirujano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442" y="2119114"/>
            <a:ext cx="2619375" cy="1885950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Marcador de contenido 3"/>
          <p:cNvGraphicFramePr>
            <a:graphicFrameLocks noGrp="1"/>
          </p:cNvGraphicFramePr>
          <p:nvPr>
            <p:ph idx="1"/>
          </p:nvPr>
        </p:nvGraphicFramePr>
        <p:xfrm>
          <a:off x="4655840" y="1291458"/>
          <a:ext cx="5616624" cy="53779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23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4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94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94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94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94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26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34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726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800" u="none" strike="noStrike" dirty="0">
                          <a:effectLst/>
                        </a:rPr>
                        <a:t>UPSS / ACTIVIDADES DE ATENCION DIRECTA  / ACTIVIDADES DE ATENCION DE SOPORTE  </a:t>
                      </a:r>
                      <a:endParaRPr lang="es-PE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s-PE" sz="800" u="none" strike="noStrike">
                          <a:effectLst/>
                        </a:rPr>
                        <a:t>CATEGORIA  DEL ESTABLECIMIENTO DE SALUD</a:t>
                      </a:r>
                      <a:endParaRPr lang="es-PE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800" u="none" strike="noStrike" dirty="0">
                          <a:effectLst/>
                        </a:rPr>
                        <a:t>NUMERO DE ORDEN DE PRIORIDAD</a:t>
                      </a:r>
                      <a:endParaRPr lang="es-PE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vert="vert27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184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u="none" strike="noStrike">
                          <a:effectLst/>
                        </a:rPr>
                        <a:t>II-1</a:t>
                      </a:r>
                      <a:endParaRPr lang="es-PE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u="none" strike="noStrike">
                          <a:effectLst/>
                        </a:rPr>
                        <a:t>II-2</a:t>
                      </a:r>
                      <a:endParaRPr lang="es-PE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u="none" strike="noStrike">
                          <a:effectLst/>
                        </a:rPr>
                        <a:t>II-E</a:t>
                      </a:r>
                      <a:endParaRPr lang="es-PE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u="none" strike="noStrike">
                          <a:effectLst/>
                        </a:rPr>
                        <a:t>III-1</a:t>
                      </a:r>
                      <a:endParaRPr lang="es-PE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u="none" strike="noStrike">
                          <a:effectLst/>
                        </a:rPr>
                        <a:t>III-E</a:t>
                      </a:r>
                      <a:endParaRPr lang="es-PE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u="none" strike="noStrike">
                          <a:effectLst/>
                        </a:rPr>
                        <a:t>III-2</a:t>
                      </a:r>
                      <a:endParaRPr lang="es-PE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520"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u="none" strike="noStrike" dirty="0">
                          <a:effectLst/>
                        </a:rPr>
                        <a:t>Centro Quirúrgico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10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520"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u="none" strike="noStrike" dirty="0">
                          <a:effectLst/>
                        </a:rPr>
                        <a:t>Cuidados Intensivos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 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10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520"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u="none" strike="noStrike">
                          <a:effectLst/>
                        </a:rPr>
                        <a:t>Emergencia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 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 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10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213"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u="none" strike="noStrike">
                          <a:effectLst/>
                        </a:rPr>
                        <a:t>Suministros vitales(agua, vapor, gases medicinales y energía  eléctrica</a:t>
                      </a:r>
                      <a:endParaRPr lang="es-PE" sz="900" b="0" i="0" u="none" strike="noStrike">
                        <a:solidFill>
                          <a:srgbClr val="C0504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10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9520"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u="none" strike="noStrike" dirty="0">
                          <a:effectLst/>
                        </a:rPr>
                        <a:t>Medicina nuclear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 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 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C0504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10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9520"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u="none" strike="noStrike">
                          <a:effectLst/>
                        </a:rPr>
                        <a:t>Diagnóstico por imágenes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 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 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10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9520"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u="none" strike="noStrike" dirty="0">
                          <a:effectLst/>
                        </a:rPr>
                        <a:t>Diálisis/Hemodiálisis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9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9520"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u="none" strike="noStrike">
                          <a:effectLst/>
                        </a:rPr>
                        <a:t>Centro obstétrico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 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8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9520"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u="none" strike="noStrike">
                          <a:effectLst/>
                        </a:rPr>
                        <a:t>Central de esterilización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8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9520"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u="none" strike="noStrike">
                          <a:effectLst/>
                        </a:rPr>
                        <a:t>Casa de fuerza</a:t>
                      </a:r>
                      <a:endParaRPr lang="es-PE" sz="900" b="0" i="0" u="none" strike="noStrike">
                        <a:solidFill>
                          <a:srgbClr val="C0504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7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9520"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u="none" strike="noStrike">
                          <a:effectLst/>
                        </a:rPr>
                        <a:t>Hospitalización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7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4959"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u="none" strike="noStrike">
                          <a:effectLst/>
                        </a:rPr>
                        <a:t>Centro de Hemoterapia y banco de sangre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 X</a:t>
                      </a:r>
                      <a:endParaRPr lang="es-PE" sz="900" b="0" i="0" u="none" strike="noStrike">
                        <a:solidFill>
                          <a:srgbClr val="C0504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 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 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7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9520"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u="none" strike="noStrike">
                          <a:effectLst/>
                        </a:rPr>
                        <a:t>Patología clínica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 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6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9520"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u="none" strike="noStrike">
                          <a:effectLst/>
                        </a:rPr>
                        <a:t>Farmacia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5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9520"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u="none" strike="noStrike">
                          <a:effectLst/>
                        </a:rPr>
                        <a:t>Medicina de rehabilitación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 dirty="0">
                          <a:effectLst/>
                        </a:rPr>
                        <a:t> </a:t>
                      </a:r>
                      <a:endParaRPr lang="es-PE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5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9520"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u="none" strike="noStrike">
                          <a:effectLst/>
                        </a:rPr>
                        <a:t>Nutrición y dietética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4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9520"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u="none" strike="noStrike" dirty="0">
                          <a:effectLst/>
                        </a:rPr>
                        <a:t>Consulta externa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4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9520"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u="none" strike="noStrike">
                          <a:effectLst/>
                        </a:rPr>
                        <a:t>Anatomía patológica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 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000" u="none" strike="noStrike">
                          <a:effectLst/>
                        </a:rPr>
                        <a:t> </a:t>
                      </a:r>
                      <a:endParaRPr lang="es-P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3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44959"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u="none" strike="noStrike">
                          <a:effectLst/>
                        </a:rPr>
                        <a:t>Ups gestión de docencia e investigación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 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 </a:t>
                      </a:r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C0504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C0504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>
                          <a:effectLst/>
                        </a:rPr>
                        <a:t>X</a:t>
                      </a:r>
                      <a:endParaRPr lang="es-PE" sz="900" b="0" i="0" u="none" strike="noStrike">
                        <a:solidFill>
                          <a:srgbClr val="C0504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X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u="none" strike="noStrike" dirty="0">
                          <a:effectLst/>
                        </a:rPr>
                        <a:t>2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9" marR="9229" marT="9229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7470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587A93ED-B044-4708-8862-470158286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5279"/>
            <a:ext cx="12192000" cy="2112721"/>
          </a:xfrm>
          <a:prstGeom prst="rect">
            <a:avLst/>
          </a:prstGeom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id="{AB41E5A3-7A40-4277-BF6F-E4062CACC2A6}"/>
              </a:ext>
            </a:extLst>
          </p:cNvPr>
          <p:cNvSpPr txBox="1">
            <a:spLocks/>
          </p:cNvSpPr>
          <p:nvPr/>
        </p:nvSpPr>
        <p:spPr>
          <a:xfrm>
            <a:off x="1122218" y="364021"/>
            <a:ext cx="9947564" cy="4382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PE" b="1" dirty="0">
                <a:ea typeface="Calibri" panose="020F0502020204030204" pitchFamily="34" charset="0"/>
                <a:cs typeface="Times New Roman" panose="02020603050405020304" pitchFamily="18" charset="0"/>
              </a:rPr>
              <a:t>Mantenimiento de la Infraestructura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C0FAC31-77F7-41F4-8104-688779A9E4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763083"/>
              </p:ext>
            </p:extLst>
          </p:nvPr>
        </p:nvGraphicFramePr>
        <p:xfrm>
          <a:off x="1884392" y="802257"/>
          <a:ext cx="8423216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1608">
                  <a:extLst>
                    <a:ext uri="{9D8B030D-6E8A-4147-A177-3AD203B41FA5}">
                      <a16:colId xmlns:a16="http://schemas.microsoft.com/office/drawing/2014/main" val="1383635487"/>
                    </a:ext>
                  </a:extLst>
                </a:gridCol>
                <a:gridCol w="4211608">
                  <a:extLst>
                    <a:ext uri="{9D8B030D-6E8A-4147-A177-3AD203B41FA5}">
                      <a16:colId xmlns:a16="http://schemas.microsoft.com/office/drawing/2014/main" val="2165508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dirty="0"/>
                        <a:t>ACTIVIDADES DE MANTENIMIENTO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dirty="0"/>
                        <a:t>ACTIVIDADES QUE NO SON MANTENIMIENTO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153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80975" indent="-180975" algn="l">
                        <a:buFont typeface="Arial" panose="020B0604020202020204" pitchFamily="34" charset="0"/>
                        <a:buChar char="•"/>
                      </a:pPr>
                      <a:r>
                        <a:rPr lang="es-PE" sz="1200" dirty="0"/>
                        <a:t>Mantenimiento de muros, que contempla picado, resane, </a:t>
                      </a:r>
                      <a:r>
                        <a:rPr lang="es-P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tarrajeo</a:t>
                      </a:r>
                      <a:r>
                        <a:rPr lang="es-PE" sz="1200" dirty="0"/>
                        <a:t> e impermeabilización.</a:t>
                      </a:r>
                    </a:p>
                    <a:p>
                      <a:pPr algn="l"/>
                      <a:endParaRPr lang="es-P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PE" sz="1200" dirty="0"/>
                        <a:t>Reforzamiento de muros, coberturas, losa aligerada, cimentación, zapatas, placas, columnas. (IOAAR)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0497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80975" indent="-180975" algn="l">
                        <a:buFont typeface="Arial" panose="020B0604020202020204" pitchFamily="34" charset="0"/>
                        <a:buChar char="•"/>
                      </a:pPr>
                      <a:r>
                        <a:rPr lang="es-P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Mantenimiento</a:t>
                      </a:r>
                      <a:r>
                        <a:rPr lang="es-PE" sz="1200" dirty="0"/>
                        <a:t> de pisos, que contempla picado y retiro de cerámico, porcelanato, vinil.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PE" sz="1200" dirty="0"/>
                        <a:t>Demolición (IOAAR)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0898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80975" marR="0" lvl="0" indent="-18097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P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Mantenimiento, retiro, suministro e instalación de pisos y zócalos de porcelanato, contra zócalos sanitarios, cambio de puertas y luminarias, pintura en paredes, etc.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PE" sz="1200" dirty="0"/>
                        <a:t>Habilitación (IOAAR)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6553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Mantenimiento</a:t>
                      </a:r>
                      <a:r>
                        <a:rPr lang="es-PE" sz="1200" dirty="0"/>
                        <a:t> en muros que contempla remoción de pintura, lijado, empaste y pintado.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PE" sz="1200" dirty="0"/>
                        <a:t>Ampliación (IOAAR)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62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200" dirty="0"/>
                        <a:t>Mantenimiento de cisternas que incluye resane e impermeabilización.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PE" sz="1200" dirty="0"/>
                        <a:t>Adecuación (IOAAR)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005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200" dirty="0"/>
                        <a:t>Mantenimiento de puertas y ventanas que incluye retiro, suministro e instalación  de accesorios.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PE" sz="1200" dirty="0"/>
                        <a:t>Acondicionamiento (IOAAR)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3388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200" dirty="0"/>
                        <a:t>Mantenimiento de ascensores (En caso no tenga Siga Patrimonial)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PE" sz="1200" dirty="0"/>
                        <a:t>Remodelación (IOAAR)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88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200" dirty="0"/>
                        <a:t>Mantenimiento de los servicios higiénicos que contempla el retiro, suministro e instalación de inodoros, lavatorios incluyendo el cambio de grifería.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PE" sz="1200" dirty="0"/>
                        <a:t>Construcción de escaleras (IOAAR)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910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200" dirty="0"/>
                        <a:t>Mantenimiento de las instalaciones eléctricas, que incluye el retiro, suministro e instalación de tomacorrientes, luminarias, interruptores, cable, tablero.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PE" sz="1200" dirty="0"/>
                        <a:t>Modernización (IOAAR)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2110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0362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587A93ED-B044-4708-8862-470158286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5279"/>
            <a:ext cx="12192000" cy="211272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8C53E2A-0A0E-4F1A-BF18-FFB8B8B30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36" y="959525"/>
            <a:ext cx="5062163" cy="2010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44A7D57-2014-4848-A0FA-B61B2A3F9A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936" y="3211826"/>
            <a:ext cx="5062163" cy="129533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2329C93-86E6-44BD-8007-38C6ADA179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936" y="4737079"/>
            <a:ext cx="5062163" cy="884400"/>
          </a:xfrm>
          <a:prstGeom prst="rect">
            <a:avLst/>
          </a:prstGeom>
        </p:spPr>
      </p:pic>
      <p:sp>
        <p:nvSpPr>
          <p:cNvPr id="11" name="Subtítulo 2">
            <a:extLst>
              <a:ext uri="{FF2B5EF4-FFF2-40B4-BE49-F238E27FC236}">
                <a16:creationId xmlns:a16="http://schemas.microsoft.com/office/drawing/2014/main" id="{392EE945-8684-4FBB-A760-F53A10A7FD5F}"/>
              </a:ext>
            </a:extLst>
          </p:cNvPr>
          <p:cNvSpPr txBox="1">
            <a:spLocks/>
          </p:cNvSpPr>
          <p:nvPr/>
        </p:nvSpPr>
        <p:spPr>
          <a:xfrm>
            <a:off x="946049" y="237511"/>
            <a:ext cx="9947564" cy="58460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PE" b="1" dirty="0">
                <a:ea typeface="Calibri" panose="020F0502020204030204" pitchFamily="34" charset="0"/>
                <a:cs typeface="Times New Roman" panose="02020603050405020304" pitchFamily="18" charset="0"/>
              </a:rPr>
              <a:t>Actividades consideradas para Mantenimiento de la Infraestructura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8A1110B-15D3-4F6D-8859-3ECE294C0D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2892" y="1253627"/>
            <a:ext cx="5062163" cy="9916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DB8F763-2F1D-4A23-8593-E6B9E63183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2891" y="2721859"/>
            <a:ext cx="5062163" cy="8576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EF35EFE-61AB-4E66-B394-F8CDD6D297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3818137"/>
            <a:ext cx="2619375" cy="174307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7918B67-EDE2-4974-BE4E-D6AB09559CE6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387" y="3799524"/>
            <a:ext cx="2348917" cy="176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212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587A93ED-B044-4708-8862-470158286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5279"/>
            <a:ext cx="12192000" cy="211272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665BEEA-E5F1-46DF-9B65-AD174F9014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888" t="8001" r="31887" b="19201"/>
          <a:stretch/>
        </p:blipFill>
        <p:spPr>
          <a:xfrm>
            <a:off x="236127" y="475925"/>
            <a:ext cx="4797243" cy="542297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371AF6F-6F43-4EFC-8F61-18B811AF0C6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904" y="468334"/>
            <a:ext cx="3079982" cy="230998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AABEA7F-28AF-43AB-BEE9-77A175FE8F6E}"/>
              </a:ext>
            </a:extLst>
          </p:cNvPr>
          <p:cNvSpPr txBox="1"/>
          <p:nvPr/>
        </p:nvSpPr>
        <p:spPr>
          <a:xfrm>
            <a:off x="5501171" y="2829788"/>
            <a:ext cx="2899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1200" dirty="0"/>
              <a:t>Centro de Salud Geranios (</a:t>
            </a:r>
            <a:r>
              <a:rPr lang="es-PE" sz="1200" dirty="0" err="1"/>
              <a:t>Diris</a:t>
            </a:r>
            <a:r>
              <a:rPr lang="es-PE" sz="1200" dirty="0"/>
              <a:t> Lima Norte)</a:t>
            </a:r>
          </a:p>
          <a:p>
            <a:pPr algn="ctr"/>
            <a:r>
              <a:rPr lang="es-PE" sz="1200" dirty="0"/>
              <a:t> cambio de luminarias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E11C4EC-196C-4CAF-AF10-6435C869F79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4217" y="475925"/>
            <a:ext cx="3079982" cy="230998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1BBC2F14-CBF6-41A8-9BEC-F3204FE9FD28}"/>
              </a:ext>
            </a:extLst>
          </p:cNvPr>
          <p:cNvSpPr txBox="1"/>
          <p:nvPr/>
        </p:nvSpPr>
        <p:spPr>
          <a:xfrm>
            <a:off x="8293029" y="2805349"/>
            <a:ext cx="3694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1200" dirty="0"/>
              <a:t>Puesto de Salud Señor de los Milagros (</a:t>
            </a:r>
            <a:r>
              <a:rPr lang="es-PE" sz="1200" dirty="0" err="1"/>
              <a:t>Diris</a:t>
            </a:r>
            <a:r>
              <a:rPr lang="es-PE" sz="1200" dirty="0"/>
              <a:t> Lima Norte)</a:t>
            </a:r>
          </a:p>
          <a:p>
            <a:pPr algn="ctr"/>
            <a:r>
              <a:rPr lang="es-PE" sz="1200" dirty="0"/>
              <a:t> Tarrajeo en muros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66C9287E-CA46-40D4-B7A4-09701815C6CA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905" y="3412414"/>
            <a:ext cx="3079981" cy="2032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972B5AA-32B8-4B34-BFF0-29B50A740D13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408" y="3458399"/>
            <a:ext cx="2641600" cy="19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C750502F-22B0-472B-A416-84375A83FAB5}"/>
              </a:ext>
            </a:extLst>
          </p:cNvPr>
          <p:cNvSpPr txBox="1"/>
          <p:nvPr/>
        </p:nvSpPr>
        <p:spPr>
          <a:xfrm>
            <a:off x="5532608" y="5570806"/>
            <a:ext cx="3017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1200" dirty="0"/>
              <a:t>Puesto de Salud 11 de Julio (</a:t>
            </a:r>
            <a:r>
              <a:rPr lang="es-PE" sz="1200" dirty="0" err="1"/>
              <a:t>Diris</a:t>
            </a:r>
            <a:r>
              <a:rPr lang="es-PE" sz="1200" dirty="0"/>
              <a:t> Lima Norte)</a:t>
            </a:r>
          </a:p>
          <a:p>
            <a:pPr algn="ctr"/>
            <a:r>
              <a:rPr lang="es-PE" sz="1200" dirty="0"/>
              <a:t>Antes del mantenimiento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B06AE4B-364D-4707-AA3E-AF10A5A269EE}"/>
              </a:ext>
            </a:extLst>
          </p:cNvPr>
          <p:cNvSpPr txBox="1"/>
          <p:nvPr/>
        </p:nvSpPr>
        <p:spPr>
          <a:xfrm>
            <a:off x="8675654" y="5478472"/>
            <a:ext cx="3017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1200" dirty="0"/>
              <a:t>Puesto de Salud 11 de Julio (</a:t>
            </a:r>
            <a:r>
              <a:rPr lang="es-PE" sz="1200" dirty="0" err="1"/>
              <a:t>Diris</a:t>
            </a:r>
            <a:r>
              <a:rPr lang="es-PE" sz="1200" dirty="0"/>
              <a:t> Lima Norte)</a:t>
            </a:r>
          </a:p>
          <a:p>
            <a:pPr algn="ctr"/>
            <a:r>
              <a:rPr lang="es-PE" sz="1200" dirty="0"/>
              <a:t> después del mantenimiento </a:t>
            </a:r>
          </a:p>
          <a:p>
            <a:pPr algn="ctr"/>
            <a:r>
              <a:rPr lang="es-PE" sz="1200" dirty="0"/>
              <a:t>Pintado e impermeabilización en muros</a:t>
            </a:r>
          </a:p>
        </p:txBody>
      </p:sp>
      <p:sp>
        <p:nvSpPr>
          <p:cNvPr id="17" name="Subtítulo 2">
            <a:extLst>
              <a:ext uri="{FF2B5EF4-FFF2-40B4-BE49-F238E27FC236}">
                <a16:creationId xmlns:a16="http://schemas.microsoft.com/office/drawing/2014/main" id="{E8D02D36-9A78-4E32-98AA-3CC2D14AA405}"/>
              </a:ext>
            </a:extLst>
          </p:cNvPr>
          <p:cNvSpPr txBox="1">
            <a:spLocks/>
          </p:cNvSpPr>
          <p:nvPr/>
        </p:nvSpPr>
        <p:spPr>
          <a:xfrm>
            <a:off x="962827" y="34198"/>
            <a:ext cx="9947564" cy="4341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PE" b="1" dirty="0">
                <a:ea typeface="Calibri" panose="020F0502020204030204" pitchFamily="34" charset="0"/>
                <a:cs typeface="Times New Roman" panose="02020603050405020304" pitchFamily="18" charset="0"/>
              </a:rPr>
              <a:t>Actividades realizadas de Mantenimiento en Infraestructura</a:t>
            </a:r>
          </a:p>
        </p:txBody>
      </p:sp>
    </p:spTree>
    <p:extLst>
      <p:ext uri="{BB962C8B-B14F-4D97-AF65-F5344CB8AC3E}">
        <p14:creationId xmlns:p14="http://schemas.microsoft.com/office/powerpoint/2010/main" val="2183174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587A93ED-B044-4708-8862-470158286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5279"/>
            <a:ext cx="12192000" cy="211272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449ADF4-E650-41B3-BCF8-CCB3A48A33F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10" y="393437"/>
            <a:ext cx="2667000" cy="2004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5B40DBA-BDFE-4774-A8EC-2668734970E5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2"/>
          <a:stretch/>
        </p:blipFill>
        <p:spPr bwMode="auto">
          <a:xfrm>
            <a:off x="3297582" y="413110"/>
            <a:ext cx="1784235" cy="2004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500A50F-D859-44EC-A04C-B210B6F84A6F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72"/>
          <a:stretch/>
        </p:blipFill>
        <p:spPr bwMode="auto">
          <a:xfrm>
            <a:off x="409850" y="3201668"/>
            <a:ext cx="2263775" cy="23221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08B8C05-C9F0-4301-8B39-E984203EE80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924" y="3443509"/>
            <a:ext cx="2667001" cy="2112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BF42EB8-6F73-40CB-8A4A-FCC4E13DE508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299" y="1001966"/>
            <a:ext cx="2334895" cy="3115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9FDEF47-099E-4F5F-856D-E6FEF8E73D3B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5120" y="1001966"/>
            <a:ext cx="2334895" cy="311531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E70BCB0E-4E28-4F0C-A604-D34F415F761D}"/>
              </a:ext>
            </a:extLst>
          </p:cNvPr>
          <p:cNvSpPr txBox="1"/>
          <p:nvPr/>
        </p:nvSpPr>
        <p:spPr>
          <a:xfrm>
            <a:off x="7149547" y="4385645"/>
            <a:ext cx="20983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1200" dirty="0"/>
              <a:t>Centro de Salud Carlos </a:t>
            </a:r>
            <a:r>
              <a:rPr lang="es-PE" sz="1200" dirty="0" err="1"/>
              <a:t>Protzel</a:t>
            </a:r>
            <a:r>
              <a:rPr lang="es-PE" sz="1200" dirty="0"/>
              <a:t> </a:t>
            </a:r>
          </a:p>
          <a:p>
            <a:pPr algn="ctr"/>
            <a:r>
              <a:rPr lang="es-PE" sz="1200" dirty="0"/>
              <a:t>(</a:t>
            </a:r>
            <a:r>
              <a:rPr lang="es-PE" sz="1200" dirty="0" err="1"/>
              <a:t>Diris</a:t>
            </a:r>
            <a:r>
              <a:rPr lang="es-PE" sz="1200" dirty="0"/>
              <a:t> Lima Norte)</a:t>
            </a:r>
          </a:p>
          <a:p>
            <a:pPr algn="ctr"/>
            <a:r>
              <a:rPr lang="es-PE" sz="1200" dirty="0"/>
              <a:t>Antes del mantenimiento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6C3C0DB-032E-4C9F-B7AC-BA7A78B69498}"/>
              </a:ext>
            </a:extLst>
          </p:cNvPr>
          <p:cNvSpPr txBox="1"/>
          <p:nvPr/>
        </p:nvSpPr>
        <p:spPr>
          <a:xfrm>
            <a:off x="9683755" y="4361030"/>
            <a:ext cx="20983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1200" dirty="0"/>
              <a:t>Centro de Salud Carlos </a:t>
            </a:r>
            <a:r>
              <a:rPr lang="es-PE" sz="1200" dirty="0" err="1"/>
              <a:t>Protzel</a:t>
            </a:r>
            <a:r>
              <a:rPr lang="es-PE" sz="1200" dirty="0"/>
              <a:t> </a:t>
            </a:r>
          </a:p>
          <a:p>
            <a:pPr algn="ctr"/>
            <a:r>
              <a:rPr lang="es-PE" sz="1200" dirty="0"/>
              <a:t>(</a:t>
            </a:r>
            <a:r>
              <a:rPr lang="es-PE" sz="1200" dirty="0" err="1"/>
              <a:t>Diris</a:t>
            </a:r>
            <a:r>
              <a:rPr lang="es-PE" sz="1200" dirty="0"/>
              <a:t> Lima Norte)</a:t>
            </a:r>
          </a:p>
          <a:p>
            <a:pPr algn="ctr"/>
            <a:r>
              <a:rPr lang="es-PE" sz="1200" dirty="0"/>
              <a:t>Después del mantenimiento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D13CE45-4EE2-453F-AE9E-34C31C88AB38}"/>
              </a:ext>
            </a:extLst>
          </p:cNvPr>
          <p:cNvSpPr txBox="1"/>
          <p:nvPr/>
        </p:nvSpPr>
        <p:spPr>
          <a:xfrm>
            <a:off x="571112" y="5761043"/>
            <a:ext cx="19220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1200" dirty="0"/>
              <a:t>Centro Materno El Progreso</a:t>
            </a:r>
          </a:p>
          <a:p>
            <a:pPr algn="ctr"/>
            <a:r>
              <a:rPr lang="es-PE" sz="1200" dirty="0"/>
              <a:t>(</a:t>
            </a:r>
            <a:r>
              <a:rPr lang="es-PE" sz="1200" dirty="0" err="1"/>
              <a:t>Diris</a:t>
            </a:r>
            <a:r>
              <a:rPr lang="es-PE" sz="1200" dirty="0"/>
              <a:t> Lima Norte)</a:t>
            </a:r>
          </a:p>
          <a:p>
            <a:pPr algn="ctr"/>
            <a:r>
              <a:rPr lang="es-PE" sz="1200" dirty="0"/>
              <a:t>Antes del mantenimiento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A2C0D98-D13F-43CE-9363-C069D0E71983}"/>
              </a:ext>
            </a:extLst>
          </p:cNvPr>
          <p:cNvSpPr txBox="1"/>
          <p:nvPr/>
        </p:nvSpPr>
        <p:spPr>
          <a:xfrm>
            <a:off x="3455586" y="5773061"/>
            <a:ext cx="1942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1200" dirty="0"/>
              <a:t>Centro Materno El Progreso</a:t>
            </a:r>
          </a:p>
          <a:p>
            <a:pPr algn="ctr"/>
            <a:r>
              <a:rPr lang="es-PE" sz="1200" dirty="0"/>
              <a:t>(</a:t>
            </a:r>
            <a:r>
              <a:rPr lang="es-PE" sz="1200" dirty="0" err="1"/>
              <a:t>Diris</a:t>
            </a:r>
            <a:r>
              <a:rPr lang="es-PE" sz="1200" dirty="0"/>
              <a:t> Lima Norte)</a:t>
            </a:r>
          </a:p>
          <a:p>
            <a:pPr algn="ctr"/>
            <a:r>
              <a:rPr lang="es-PE" sz="1200" dirty="0"/>
              <a:t>Después del mantenimiento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6FA77E1-1F32-4A70-925A-3D9555DCDC6D}"/>
              </a:ext>
            </a:extLst>
          </p:cNvPr>
          <p:cNvSpPr txBox="1"/>
          <p:nvPr/>
        </p:nvSpPr>
        <p:spPr>
          <a:xfrm>
            <a:off x="3218697" y="2415016"/>
            <a:ext cx="1942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1200" dirty="0"/>
              <a:t>Centro Materno El Progreso</a:t>
            </a:r>
          </a:p>
          <a:p>
            <a:pPr algn="ctr"/>
            <a:r>
              <a:rPr lang="es-PE" sz="1200" dirty="0"/>
              <a:t>(</a:t>
            </a:r>
            <a:r>
              <a:rPr lang="es-PE" sz="1200" dirty="0" err="1"/>
              <a:t>Diris</a:t>
            </a:r>
            <a:r>
              <a:rPr lang="es-PE" sz="1200" dirty="0"/>
              <a:t> Lima Norte)</a:t>
            </a:r>
          </a:p>
          <a:p>
            <a:pPr algn="ctr"/>
            <a:r>
              <a:rPr lang="es-PE" sz="1200" dirty="0"/>
              <a:t>Después del mantenimiento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F24B6D-50D1-4067-B371-706921D041A7}"/>
              </a:ext>
            </a:extLst>
          </p:cNvPr>
          <p:cNvSpPr txBox="1"/>
          <p:nvPr/>
        </p:nvSpPr>
        <p:spPr>
          <a:xfrm>
            <a:off x="747607" y="2387019"/>
            <a:ext cx="1942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1200" dirty="0"/>
              <a:t>Centro Materno El Progreso</a:t>
            </a:r>
          </a:p>
          <a:p>
            <a:pPr algn="ctr"/>
            <a:r>
              <a:rPr lang="es-PE" sz="1200" dirty="0"/>
              <a:t>(</a:t>
            </a:r>
            <a:r>
              <a:rPr lang="es-PE" sz="1200" dirty="0" err="1"/>
              <a:t>Diris</a:t>
            </a:r>
            <a:r>
              <a:rPr lang="es-PE" sz="1200" dirty="0"/>
              <a:t> Lima Norte)</a:t>
            </a:r>
          </a:p>
          <a:p>
            <a:pPr algn="ctr"/>
            <a:r>
              <a:rPr lang="es-PE" sz="1200" dirty="0"/>
              <a:t>Antes del mantenimiento</a:t>
            </a:r>
          </a:p>
        </p:txBody>
      </p:sp>
      <p:sp>
        <p:nvSpPr>
          <p:cNvPr id="19" name="Subtítulo 2">
            <a:extLst>
              <a:ext uri="{FF2B5EF4-FFF2-40B4-BE49-F238E27FC236}">
                <a16:creationId xmlns:a16="http://schemas.microsoft.com/office/drawing/2014/main" id="{2CB2F84F-96B7-4884-A551-75BB4DCCACEB}"/>
              </a:ext>
            </a:extLst>
          </p:cNvPr>
          <p:cNvSpPr txBox="1">
            <a:spLocks/>
          </p:cNvSpPr>
          <p:nvPr/>
        </p:nvSpPr>
        <p:spPr>
          <a:xfrm>
            <a:off x="1013161" y="9759"/>
            <a:ext cx="9947564" cy="4341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PE" b="1" dirty="0">
                <a:ea typeface="Calibri" panose="020F0502020204030204" pitchFamily="34" charset="0"/>
                <a:cs typeface="Times New Roman" panose="02020603050405020304" pitchFamily="18" charset="0"/>
              </a:rPr>
              <a:t>Actividades realizadas de Mantenimiento en Infraestructura</a:t>
            </a:r>
          </a:p>
        </p:txBody>
      </p:sp>
    </p:spTree>
    <p:extLst>
      <p:ext uri="{BB962C8B-B14F-4D97-AF65-F5344CB8AC3E}">
        <p14:creationId xmlns:p14="http://schemas.microsoft.com/office/powerpoint/2010/main" val="2127574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587A93ED-B044-4708-8862-470158286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5279"/>
            <a:ext cx="12192000" cy="211272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25C28E5-9CD5-42E0-AF78-12CC4255181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764" y="845083"/>
            <a:ext cx="2899448" cy="2209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A1C86A0-C3D7-4A7C-B978-B8F41F57A895}"/>
              </a:ext>
            </a:extLst>
          </p:cNvPr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388" y="3403040"/>
            <a:ext cx="2786874" cy="2209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9FC03D3-A132-4DAA-980C-83D210F01A3D}"/>
              </a:ext>
            </a:extLst>
          </p:cNvPr>
          <p:cNvSpPr txBox="1"/>
          <p:nvPr/>
        </p:nvSpPr>
        <p:spPr>
          <a:xfrm>
            <a:off x="2372138" y="3016871"/>
            <a:ext cx="17754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1200" dirty="0"/>
              <a:t>Antes del Mantenimiento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CF50E20D-8F02-4F5D-A51A-8C80941C6431}"/>
              </a:ext>
            </a:extLst>
          </p:cNvPr>
          <p:cNvSpPr txBox="1">
            <a:spLocks/>
          </p:cNvSpPr>
          <p:nvPr/>
        </p:nvSpPr>
        <p:spPr>
          <a:xfrm>
            <a:off x="987994" y="259693"/>
            <a:ext cx="9947564" cy="4341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PE" b="1" dirty="0">
                <a:ea typeface="Calibri" panose="020F0502020204030204" pitchFamily="34" charset="0"/>
                <a:cs typeface="Times New Roman" panose="02020603050405020304" pitchFamily="18" charset="0"/>
              </a:rPr>
              <a:t>Actividades realizadas de Mantenimiento en Infraestructura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55BF39A-8A72-4125-A443-16F969B250C5}"/>
              </a:ext>
            </a:extLst>
          </p:cNvPr>
          <p:cNvSpPr txBox="1"/>
          <p:nvPr/>
        </p:nvSpPr>
        <p:spPr>
          <a:xfrm>
            <a:off x="2284838" y="5649782"/>
            <a:ext cx="1950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1200" dirty="0"/>
              <a:t>Después del Mantenimiento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914055F-3173-4FF1-B054-051C860988D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631" y="825327"/>
            <a:ext cx="3123379" cy="2209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69D26C9-1541-4C72-8BBD-90B8A46BBB1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587" y="3393510"/>
            <a:ext cx="3088423" cy="230344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9DB39DA3-1370-4CC8-A978-4A30DAAD2B69}"/>
              </a:ext>
            </a:extLst>
          </p:cNvPr>
          <p:cNvSpPr txBox="1"/>
          <p:nvPr/>
        </p:nvSpPr>
        <p:spPr>
          <a:xfrm>
            <a:off x="7784435" y="3052313"/>
            <a:ext cx="17754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1200" dirty="0"/>
              <a:t>Antes del Mantenimiento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1A7CA1-0189-4B26-9404-01A4998C32FF}"/>
              </a:ext>
            </a:extLst>
          </p:cNvPr>
          <p:cNvSpPr txBox="1"/>
          <p:nvPr/>
        </p:nvSpPr>
        <p:spPr>
          <a:xfrm>
            <a:off x="7784435" y="5696959"/>
            <a:ext cx="1950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1200" dirty="0"/>
              <a:t>Después del Mantenimiento</a:t>
            </a:r>
          </a:p>
        </p:txBody>
      </p:sp>
    </p:spTree>
    <p:extLst>
      <p:ext uri="{BB962C8B-B14F-4D97-AF65-F5344CB8AC3E}">
        <p14:creationId xmlns:p14="http://schemas.microsoft.com/office/powerpoint/2010/main" val="1842262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2"/>
          <p:cNvSpPr txBox="1">
            <a:spLocks/>
          </p:cNvSpPr>
          <p:nvPr/>
        </p:nvSpPr>
        <p:spPr>
          <a:xfrm>
            <a:off x="1017760" y="1470272"/>
            <a:ext cx="10506075" cy="36992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s-PE" sz="2000" b="1" dirty="0"/>
              <a:t>CONTENIDO :</a:t>
            </a:r>
            <a:endParaRPr lang="es-PE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620713" algn="l"/>
              </a:tabLst>
            </a:pPr>
            <a:r>
              <a:rPr lang="es-PE" sz="2000" dirty="0"/>
              <a:t>1.-	</a:t>
            </a:r>
            <a:r>
              <a:rPr lang="es-PE" sz="1800" dirty="0"/>
              <a:t>Dependencia que requiere la contratación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620713" algn="l"/>
              </a:tabLst>
            </a:pPr>
            <a:r>
              <a:rPr lang="es-PE" sz="1800" dirty="0"/>
              <a:t>2.-	Denominación de la contratación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620713" algn="l"/>
              </a:tabLst>
            </a:pPr>
            <a:r>
              <a:rPr lang="es-PE" sz="1800" dirty="0"/>
              <a:t>3.-	Finalidad Pública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620713" algn="l"/>
              </a:tabLst>
            </a:pPr>
            <a:r>
              <a:rPr lang="es-PE" sz="1800" dirty="0"/>
              <a:t>4.-	Antecedentes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620713" algn="l"/>
              </a:tabLst>
            </a:pPr>
            <a:r>
              <a:rPr lang="es-PE" sz="1800" dirty="0"/>
              <a:t>5.-	Objetivo de la Contratación</a:t>
            </a:r>
          </a:p>
          <a:p>
            <a:pPr marL="628650" lvl="1" indent="447675">
              <a:lnSpc>
                <a:spcPct val="100000"/>
              </a:lnSpc>
              <a:spcBef>
                <a:spcPts val="0"/>
              </a:spcBef>
              <a:tabLst>
                <a:tab pos="620713" algn="l"/>
              </a:tabLst>
            </a:pPr>
            <a:r>
              <a:rPr lang="es-PE" sz="1800" dirty="0"/>
              <a:t>Objetivo General</a:t>
            </a:r>
          </a:p>
          <a:p>
            <a:pPr marL="628650" indent="447675">
              <a:lnSpc>
                <a:spcPct val="100000"/>
              </a:lnSpc>
              <a:spcBef>
                <a:spcPts val="0"/>
              </a:spcBef>
            </a:pPr>
            <a:r>
              <a:rPr lang="es-PE" sz="1800" dirty="0"/>
              <a:t>Objetivos Específicos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620713" algn="l"/>
              </a:tabLst>
            </a:pPr>
            <a:r>
              <a:rPr lang="es-PE" sz="1800" dirty="0"/>
              <a:t>6.-	Alcances y Descripción del Servicio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620713" algn="l"/>
              </a:tabLst>
            </a:pPr>
            <a:r>
              <a:rPr lang="es-PE" sz="1800" dirty="0"/>
              <a:t>7.- 	Anexos</a:t>
            </a:r>
          </a:p>
          <a:p>
            <a:pPr marL="628650" lvl="1" indent="447675">
              <a:lnSpc>
                <a:spcPct val="100000"/>
              </a:lnSpc>
              <a:spcBef>
                <a:spcPts val="0"/>
              </a:spcBef>
              <a:tabLst>
                <a:tab pos="620713" algn="l"/>
              </a:tabLst>
            </a:pPr>
            <a:r>
              <a:rPr lang="es-PE" sz="1800" dirty="0"/>
              <a:t>Estudios Técnicos</a:t>
            </a:r>
          </a:p>
          <a:p>
            <a:pPr marL="628650" lvl="1" indent="447675">
              <a:lnSpc>
                <a:spcPct val="100000"/>
              </a:lnSpc>
              <a:spcBef>
                <a:spcPts val="0"/>
              </a:spcBef>
              <a:tabLst>
                <a:tab pos="620713" algn="l"/>
              </a:tabLst>
            </a:pPr>
            <a:r>
              <a:rPr lang="es-PE" sz="1800" dirty="0"/>
              <a:t>Documentos de Apoyo</a:t>
            </a:r>
          </a:p>
        </p:txBody>
      </p:sp>
      <p:sp>
        <p:nvSpPr>
          <p:cNvPr id="3" name="Rectángulo 2"/>
          <p:cNvSpPr/>
          <p:nvPr/>
        </p:nvSpPr>
        <p:spPr>
          <a:xfrm>
            <a:off x="-313" y="639275"/>
            <a:ext cx="1219231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2400" b="1" dirty="0"/>
              <a:t>TERMINOS DE REFERENCIA PARA LA CONTRATACION DE UN SERVICIO DE MANTENIMIENTO DE</a:t>
            </a:r>
          </a:p>
          <a:p>
            <a:pPr algn="ctr"/>
            <a:r>
              <a:rPr lang="es-PE" sz="2400" b="1" dirty="0"/>
              <a:t>INFRAESTRUCTURA DE ESTABLECIMIENTOS DE SALUD</a:t>
            </a:r>
            <a:endParaRPr lang="es-PE" sz="2400" dirty="0"/>
          </a:p>
        </p:txBody>
      </p:sp>
      <p:pic>
        <p:nvPicPr>
          <p:cNvPr id="4" name="Imagen 3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333" y="1793631"/>
            <a:ext cx="3171979" cy="39983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844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2"/>
          <p:cNvSpPr txBox="1">
            <a:spLocks/>
          </p:cNvSpPr>
          <p:nvPr/>
        </p:nvSpPr>
        <p:spPr>
          <a:xfrm>
            <a:off x="1146018" y="914145"/>
            <a:ext cx="9220200" cy="418295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E" sz="1800" b="1" dirty="0"/>
              <a:t>Estudios Técnicos</a:t>
            </a:r>
          </a:p>
          <a:p>
            <a:pPr lvl="1"/>
            <a:r>
              <a:rPr lang="es-PE" sz="1800" dirty="0"/>
              <a:t>Anexo N° 1:	Memoria Descriptiva</a:t>
            </a:r>
          </a:p>
          <a:p>
            <a:pPr lvl="1"/>
            <a:r>
              <a:rPr lang="es-PE" sz="1800" dirty="0"/>
              <a:t>Anexo N° 2:	Especificaciones Técnicas</a:t>
            </a:r>
          </a:p>
          <a:p>
            <a:pPr lvl="1"/>
            <a:r>
              <a:rPr lang="es-PE" sz="1800" dirty="0"/>
              <a:t>Anexo N° 3:	Metrados</a:t>
            </a:r>
          </a:p>
          <a:p>
            <a:pPr lvl="1"/>
            <a:r>
              <a:rPr lang="es-PE" sz="1800" dirty="0"/>
              <a:t>Anexo N° 4:	Presupuesto</a:t>
            </a:r>
          </a:p>
          <a:p>
            <a:pPr lvl="1"/>
            <a:r>
              <a:rPr lang="es-PE" sz="1800" dirty="0"/>
              <a:t>Anexo N° 5:	Cronograma de Ejecución</a:t>
            </a:r>
          </a:p>
          <a:p>
            <a:pPr lvl="1"/>
            <a:r>
              <a:rPr lang="es-PE" sz="1800" dirty="0"/>
              <a:t>Anexo N° 6:	Planos</a:t>
            </a:r>
          </a:p>
          <a:p>
            <a:pPr lvl="1"/>
            <a:r>
              <a:rPr lang="es-PE" sz="1800" dirty="0"/>
              <a:t>Anexo N° 7:	Panel Fotográfico</a:t>
            </a:r>
          </a:p>
          <a:p>
            <a:pPr marL="0" indent="0">
              <a:buNone/>
            </a:pPr>
            <a:r>
              <a:rPr lang="es-PE" sz="1800" b="1" dirty="0"/>
              <a:t>Documentos de Apoyo</a:t>
            </a:r>
          </a:p>
          <a:p>
            <a:pPr lvl="1"/>
            <a:r>
              <a:rPr lang="es-PE" sz="1800" dirty="0"/>
              <a:t>Anexo N° 8:	Acta de Inicio / Acta de Termino / Acta de Inspección y/u          			Observación</a:t>
            </a:r>
          </a:p>
          <a:p>
            <a:pPr lvl="1"/>
            <a:r>
              <a:rPr lang="es-PE" sz="1800" dirty="0"/>
              <a:t>Anexo N° 9:	Formato de acta de devolución de accesorios y/o materiales 			reemplazados</a:t>
            </a:r>
          </a:p>
        </p:txBody>
      </p:sp>
      <p:pic>
        <p:nvPicPr>
          <p:cNvPr id="3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436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40695" y="1058632"/>
            <a:ext cx="5555303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ANEXO N° 1	: 	MEMORIA DESCRIPTIVA</a:t>
            </a:r>
            <a:endParaRPr lang="es-PE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340695" y="1907429"/>
            <a:ext cx="9632105" cy="3043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b="1" dirty="0">
                <a:ea typeface="Calibri" panose="020F0502020204030204" pitchFamily="34" charset="0"/>
                <a:cs typeface="Times New Roman" panose="02020603050405020304" pitchFamily="18" charset="0"/>
              </a:rPr>
              <a:t>CONTENIDO: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Antecedentes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Objetivos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Datos del Establecimiento de Salud</a:t>
            </a:r>
          </a:p>
          <a:p>
            <a:pPr marL="685800" lvl="1" indent="-328613">
              <a:lnSpc>
                <a:spcPct val="115000"/>
              </a:lnSpc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3.1	Esquema o Plano de Ubicación</a:t>
            </a:r>
          </a:p>
          <a:p>
            <a:pPr marL="685800" lvl="1" indent="-328613">
              <a:lnSpc>
                <a:spcPct val="115000"/>
              </a:lnSpc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3.2	Datos Generales</a:t>
            </a:r>
          </a:p>
          <a:p>
            <a:pPr marL="685800" lvl="1" indent="-328613">
              <a:lnSpc>
                <a:spcPct val="115000"/>
              </a:lnSpc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3.3	Accesibilidad</a:t>
            </a:r>
          </a:p>
          <a:p>
            <a:pPr marL="685800" lvl="1" indent="-328613">
              <a:lnSpc>
                <a:spcPct val="115000"/>
              </a:lnSpc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3.4	Servicios Públicos básicos</a:t>
            </a:r>
          </a:p>
          <a:p>
            <a:pPr marL="685800" lvl="1" indent="-328613">
              <a:lnSpc>
                <a:spcPct val="115000"/>
              </a:lnSpc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3.5	Estado actual de la infraestructura</a:t>
            </a:r>
          </a:p>
        </p:txBody>
      </p:sp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525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20997" y="1327704"/>
            <a:ext cx="10166888" cy="3615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357188" algn="l"/>
              </a:tabLs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4.	De la Intervención</a:t>
            </a:r>
          </a:p>
          <a:p>
            <a:pPr marL="712788" lvl="1" indent="-263525">
              <a:lnSpc>
                <a:spcPct val="115000"/>
              </a:lnSpc>
              <a:spcAft>
                <a:spcPts val="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4.1	  Tipos de Intervención previsto (Acciones de Mantenimiento)</a:t>
            </a:r>
          </a:p>
          <a:p>
            <a:pPr marL="1263650" lvl="4" indent="-357188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Acciones de Mantenimiento – Trabajos provisionales – Servicios Preliminares</a:t>
            </a:r>
          </a:p>
          <a:p>
            <a:pPr marL="1263650" lvl="4" indent="-357188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Acciones de Mantenimiento – Especialidad Arquitectura</a:t>
            </a:r>
          </a:p>
          <a:p>
            <a:pPr marL="1263650" lvl="4" indent="-357188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Acciones de Mantenimiento – Especialidad Inst. Eléctricas</a:t>
            </a:r>
          </a:p>
          <a:p>
            <a:pPr marL="1263650" lvl="4" indent="-357188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Acciones de Mantenimiento – Especialidad Inst. Sanitarias</a:t>
            </a:r>
          </a:p>
          <a:p>
            <a:pPr marL="1263650" lvl="4" indent="-357188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Acciones de Mantenimiento - Otras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5.	Tiempo de Ejecución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6.	Modalidad de la Ejecución</a:t>
            </a:r>
          </a:p>
          <a:p>
            <a:pPr marL="800100" lvl="1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Por Contrata (A suma alzada)</a:t>
            </a:r>
          </a:p>
          <a:p>
            <a:pPr marL="800100" lvl="1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P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 Administración Directa</a:t>
            </a:r>
          </a:p>
        </p:txBody>
      </p:sp>
      <p:pic>
        <p:nvPicPr>
          <p:cNvPr id="3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27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08867" y="1041009"/>
            <a:ext cx="10476854" cy="4617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PE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ANEXO N° 2	: 	ESPECIFICACIONES TECNICAS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Trabajos Provisionales, Trabajos Preliminares, Seguridad 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Arquitectura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Instalaciones Eléctricas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Instalaciones Sanitarias</a:t>
            </a: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Otras</a:t>
            </a:r>
          </a:p>
          <a:p>
            <a:pPr lvl="0">
              <a:lnSpc>
                <a:spcPct val="150000"/>
              </a:lnSpc>
              <a:spcAft>
                <a:spcPts val="800"/>
              </a:spcAft>
            </a:pPr>
            <a:endParaRPr lang="es-PE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Cada Especificación debe contener (según requerimiento): Descripción, Materiales, Equipos, Método de Ejecución, Unidad de Medida, Forma de Medición.</a:t>
            </a:r>
            <a:endParaRPr lang="es-P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281" y="698110"/>
            <a:ext cx="2357590" cy="33309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7319" y="1279134"/>
            <a:ext cx="2303659" cy="32547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184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93573" y="2623386"/>
            <a:ext cx="7736077" cy="1836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P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ANEXO N° 3	:	METRADOS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Cuadro Excel que contiene: Numero de partida, Descripción de la partida, ambiente / espacio donde se ejecuta la partida, Unidad/veces/cantidad, Medidas - dimensiones (largo- ancho – alto), parcial, total.</a:t>
            </a:r>
            <a:endParaRPr lang="es-P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02" y="1857374"/>
            <a:ext cx="2269631" cy="32066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406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21019" y="1526180"/>
            <a:ext cx="7165706" cy="3861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ANEXO N° 4	:	PRESUPUESTO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Cuadro Excel que contiene: N° partida, Descripción de la Partida, Unidad, Metrado, Precio, Monto Parcial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El resumen debe contener:</a:t>
            </a:r>
          </a:p>
          <a:p>
            <a:pPr marL="800100" lvl="1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Costo Directo</a:t>
            </a:r>
          </a:p>
          <a:p>
            <a:pPr marL="800100" lvl="1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Gastos Generales (5 al 10%)</a:t>
            </a:r>
          </a:p>
          <a:p>
            <a:pPr marL="800100" lvl="1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Utilidad (5 al 10 %)</a:t>
            </a:r>
          </a:p>
          <a:p>
            <a:pPr marL="800100" lvl="1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Sub total</a:t>
            </a:r>
          </a:p>
          <a:p>
            <a:pPr marL="800100" lvl="1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Impuesto IGV (18%)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Total del Presupuesto</a:t>
            </a:r>
            <a:endParaRPr lang="es-P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298" y="1728145"/>
            <a:ext cx="2447202" cy="34575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0171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55178" y="1499130"/>
            <a:ext cx="6552070" cy="2609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s-PE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s-P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ANEXO N° 5	:	CRONOGRAMA DE EJECUCION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Cuadro Excel que contiene: </a:t>
            </a:r>
            <a:r>
              <a:rPr lang="es-PE" dirty="0" err="1">
                <a:ea typeface="Calibri" panose="020F0502020204030204" pitchFamily="34" charset="0"/>
                <a:cs typeface="Times New Roman" panose="02020603050405020304" pitchFamily="18" charset="0"/>
              </a:rPr>
              <a:t>N°Partida</a:t>
            </a: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 Descripción de la  Partida, días calendario de duración.</a:t>
            </a:r>
            <a:endParaRPr lang="es-P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193399" y="904875"/>
            <a:ext cx="2878664" cy="40671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1121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80628" y="1231863"/>
            <a:ext cx="9841424" cy="3467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ANEXO N° 6	:	PLANOS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Planos de Arquitectura: (a escalas normativas)</a:t>
            </a:r>
          </a:p>
          <a:p>
            <a:pPr marL="800100" lvl="1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Planta de la Distribución Arquitectónica actual, Cortes (transversal, longitudinal) y Elevaciones (los necesarios): </a:t>
            </a:r>
          </a:p>
          <a:p>
            <a:pPr marL="800100" lvl="1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Planta de Distribución Arquitectónica intervenida: Estado actual, intervención y propuesta.</a:t>
            </a:r>
          </a:p>
          <a:p>
            <a:pPr marL="800100" lvl="1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P. de Cortes de la zona intervenida  (Transversal y  Longitudinal)</a:t>
            </a:r>
          </a:p>
          <a:p>
            <a:pPr marL="800100" lvl="1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P. de Elevaciones  de la zona intervenida (los necesarios)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2.	Planos de Instalaciones Eléctricas (a escalas normativas)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3.	Planos de Instalaciones Sanitarias (a escalas normativas)</a:t>
            </a:r>
          </a:p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4.	Planos Otras especialidades necesarias (a escalas normativas)</a:t>
            </a:r>
            <a:endParaRPr lang="es-P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3423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587A93ED-B044-4708-8862-470158286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5279"/>
            <a:ext cx="12192000" cy="211272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AEA74EF-0A96-4582-B6F8-920841BE08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01" t="17003" r="26307" b="6544"/>
          <a:stretch/>
        </p:blipFill>
        <p:spPr>
          <a:xfrm>
            <a:off x="1588316" y="450879"/>
            <a:ext cx="9015368" cy="5956241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315480B-A091-4A9C-8B7D-B7CBC07A88A3}"/>
              </a:ext>
            </a:extLst>
          </p:cNvPr>
          <p:cNvSpPr/>
          <p:nvPr/>
        </p:nvSpPr>
        <p:spPr>
          <a:xfrm>
            <a:off x="752807" y="151001"/>
            <a:ext cx="2808782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b="1" dirty="0">
                <a:ea typeface="Calibri" panose="020F0502020204030204" pitchFamily="34" charset="0"/>
                <a:cs typeface="Times New Roman" panose="02020603050405020304" pitchFamily="18" charset="0"/>
              </a:rPr>
              <a:t>ANEXO N° 6	:	PLANOS</a:t>
            </a:r>
            <a:endParaRPr lang="es-PE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4181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587A93ED-B044-4708-8862-470158286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5279"/>
            <a:ext cx="12192000" cy="211272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9B10AD4-B31A-438E-92C4-5BDAF13F84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44" t="16636" r="26308" b="6177"/>
          <a:stretch/>
        </p:blipFill>
        <p:spPr>
          <a:xfrm>
            <a:off x="1233181" y="167778"/>
            <a:ext cx="9420837" cy="621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316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587A93ED-B044-4708-8862-470158286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5279"/>
            <a:ext cx="12192000" cy="211272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7FCD2F5-AFD1-4431-9FFB-2B7F3ABF0F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89" t="17125" r="26719" b="6911"/>
          <a:stretch/>
        </p:blipFill>
        <p:spPr>
          <a:xfrm>
            <a:off x="1241570" y="111620"/>
            <a:ext cx="9555060" cy="627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07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587A93ED-B044-4708-8862-470158286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5279"/>
            <a:ext cx="12192000" cy="211272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5E05652-92FB-458E-9391-D70E1DF7AE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76" t="17615" r="26720" b="6544"/>
          <a:stretch/>
        </p:blipFill>
        <p:spPr>
          <a:xfrm>
            <a:off x="1333850" y="176168"/>
            <a:ext cx="9320168" cy="617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6217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587A93ED-B044-4708-8862-470158286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5279"/>
            <a:ext cx="12192000" cy="211272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CF5EB92-ECAF-4F12-A8B4-CB0CFA54DE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70" t="17615" r="26789" b="7768"/>
          <a:stretch/>
        </p:blipFill>
        <p:spPr>
          <a:xfrm>
            <a:off x="1233180" y="100667"/>
            <a:ext cx="9571840" cy="622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2188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587A93ED-B044-4708-8862-470158286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5279"/>
            <a:ext cx="12192000" cy="211272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E223653-8C45-49E8-81AB-CC3C6C4059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70" t="17125" r="26858" b="7401"/>
          <a:stretch/>
        </p:blipFill>
        <p:spPr>
          <a:xfrm>
            <a:off x="1280719" y="109057"/>
            <a:ext cx="9630561" cy="634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3662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587A93ED-B044-4708-8862-470158286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5279"/>
            <a:ext cx="12192000" cy="211272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5962EDB-1BAD-4EF9-BE3F-E433916B3D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07" t="13456" r="27202" b="3975"/>
          <a:stretch/>
        </p:blipFill>
        <p:spPr>
          <a:xfrm>
            <a:off x="1451295" y="145501"/>
            <a:ext cx="8531604" cy="619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204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587A93ED-B044-4708-8862-470158286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5279"/>
            <a:ext cx="12192000" cy="211272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2E8D860-FD9B-46F3-BA02-0783C9AE28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83" t="13456" r="27133" b="3486"/>
          <a:stretch/>
        </p:blipFill>
        <p:spPr>
          <a:xfrm>
            <a:off x="1468073" y="67110"/>
            <a:ext cx="8707773" cy="6378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3403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587A93ED-B044-4708-8862-470158286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5279"/>
            <a:ext cx="12192000" cy="211272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6E78CA1-672D-4693-927A-A17E0E1C5E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38" t="13211" r="27133" b="3119"/>
          <a:stretch/>
        </p:blipFill>
        <p:spPr>
          <a:xfrm>
            <a:off x="1627464" y="58723"/>
            <a:ext cx="8581937" cy="629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6819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874327" y="1711511"/>
            <a:ext cx="6714082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ANEXO </a:t>
            </a:r>
            <a:r>
              <a:rPr lang="es-PE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N°</a:t>
            </a:r>
            <a:r>
              <a:rPr lang="es-P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8      :	ACTA DE INICIO DEL SERVICIO</a:t>
            </a:r>
            <a:endParaRPr lang="es-PE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70262" y="2585104"/>
            <a:ext cx="77801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ORDEN DE SERVICIO		:</a:t>
            </a:r>
          </a:p>
          <a:p>
            <a:r>
              <a:rPr lang="es-PE" dirty="0"/>
              <a:t>MODALIDAD DE SELECCIÓN	:</a:t>
            </a:r>
          </a:p>
          <a:p>
            <a:r>
              <a:rPr lang="es-PE" dirty="0"/>
              <a:t>OBJETO					:</a:t>
            </a:r>
          </a:p>
          <a:p>
            <a:r>
              <a:rPr lang="es-PE" dirty="0"/>
              <a:t>LOCALIZACION				:</a:t>
            </a:r>
          </a:p>
          <a:p>
            <a:r>
              <a:rPr lang="es-PE" dirty="0"/>
              <a:t>VALOR					:</a:t>
            </a:r>
          </a:p>
          <a:p>
            <a:r>
              <a:rPr lang="es-PE" dirty="0"/>
              <a:t>PLAZO					:</a:t>
            </a:r>
          </a:p>
          <a:p>
            <a:r>
              <a:rPr lang="es-PE" dirty="0"/>
              <a:t>FECHA DE INICIO			:</a:t>
            </a:r>
          </a:p>
          <a:p>
            <a:r>
              <a:rPr lang="es-PE" dirty="0"/>
              <a:t>FECHA DE TÉRMINO		:</a:t>
            </a:r>
          </a:p>
          <a:p>
            <a:r>
              <a:rPr lang="es-PE" dirty="0"/>
              <a:t>PROVEEDOR				:</a:t>
            </a:r>
          </a:p>
          <a:p>
            <a:r>
              <a:rPr lang="es-PE" dirty="0"/>
              <a:t>CORDINADOR (A) DEL EE.SS.	: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3848" y="1177235"/>
            <a:ext cx="3134845" cy="44291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724A17A8-3BBB-4479-BBBD-C6A9DFF7457F}"/>
              </a:ext>
            </a:extLst>
          </p:cNvPr>
          <p:cNvSpPr/>
          <p:nvPr/>
        </p:nvSpPr>
        <p:spPr>
          <a:xfrm>
            <a:off x="970262" y="421457"/>
            <a:ext cx="8245097" cy="886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ANEXO N° 7	:	PANEL FOTOGRAFICO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Dos fotografías (mínimo) de cada partida ejecutada.</a:t>
            </a:r>
            <a:endParaRPr lang="es-P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5350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12921" y="627374"/>
            <a:ext cx="10709329" cy="5829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A los _____ días del mes de ________________ del año, se reunieron en las instalaciones del EE.SS. _______________________________________, los siguientes representantes: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Por el Establecimiento de Salud Responsable:	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Pro el Proveedor: 		_____________________________________________________________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Por el EE.SS., en calidad de Coordinador: 	_____________________________________________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Con la finalidad de dar inicio al Servicio de Mantenimiento de la Infraestructura del __________________________________________________________________________________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Se deja constancia por medio de la presente Acta, que en la fecha, se da por inicio el plazo contractual, estando el </a:t>
            </a:r>
            <a:r>
              <a:rPr lang="es-PE" i="1" dirty="0">
                <a:ea typeface="Calibri" panose="020F0502020204030204" pitchFamily="34" charset="0"/>
                <a:cs typeface="Times New Roman" panose="02020603050405020304" pitchFamily="18" charset="0"/>
              </a:rPr>
              <a:t>“área de intervención”</a:t>
            </a: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 sin ningún obstáculo para dar inicio a las labores encomendadas, firmando en señal de conformidad: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ESTABLECIMIENTO DE SALUD		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PROVEEDOR: 					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CORDINADOR DEL EE.SS.: 		____________________________________________</a:t>
            </a:r>
            <a:endParaRPr lang="es-PE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4984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19199" y="932208"/>
            <a:ext cx="9706717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ANEXO N° 8:		ACTA DE INSPECCION Y/U OBSERVACION DEL SERVICIO</a:t>
            </a:r>
            <a:endParaRPr lang="es-PE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219199" y="1717520"/>
            <a:ext cx="7780150" cy="420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PE" dirty="0"/>
              <a:t>ORDEN DE SERVICIO		:</a:t>
            </a:r>
          </a:p>
          <a:p>
            <a:pPr>
              <a:lnSpc>
                <a:spcPct val="150000"/>
              </a:lnSpc>
            </a:pPr>
            <a:r>
              <a:rPr lang="es-PE" dirty="0"/>
              <a:t>MODALIDAD DE SELECCIÓN	:</a:t>
            </a:r>
          </a:p>
          <a:p>
            <a:pPr>
              <a:lnSpc>
                <a:spcPct val="150000"/>
              </a:lnSpc>
            </a:pPr>
            <a:r>
              <a:rPr lang="es-PE" dirty="0"/>
              <a:t>OBJETO					:</a:t>
            </a:r>
          </a:p>
          <a:p>
            <a:pPr>
              <a:lnSpc>
                <a:spcPct val="150000"/>
              </a:lnSpc>
            </a:pPr>
            <a:r>
              <a:rPr lang="es-PE" dirty="0"/>
              <a:t>LOCALIZACION				:</a:t>
            </a:r>
          </a:p>
          <a:p>
            <a:pPr>
              <a:lnSpc>
                <a:spcPct val="150000"/>
              </a:lnSpc>
            </a:pPr>
            <a:r>
              <a:rPr lang="es-PE" dirty="0"/>
              <a:t>VALOR					:</a:t>
            </a:r>
          </a:p>
          <a:p>
            <a:pPr>
              <a:lnSpc>
                <a:spcPct val="150000"/>
              </a:lnSpc>
            </a:pPr>
            <a:r>
              <a:rPr lang="es-PE" dirty="0"/>
              <a:t>PLAZO					:</a:t>
            </a:r>
          </a:p>
          <a:p>
            <a:pPr>
              <a:lnSpc>
                <a:spcPct val="150000"/>
              </a:lnSpc>
            </a:pPr>
            <a:r>
              <a:rPr lang="es-PE" dirty="0"/>
              <a:t>FECHA DE INICIO			:</a:t>
            </a:r>
          </a:p>
          <a:p>
            <a:pPr>
              <a:lnSpc>
                <a:spcPct val="150000"/>
              </a:lnSpc>
            </a:pPr>
            <a:r>
              <a:rPr lang="es-PE" dirty="0"/>
              <a:t>FECHA DE TÉRMINO		:</a:t>
            </a:r>
          </a:p>
          <a:p>
            <a:pPr>
              <a:lnSpc>
                <a:spcPct val="150000"/>
              </a:lnSpc>
            </a:pPr>
            <a:r>
              <a:rPr lang="es-PE" dirty="0"/>
              <a:t>PROVEEDOR				:</a:t>
            </a:r>
          </a:p>
          <a:p>
            <a:pPr>
              <a:lnSpc>
                <a:spcPct val="150000"/>
              </a:lnSpc>
            </a:pPr>
            <a:r>
              <a:rPr lang="es-PE" dirty="0"/>
              <a:t>CORDINADOR (A) DEL EE.SS.	: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325" y="1717520"/>
            <a:ext cx="2991591" cy="42267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196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36907" y="1745073"/>
            <a:ext cx="10352870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A los _____ días del mes de ________________ del año, se reunieron en las instalaciones del EE.SS. _______________________________________, los siguientes representantes: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Por el Establecimiento de Salud Responsable:	_______________________________________________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Pro el Proveedor: 			_______________________________________________________________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Por el EE.SS., en calidad de Coordinador: 	___________________________________________________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Con la finalidad de realizar seguimiento al Servicio de Mantenimiento de la Infraestructura del _______________________________________________________________________________________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Luego de la inspección Técnica realizada se deja constancia de que existen observaciones en cuanto a los procedimientos técnicos y/o constructivos, los cuales se registran a continuación: 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2484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04434" y="-4178723"/>
            <a:ext cx="11587566" cy="325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El plazo máximo para proceder a corregir y/o a levantar las observaciones paneadas es de 48 horas, a partir de la firma de la presente acta.</a:t>
            </a:r>
            <a:endParaRPr lang="es-PE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conformidad de lo indicado en el presente documento, firman los siguientes:</a:t>
            </a:r>
            <a:endParaRPr lang="es-PE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ESTABLECIMIENTO DE SALUD	____________________________________________</a:t>
            </a:r>
            <a:endParaRPr lang="es-PE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PROVEEDOR:				____________________________________________</a:t>
            </a:r>
            <a:endParaRPr lang="es-PE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CORDINADOR DEL EE.SS.:		____________________________________________</a:t>
            </a:r>
            <a:endParaRPr lang="es-PE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286359" y="675119"/>
            <a:ext cx="9484963" cy="5793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ESTRUCTURAS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ARQUITECURA 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INSTALACIONES ELECTRICAS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INSTALACIONES SANITARIAS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OTRAS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8906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60531" y="1171191"/>
            <a:ext cx="9670943" cy="2835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El plazo máximo para proceder a corregir y/o a levantar las observaciones paneadas es de 48 horas, a partir de la firma de la presente acta.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A conformidad de lo indicado en el presente documento, firman los siguientes: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ESTABLECIMIENTO DE SALUD	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PROVEEDOR:				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CORDINADOR DEL EE.SS.:	____________________________________________</a:t>
            </a:r>
            <a:endParaRPr lang="es-PE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7455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25147" y="663460"/>
            <a:ext cx="7013629" cy="4734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ANEXO N° 8:	ACTA DE CULMINACION DEL SERVICIO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ORDEN DE SERVICIO N°	: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MODALIDAD DE SELECCIÓN	: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OBJETO			: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LOCALIZACION		: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VALOR				: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PLAZO				: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FECHA DE INICIO		: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FECHA DE TÉRMINO		: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PROVEEDOR			: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CORDINADOR (A) DEL EE.SS.:</a:t>
            </a:r>
            <a:endParaRPr lang="es-PE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8187" y="1092180"/>
            <a:ext cx="2743832" cy="38766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403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84881" y="648615"/>
            <a:ext cx="9779432" cy="557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A los _____ días del mes de ________________ del año, se reunieron en las instalaciones del EE.SS. _______________________________________, los siguientes representantes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Por el Establecimiento de Salud Responsable: 	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Pro el PROVEEDOR: 	___________________________________________________________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Por el EE.SS., en calidad de Coordinador: 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Para dejar constancia por medio de la presente Acta, que en la fecha, se han culminado los trabajos contratados, correspondientes a la orden de servicio, Términos de Referencia y todas las consideraciones técnicas, dando por concluido el servicio de Mantenimiento de Infraestructura del EE.SS.   ____________________________________________________________________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Se firma en señal de conformidad: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ESTABLECIMIENTO DE SALUD		______________________________________________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PROVEEDOR:					______________________________________________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CORDINADOR DEL EE.SS.:		______________________________________________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s-PE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194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01858" y="699733"/>
            <a:ext cx="8792705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ANEXO N° 9:	FORMATO DE ACTA DE DEVOLUCION </a:t>
            </a:r>
            <a:endParaRPr lang="es-PE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301858" y="1584999"/>
            <a:ext cx="9732935" cy="3399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PE" b="1" dirty="0">
                <a:ea typeface="Calibri" panose="020F0502020204030204" pitchFamily="34" charset="0"/>
                <a:cs typeface="Times New Roman" panose="02020603050405020304" pitchFamily="18" charset="0"/>
              </a:rPr>
              <a:t>ACTA DE DEVOLUCION DE ACCESORIOS Y/O MATERIALES QUE SERAN REEMPLAZADOS</a:t>
            </a:r>
            <a:endParaRPr lang="es-P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s-PE" dirty="0">
                <a:ea typeface="Calibri" panose="020F0502020204030204" pitchFamily="34" charset="0"/>
                <a:cs typeface="Times New Roman" panose="02020603050405020304" pitchFamily="18" charset="0"/>
              </a:rPr>
              <a:t> Hoy _____ del mes de __________________ en el Área responsable del Establecimiento de Salud ______________________________ , mediante el presente documento, la empresa Proveedora del servicio  realiza la devolución formal de los repuestos, accesorios y/o materiales usados en condición de desgaste inoperativos producto del servicio de Mantenimiento de Infraestructura de ___________________________________________ los presentes Jefe de la Unidad de Servicios Generales y de Mantenimiento, Jefe del área de Infraestructura, Jefe del control patrimonial del EE.SS. y el Representante de la empresa proveedora del servicio. Declaran recepción de los mismos.</a:t>
            </a:r>
            <a:r>
              <a:rPr lang="es-PE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957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1621621" y="2263354"/>
          <a:ext cx="9383556" cy="17858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17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5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367">
                <a:tc>
                  <a:txBody>
                    <a:bodyPr/>
                    <a:lstStyle/>
                    <a:p>
                      <a:pPr marL="457200" indent="-185738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Nombres y Apellidos: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 </a:t>
                      </a:r>
                      <a:endParaRPr lang="es-P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 dirty="0">
                          <a:effectLst/>
                        </a:rPr>
                        <a:t> </a:t>
                      </a:r>
                      <a:endParaRPr lang="es-P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519">
                <a:tc>
                  <a:txBody>
                    <a:bodyPr/>
                    <a:lstStyle/>
                    <a:p>
                      <a:pPr marL="457200" indent="-185738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Cargo: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 </a:t>
                      </a:r>
                      <a:endParaRPr lang="es-P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600" dirty="0">
                          <a:effectLst/>
                        </a:rPr>
                        <a:t>Responsable de la Unidad de Servicios Generales y de Mantenimiento</a:t>
                      </a:r>
                      <a:endParaRPr lang="es-P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519">
                <a:tc>
                  <a:txBody>
                    <a:bodyPr/>
                    <a:lstStyle/>
                    <a:p>
                      <a:pPr marL="457200" indent="-185738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Nombres y Apellidos: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 </a:t>
                      </a:r>
                      <a:endParaRPr lang="es-P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600" dirty="0">
                          <a:effectLst/>
                        </a:rPr>
                        <a:t> </a:t>
                      </a:r>
                      <a:endParaRPr lang="es-P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519">
                <a:tc>
                  <a:txBody>
                    <a:bodyPr/>
                    <a:lstStyle/>
                    <a:p>
                      <a:pPr marL="457200" indent="-185738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Cargo: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 </a:t>
                      </a:r>
                      <a:endParaRPr lang="es-P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600" dirty="0">
                          <a:effectLst/>
                        </a:rPr>
                        <a:t>Responsable de Control Patrimonial</a:t>
                      </a:r>
                      <a:endParaRPr lang="es-P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621621" y="1693968"/>
            <a:ext cx="3919663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PE" altLang="es-PE" sz="16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1. </a:t>
            </a:r>
            <a:r>
              <a:rPr kumimoji="0" lang="es-PE" altLang="es-PE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FUNCIONARIOS  RESPONSABLES</a:t>
            </a:r>
            <a:endParaRPr kumimoji="0" lang="es-PE" altLang="es-PE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altLang="es-P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598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1512980" y="1460262"/>
          <a:ext cx="9383555" cy="36855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8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3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9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68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56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1161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600" dirty="0">
                          <a:effectLst/>
                        </a:rPr>
                        <a:t>Servicio de Mantenimiento: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600" dirty="0">
                          <a:effectLst/>
                        </a:rPr>
                        <a:t> 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600" dirty="0">
                          <a:effectLst/>
                        </a:rPr>
                        <a:t> 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600" dirty="0">
                          <a:effectLst/>
                        </a:rPr>
                        <a:t> </a:t>
                      </a:r>
                      <a:endParaRPr lang="es-P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600" dirty="0">
                          <a:effectLst/>
                        </a:rPr>
                        <a:t>Mantenimiento de la Infraestructura de :</a:t>
                      </a:r>
                      <a:endParaRPr lang="es-P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812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600" dirty="0">
                          <a:effectLst/>
                        </a:rPr>
                        <a:t>Ambiente/Servicio/UPS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600" dirty="0">
                          <a:effectLst/>
                        </a:rPr>
                        <a:t> </a:t>
                      </a:r>
                      <a:endParaRPr lang="es-P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 dirty="0">
                          <a:effectLst/>
                        </a:rPr>
                        <a:t> </a:t>
                      </a:r>
                      <a:endParaRPr lang="es-P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1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600" dirty="0">
                          <a:effectLst/>
                        </a:rPr>
                        <a:t>ITEM</a:t>
                      </a:r>
                      <a:endParaRPr lang="es-P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600" dirty="0">
                          <a:effectLst/>
                        </a:rPr>
                        <a:t>DESCRIPCION</a:t>
                      </a:r>
                      <a:endParaRPr lang="es-P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600" dirty="0">
                          <a:effectLst/>
                        </a:rPr>
                        <a:t>CANTIDAD</a:t>
                      </a:r>
                      <a:endParaRPr lang="es-P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600" dirty="0">
                          <a:effectLst/>
                        </a:rPr>
                        <a:t>CARACTERISTICAS</a:t>
                      </a:r>
                      <a:endParaRPr lang="es-P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600" dirty="0">
                          <a:effectLst/>
                        </a:rPr>
                        <a:t>CONDICION</a:t>
                      </a:r>
                      <a:endParaRPr lang="es-P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9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19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9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9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9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9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9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19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9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19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19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 dirty="0">
                          <a:effectLst/>
                        </a:rPr>
                        <a:t> </a:t>
                      </a:r>
                      <a:endParaRPr lang="es-P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 dirty="0">
                          <a:effectLst/>
                        </a:rPr>
                        <a:t> </a:t>
                      </a:r>
                      <a:endParaRPr lang="es-P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</a:rPr>
                        <a:t> 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PE" sz="1000" dirty="0">
                          <a:effectLst/>
                        </a:rPr>
                        <a:t> </a:t>
                      </a:r>
                      <a:endParaRPr lang="es-P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12980" y="890876"/>
            <a:ext cx="159851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PE" altLang="es-PE" sz="1600" b="1" dirty="0"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kumimoji="0" lang="es-PE" altLang="es-PE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kumimoji="0" lang="es-PE" altLang="es-PE" sz="16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es-PE" altLang="es-PE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RELACION</a:t>
            </a:r>
            <a:endParaRPr kumimoji="0" lang="es-PE" altLang="es-PE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altLang="es-P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3585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3554" y="288158"/>
            <a:ext cx="4320879" cy="6104835"/>
          </a:xfrm>
          <a:prstGeom prst="rect">
            <a:avLst/>
          </a:prstGeom>
        </p:spPr>
      </p:pic>
      <p:pic>
        <p:nvPicPr>
          <p:cNvPr id="4" name="Marcador de contenido 8">
            <a:extLst>
              <a:ext uri="{FF2B5EF4-FFF2-40B4-BE49-F238E27FC236}">
                <a16:creationId xmlns:a16="http://schemas.microsoft.com/office/drawing/2014/main" id="{ECD4B8D4-928A-4EC3-BC85-5DE6D32184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4666923"/>
            <a:ext cx="12191994" cy="219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8693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</TotalTime>
  <Words>1644</Words>
  <Application>Microsoft Office PowerPoint</Application>
  <PresentationFormat>Panorámica</PresentationFormat>
  <Paragraphs>583</Paragraphs>
  <Slides>43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50" baseType="lpstr">
      <vt:lpstr>Arial</vt:lpstr>
      <vt:lpstr>Calibri</vt:lpstr>
      <vt:lpstr>Calibri Light</vt:lpstr>
      <vt:lpstr>Symbol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RECURSO HUMANO PARA LA GESTIÓN DEL MANTENIMIENTO DE INFRAESTRUCTURA </vt:lpstr>
      <vt:lpstr>CRITERIOS TÉCNICOS PARA LA EVALUACIÓN DE INFRAESTRUCTURA </vt:lpstr>
      <vt:lpstr>CRITERIOS TÉCNICOS PARA LA EVALUACIÓN DE INFRAESTRUCTURA </vt:lpstr>
      <vt:lpstr>PRIORIZACIÓN DEL MANTENIMIENTO – INFRAESTRUCTURA  </vt:lpstr>
      <vt:lpstr>PRIORIZACIÓN DEL MANTENIMIENTO – INFRAESTRUCTURA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ALFONSO ARTURO ORE GOMEZ</dc:creator>
  <cp:lastModifiedBy>WILLIAM</cp:lastModifiedBy>
  <cp:revision>154</cp:revision>
  <cp:lastPrinted>2019-04-03T13:37:56Z</cp:lastPrinted>
  <dcterms:created xsi:type="dcterms:W3CDTF">2019-04-01T19:42:42Z</dcterms:created>
  <dcterms:modified xsi:type="dcterms:W3CDTF">2020-08-26T19:21:37Z</dcterms:modified>
</cp:coreProperties>
</file>