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978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9F37-D820-4FF7-836A-AD97FD38ACF1}" type="datetimeFigureOut">
              <a:rPr lang="es-PE" smtClean="0"/>
              <a:t>08/08/2023</a:t>
            </a:fld>
            <a:endParaRPr lang="es-PE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2FF6B-3131-4EE2-9C31-511416AB3281}" type="slidenum">
              <a:rPr lang="es-PE" smtClean="0"/>
              <a:t>‹Nº›</a:t>
            </a:fld>
            <a:endParaRPr lang="es-PE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9F37-D820-4FF7-836A-AD97FD38ACF1}" type="datetimeFigureOut">
              <a:rPr lang="es-PE" smtClean="0"/>
              <a:t>08/08/2023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2FF6B-3131-4EE2-9C31-511416AB3281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9F37-D820-4FF7-836A-AD97FD38ACF1}" type="datetimeFigureOut">
              <a:rPr lang="es-PE" smtClean="0"/>
              <a:t>08/08/2023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2FF6B-3131-4EE2-9C31-511416AB3281}" type="slidenum">
              <a:rPr lang="es-PE" smtClean="0"/>
              <a:t>‹Nº›</a:t>
            </a:fld>
            <a:endParaRPr lang="es-PE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9F37-D820-4FF7-836A-AD97FD38ACF1}" type="datetimeFigureOut">
              <a:rPr lang="es-PE" smtClean="0"/>
              <a:t>08/08/2023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2FF6B-3131-4EE2-9C31-511416AB3281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9F37-D820-4FF7-836A-AD97FD38ACF1}" type="datetimeFigureOut">
              <a:rPr lang="es-PE" smtClean="0"/>
              <a:t>08/08/2023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2FF6B-3131-4EE2-9C31-511416AB3281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9F37-D820-4FF7-836A-AD97FD38ACF1}" type="datetimeFigureOut">
              <a:rPr lang="es-PE" smtClean="0"/>
              <a:t>08/08/2023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2FF6B-3131-4EE2-9C31-511416AB3281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9F37-D820-4FF7-836A-AD97FD38ACF1}" type="datetimeFigureOut">
              <a:rPr lang="es-PE" smtClean="0"/>
              <a:t>08/08/2023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2FF6B-3131-4EE2-9C31-511416AB3281}" type="slidenum">
              <a:rPr lang="es-PE" smtClean="0"/>
              <a:t>‹Nº›</a:t>
            </a:fld>
            <a:endParaRPr lang="es-PE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9F37-D820-4FF7-836A-AD97FD38ACF1}" type="datetimeFigureOut">
              <a:rPr lang="es-PE" smtClean="0"/>
              <a:t>08/08/2023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2FF6B-3131-4EE2-9C31-511416AB3281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9F37-D820-4FF7-836A-AD97FD38ACF1}" type="datetimeFigureOut">
              <a:rPr lang="es-PE" smtClean="0"/>
              <a:t>08/08/2023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2FF6B-3131-4EE2-9C31-511416AB3281}" type="slidenum">
              <a:rPr lang="es-PE" smtClean="0"/>
              <a:t>‹Nº›</a:t>
            </a:fld>
            <a:endParaRPr lang="es-PE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9F37-D820-4FF7-836A-AD97FD38ACF1}" type="datetimeFigureOut">
              <a:rPr lang="es-PE" smtClean="0"/>
              <a:t>08/08/2023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2FF6B-3131-4EE2-9C31-511416AB3281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9F37-D820-4FF7-836A-AD97FD38ACF1}" type="datetimeFigureOut">
              <a:rPr lang="es-PE" smtClean="0"/>
              <a:t>08/08/2023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2FF6B-3131-4EE2-9C31-511416AB3281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E909F37-D820-4FF7-836A-AD97FD38ACF1}" type="datetimeFigureOut">
              <a:rPr lang="es-PE" smtClean="0"/>
              <a:t>08/08/2023</a:t>
            </a:fld>
            <a:endParaRPr lang="es-PE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E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992FF6B-3131-4EE2-9C31-511416AB3281}" type="slidenum">
              <a:rPr lang="es-PE" smtClean="0"/>
              <a:t>‹Nº›</a:t>
            </a:fld>
            <a:endParaRPr lang="es-PE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64760" y="2708920"/>
            <a:ext cx="7406640" cy="1616200"/>
          </a:xfrm>
        </p:spPr>
        <p:txBody>
          <a:bodyPr>
            <a:noAutofit/>
          </a:bodyPr>
          <a:lstStyle/>
          <a:p>
            <a:pPr algn="ctr"/>
            <a:r>
              <a:rPr lang="es-ES" sz="2800" b="1" u="sng" dirty="0">
                <a:effectLst/>
              </a:rPr>
              <a:t>APROBACIÓN DEL PMF Y PA DE UN PROYECTO DE INVERSIÓN  DE ESTABLECIMIENTO DE SALUD EN LA REGIÓN</a:t>
            </a:r>
            <a:endParaRPr lang="es-PE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43490" y="5517232"/>
            <a:ext cx="7406640" cy="81649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PE" dirty="0"/>
              <a:t>Dirección Ejecutiva de Planeamiento Estratégico</a:t>
            </a:r>
          </a:p>
          <a:p>
            <a:pPr algn="ctr"/>
            <a:r>
              <a:rPr lang="es-PE" dirty="0"/>
              <a:t>Mayo 2023</a:t>
            </a:r>
          </a:p>
        </p:txBody>
      </p:sp>
      <p:pic>
        <p:nvPicPr>
          <p:cNvPr id="1026" name="Picture 2" descr="C:\Users\Administrador\Downloads\descarg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480" y="302368"/>
            <a:ext cx="365760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573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2000" b="1" u="sng" dirty="0">
                <a:effectLst/>
              </a:rPr>
              <a:t>REQUISITOS Y PROCEDIMIENTOS PARA LA APROBACIÓN DEL PMF Y PA DE UN PROYECTO DE INVERSIÓN  DE ESTABLECIMIENTO DE SALUD EN LA REGIÓN</a:t>
            </a:r>
            <a:endParaRPr lang="es-PE" sz="2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9496" lvl="0" indent="-457200">
              <a:buFont typeface="+mj-lt"/>
              <a:buAutoNum type="arabicPeriod"/>
            </a:pPr>
            <a:r>
              <a:rPr lang="es-ES" sz="2400" dirty="0"/>
              <a:t>Deben ser tramitados por la Red de Salud o la Municipalidad correspondiente.</a:t>
            </a:r>
            <a:endParaRPr lang="es-PE" sz="2400" dirty="0"/>
          </a:p>
          <a:p>
            <a:pPr marL="539496" lvl="0" indent="-457200">
              <a:buFont typeface="+mj-lt"/>
              <a:buAutoNum type="arabicPeriod"/>
            </a:pPr>
            <a:r>
              <a:rPr lang="es-ES" sz="2400" dirty="0"/>
              <a:t>Los documentos deben guardar coherencia:</a:t>
            </a:r>
            <a:endParaRPr lang="es-PE" sz="2400" dirty="0"/>
          </a:p>
          <a:p>
            <a:endParaRPr lang="es-PE" sz="2400" dirty="0"/>
          </a:p>
          <a:p>
            <a:r>
              <a:rPr lang="es-ES" sz="2400" dirty="0"/>
              <a:t>a. Cartera de Servicios</a:t>
            </a:r>
            <a:endParaRPr lang="es-PE" sz="2400" dirty="0"/>
          </a:p>
          <a:p>
            <a:r>
              <a:rPr lang="es-ES" sz="2400" dirty="0"/>
              <a:t>b. Programa Médico Funcional</a:t>
            </a:r>
            <a:endParaRPr lang="es-PE" sz="2400" dirty="0"/>
          </a:p>
          <a:p>
            <a:r>
              <a:rPr lang="es-ES" sz="2400" dirty="0"/>
              <a:t>c. Programa Arquitectónico</a:t>
            </a:r>
            <a:endParaRPr lang="es-PE" sz="2400" dirty="0"/>
          </a:p>
          <a:p>
            <a:r>
              <a:rPr lang="es-ES" sz="2400" dirty="0"/>
              <a:t>d. Planteamiento arquitectónico o anteproyecto</a:t>
            </a:r>
            <a:endParaRPr lang="es-PE" sz="2400" dirty="0"/>
          </a:p>
          <a:p>
            <a:endParaRPr lang="es-PE" sz="2400" dirty="0"/>
          </a:p>
        </p:txBody>
      </p:sp>
    </p:spTree>
    <p:extLst>
      <p:ext uri="{BB962C8B-B14F-4D97-AF65-F5344CB8AC3E}">
        <p14:creationId xmlns:p14="http://schemas.microsoft.com/office/powerpoint/2010/main" val="1389683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sz="4400" dirty="0"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Inicio de trámites</a:t>
            </a:r>
            <a:endParaRPr lang="es-PE" dirty="0"/>
          </a:p>
        </p:txBody>
      </p:sp>
      <p:sp>
        <p:nvSpPr>
          <p:cNvPr id="4" name="2 Flecha derecha"/>
          <p:cNvSpPr/>
          <p:nvPr/>
        </p:nvSpPr>
        <p:spPr>
          <a:xfrm>
            <a:off x="3795712" y="2219325"/>
            <a:ext cx="581025" cy="2559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  <p:sp>
        <p:nvSpPr>
          <p:cNvPr id="5" name="3 Elipse"/>
          <p:cNvSpPr/>
          <p:nvPr/>
        </p:nvSpPr>
        <p:spPr>
          <a:xfrm>
            <a:off x="4376737" y="1404302"/>
            <a:ext cx="1685925" cy="1657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>
                <a:effectLst/>
                <a:ea typeface="Calibri"/>
                <a:cs typeface="Times New Roman"/>
              </a:rPr>
              <a:t>PROGRAMA MÉDICO </a:t>
            </a:r>
            <a:r>
              <a:rPr lang="es-ES" sz="1000">
                <a:effectLst/>
                <a:ea typeface="Calibri"/>
                <a:cs typeface="Times New Roman"/>
              </a:rPr>
              <a:t>FUNCIONAL</a:t>
            </a:r>
            <a:endParaRPr lang="es-PE" sz="110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>
                <a:effectLst/>
                <a:ea typeface="Calibri"/>
                <a:cs typeface="Times New Roman"/>
              </a:rPr>
              <a:t>(ambientes - cantidad)</a:t>
            </a:r>
            <a:endParaRPr lang="es-PE" sz="1100">
              <a:effectLst/>
              <a:ea typeface="Calibri"/>
              <a:cs typeface="Times New Roman"/>
            </a:endParaRPr>
          </a:p>
        </p:txBody>
      </p:sp>
      <p:sp>
        <p:nvSpPr>
          <p:cNvPr id="6" name="4 Flecha abajo"/>
          <p:cNvSpPr/>
          <p:nvPr/>
        </p:nvSpPr>
        <p:spPr>
          <a:xfrm>
            <a:off x="4800587" y="3375977"/>
            <a:ext cx="257175" cy="6286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  <p:sp>
        <p:nvSpPr>
          <p:cNvPr id="7" name="5 Elipse"/>
          <p:cNvSpPr/>
          <p:nvPr/>
        </p:nvSpPr>
        <p:spPr>
          <a:xfrm>
            <a:off x="4086224" y="4077072"/>
            <a:ext cx="1781175" cy="17049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>
                <a:effectLst/>
                <a:ea typeface="Calibri"/>
                <a:cs typeface="Times New Roman"/>
              </a:rPr>
              <a:t>PROGRAMA ARQUITECTÓNICO (dimensiones)</a:t>
            </a:r>
            <a:endParaRPr lang="es-PE" sz="1100">
              <a:effectLst/>
              <a:ea typeface="Calibri"/>
              <a:cs typeface="Times New Roman"/>
            </a:endParaRPr>
          </a:p>
        </p:txBody>
      </p:sp>
      <p:sp>
        <p:nvSpPr>
          <p:cNvPr id="8" name="6 Elipse"/>
          <p:cNvSpPr/>
          <p:nvPr/>
        </p:nvSpPr>
        <p:spPr>
          <a:xfrm>
            <a:off x="6876256" y="4225255"/>
            <a:ext cx="1800225" cy="17240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>
                <a:effectLst/>
                <a:ea typeface="Calibri"/>
                <a:cs typeface="Times New Roman"/>
              </a:rPr>
              <a:t>PLANTEAMIENTO  ARQUITECTÓNICO (distribución de ambientes -Norma)</a:t>
            </a:r>
            <a:endParaRPr lang="es-PE" sz="1100">
              <a:effectLst/>
              <a:ea typeface="Calibri"/>
              <a:cs typeface="Times New Roman"/>
            </a:endParaRPr>
          </a:p>
        </p:txBody>
      </p:sp>
      <p:sp>
        <p:nvSpPr>
          <p:cNvPr id="9" name="7 Flecha izquierda"/>
          <p:cNvSpPr/>
          <p:nvPr/>
        </p:nvSpPr>
        <p:spPr>
          <a:xfrm flipH="1">
            <a:off x="6062662" y="4796209"/>
            <a:ext cx="707380" cy="2667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  <p:sp>
        <p:nvSpPr>
          <p:cNvPr id="10" name="8 Flecha derecha"/>
          <p:cNvSpPr/>
          <p:nvPr/>
        </p:nvSpPr>
        <p:spPr>
          <a:xfrm rot="5400000">
            <a:off x="2618601" y="1057592"/>
            <a:ext cx="389890" cy="484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  <p:sp>
        <p:nvSpPr>
          <p:cNvPr id="11" name="9 Elipse"/>
          <p:cNvSpPr/>
          <p:nvPr/>
        </p:nvSpPr>
        <p:spPr>
          <a:xfrm>
            <a:off x="1994396" y="1626493"/>
            <a:ext cx="1638300" cy="1514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>
                <a:effectLst/>
                <a:ea typeface="Calibri"/>
                <a:cs typeface="Times New Roman"/>
              </a:rPr>
              <a:t>Cartera de servicios (actividades)</a:t>
            </a:r>
            <a:endParaRPr lang="es-PE" sz="1100">
              <a:effectLst/>
              <a:ea typeface="Calibri"/>
              <a:cs typeface="Times New Roman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PE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P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708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PASOS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3249225"/>
              </p:ext>
            </p:extLst>
          </p:nvPr>
        </p:nvGraphicFramePr>
        <p:xfrm>
          <a:off x="1259633" y="1484784"/>
          <a:ext cx="7200800" cy="3672409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320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614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13079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 dirty="0">
                          <a:effectLst/>
                        </a:rPr>
                        <a:t> 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>
                          <a:effectLst/>
                        </a:rPr>
                        <a:t>ACTIVIDAD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>
                          <a:effectLst/>
                        </a:rPr>
                        <a:t>REQUISITOS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>
                          <a:effectLst/>
                        </a:rPr>
                        <a:t>REVISADO Y APROBADO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>
                          <a:effectLst/>
                        </a:rPr>
                        <a:t>TRAMITADO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296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>
                          <a:effectLst/>
                        </a:rPr>
                        <a:t>1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>
                          <a:effectLst/>
                        </a:rPr>
                        <a:t>APROBACIÓN DEL PROGRAMA MÉDICO FUNCIONAL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 dirty="0">
                          <a:effectLst/>
                        </a:rPr>
                        <a:t>Cartera de Servicios revisado y con el  </a:t>
                      </a:r>
                      <a:r>
                        <a:rPr lang="es-PE" sz="1400" u="none" strike="noStrike" dirty="0" err="1">
                          <a:effectLst/>
                        </a:rPr>
                        <a:t>VºBº</a:t>
                      </a:r>
                      <a:r>
                        <a:rPr lang="es-PE" sz="1400" u="none" strike="noStrike" dirty="0">
                          <a:effectLst/>
                        </a:rPr>
                        <a:t> de la Dirección de Intercambio Prestacional, Organización y Servicios.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 dirty="0">
                          <a:effectLst/>
                        </a:rPr>
                        <a:t>DIRECCIÓN SERVICOS DE INTERCAMBIO PRESTACIONAL Y SALUD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 dirty="0">
                          <a:effectLst/>
                        </a:rPr>
                        <a:t>MUNICIPALIDAD O RED DE SALUD CORRESPONDIENTE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29665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 dirty="0">
                          <a:effectLst/>
                        </a:rPr>
                        <a:t>Propuesta del Programa Médico Funcional (PMF) (Utilizando los Valores Referenciales del Volumen de Producción Optimizada de los Servicios de Salud)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638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Pasos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930718"/>
              </p:ext>
            </p:extLst>
          </p:nvPr>
        </p:nvGraphicFramePr>
        <p:xfrm>
          <a:off x="1187624" y="1447800"/>
          <a:ext cx="7448276" cy="414144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468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31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303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172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406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7886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 dirty="0">
                          <a:effectLst/>
                        </a:rPr>
                        <a:t>2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 dirty="0">
                          <a:effectLst/>
                        </a:rPr>
                        <a:t>APROBACIÓN DEL PROGRAMA ARQUITECTÓNICO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u="none" strike="noStrike" dirty="0">
                          <a:effectLst/>
                        </a:rPr>
                        <a:t>Programa Médico Funcional (PMF) aprobado por la Dirección de Intercambio Prestacional y Servicios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 dirty="0">
                          <a:effectLst/>
                        </a:rPr>
                        <a:t>OFICINA DE PLANEAMIENTO ESTRATEGICO (Unidad de Inversiones y Cooperación Internacional)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 dirty="0">
                          <a:effectLst/>
                        </a:rPr>
                        <a:t>MUNICIPALIDAD O RED DE SALUD CORRESPONDIENTE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52817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u="none" strike="noStrike" dirty="0">
                          <a:effectLst/>
                        </a:rPr>
                        <a:t>Propuesta del Programa Médico Arquitectónico (PMA)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508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Pasos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9364696"/>
              </p:ext>
            </p:extLst>
          </p:nvPr>
        </p:nvGraphicFramePr>
        <p:xfrm>
          <a:off x="1435100" y="1447800"/>
          <a:ext cx="7200800" cy="4285457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320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614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977845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 dirty="0">
                          <a:effectLst/>
                        </a:rPr>
                        <a:t>3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 dirty="0">
                          <a:effectLst/>
                        </a:rPr>
                        <a:t>APROBACIÓN DEL PLANTEAMIENTO ARQUITECTÓNICO O ANTEPROYECTO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u="none" strike="noStrike" dirty="0">
                          <a:effectLst/>
                        </a:rPr>
                        <a:t>Programa Arquitectónico (PMA)  aprobado por la Unidad de Inversiones de la Oficina de Planeamiento Estratégico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>
                          <a:effectLst/>
                        </a:rPr>
                        <a:t>OFICINA DE PLANEAMIENTO (Unidad de Inversiones y Cooperación Internacional)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>
                          <a:effectLst/>
                        </a:rPr>
                        <a:t>MUNICIPALIDAD O RED DE SALUD CORRESPONDIENTE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272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u="none" strike="noStrike" dirty="0">
                          <a:effectLst/>
                        </a:rPr>
                        <a:t>Documentos de saneamiento del predio a intervenir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77845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u="none" strike="noStrike" dirty="0">
                          <a:effectLst/>
                        </a:rPr>
                        <a:t>Constancia de priorización del proyecto otorgado por la Red de Salud correspondiente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4699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u="none" strike="noStrike" dirty="0">
                          <a:effectLst/>
                        </a:rPr>
                        <a:t>Memoria descriptiva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4699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u="none" strike="noStrike" dirty="0">
                          <a:effectLst/>
                        </a:rPr>
                        <a:t>Anteproyecto: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4699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u="none" strike="noStrike" dirty="0">
                          <a:effectLst/>
                        </a:rPr>
                        <a:t>1. Plano de ubicación y localización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4699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u="none" strike="noStrike" dirty="0">
                          <a:effectLst/>
                        </a:rPr>
                        <a:t>2. Plano de distribución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4699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u="none" strike="noStrike" dirty="0">
                          <a:effectLst/>
                        </a:rPr>
                        <a:t>3. Plano de cortes y elevación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59355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39</TotalTime>
  <Words>316</Words>
  <Application>Microsoft Office PowerPoint</Application>
  <PresentationFormat>Presentación en pantalla (4:3)</PresentationFormat>
  <Paragraphs>50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Solsticio</vt:lpstr>
      <vt:lpstr>APROBACIÓN DEL PMF Y PA DE UN PROYECTO DE INVERSIÓN  DE ESTABLECIMIENTO DE SALUD EN LA REGIÓN</vt:lpstr>
      <vt:lpstr>REQUISITOS Y PROCEDIMIENTOS PARA LA APROBACIÓN DEL PMF Y PA DE UN PROYECTO DE INVERSIÓN  DE ESTABLECIMIENTO DE SALUD EN LA REGIÓN</vt:lpstr>
      <vt:lpstr>Inicio de trámites</vt:lpstr>
      <vt:lpstr>PASOS</vt:lpstr>
      <vt:lpstr>Pasos</vt:lpstr>
      <vt:lpstr>Pasos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APROBACIÓN DEL PMF Y PA DE UN PROYECTO DE INVERSIÓN  DE ESTABLECIMIENTO DE SALUD EN LA REGIÓN</dc:title>
  <dc:creator>Administrador</dc:creator>
  <cp:lastModifiedBy>Jose Cardenas Bujaico</cp:lastModifiedBy>
  <cp:revision>8</cp:revision>
  <dcterms:created xsi:type="dcterms:W3CDTF">2021-05-03T13:07:30Z</dcterms:created>
  <dcterms:modified xsi:type="dcterms:W3CDTF">2023-08-09T00:21:33Z</dcterms:modified>
</cp:coreProperties>
</file>