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614" r:id="rId2"/>
    <p:sldId id="680" r:id="rId3"/>
    <p:sldId id="681" r:id="rId4"/>
    <p:sldId id="684" r:id="rId5"/>
    <p:sldId id="685" r:id="rId6"/>
    <p:sldId id="687" r:id="rId7"/>
    <p:sldId id="688" r:id="rId8"/>
    <p:sldId id="689" r:id="rId9"/>
    <p:sldId id="659" r:id="rId10"/>
    <p:sldId id="668" r:id="rId11"/>
    <p:sldId id="679" r:id="rId12"/>
    <p:sldId id="669" r:id="rId13"/>
    <p:sldId id="670" r:id="rId14"/>
    <p:sldId id="662" r:id="rId15"/>
    <p:sldId id="671" r:id="rId16"/>
    <p:sldId id="672" r:id="rId17"/>
    <p:sldId id="673" r:id="rId18"/>
    <p:sldId id="663" r:id="rId19"/>
    <p:sldId id="674" r:id="rId20"/>
    <p:sldId id="664" r:id="rId21"/>
    <p:sldId id="675" r:id="rId22"/>
    <p:sldId id="676" r:id="rId23"/>
    <p:sldId id="690" r:id="rId24"/>
    <p:sldId id="691" r:id="rId25"/>
    <p:sldId id="692" r:id="rId26"/>
    <p:sldId id="693" r:id="rId27"/>
    <p:sldId id="694" r:id="rId28"/>
    <p:sldId id="695" r:id="rId29"/>
    <p:sldId id="665" r:id="rId30"/>
    <p:sldId id="677" r:id="rId31"/>
    <p:sldId id="666" r:id="rId32"/>
    <p:sldId id="678" r:id="rId33"/>
    <p:sldId id="696" r:id="rId34"/>
    <p:sldId id="667" r:id="rId35"/>
    <p:sldId id="697" r:id="rId36"/>
    <p:sldId id="682" r:id="rId37"/>
    <p:sldId id="683" r:id="rId38"/>
  </p:sldIdLst>
  <p:sldSz cx="9144000" cy="6858000" type="screen4x3"/>
  <p:notesSz cx="6808788" cy="99409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lly Huamani" initials="NH" lastIdx="15" clrIdx="0">
    <p:extLst>
      <p:ext uri="{19B8F6BF-5375-455C-9EA6-DF929625EA0E}">
        <p15:presenceInfo xmlns:p15="http://schemas.microsoft.com/office/powerpoint/2012/main" userId="906d35b3cdf06bfa" providerId="Windows Live"/>
      </p:ext>
    </p:extLst>
  </p:cmAuthor>
  <p:cmAuthor id="2" name="Zuñiga Fernandez, Yolanda" initials="ZFY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EB4CC"/>
    <a:srgbClr val="FFFF99"/>
    <a:srgbClr val="006600"/>
    <a:srgbClr val="006699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0" autoAdjust="0"/>
    <p:restoredTop sz="85577" autoAdjust="0"/>
  </p:normalViewPr>
  <p:slideViewPr>
    <p:cSldViewPr snapToGrid="0">
      <p:cViewPr varScale="1">
        <p:scale>
          <a:sx n="64" d="100"/>
          <a:sy n="64" d="100"/>
        </p:scale>
        <p:origin x="16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0"/>
    </p:cViewPr>
  </p:sorterViewPr>
  <p:notesViewPr>
    <p:cSldViewPr snapToGrid="0">
      <p:cViewPr varScale="1">
        <p:scale>
          <a:sx n="67" d="100"/>
          <a:sy n="67" d="100"/>
        </p:scale>
        <p:origin x="274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b="1">
                <a:solidFill>
                  <a:schemeClr val="tx1"/>
                </a:solidFill>
              </a:rPr>
              <a:t>PORCENTAJE DE CUMPLIMIENTO DE COMPROMISOS VINCULADOS A LA CALIDAD DEL AGUA PARA CONSUMO HUMANO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8.3017420561973615E-2"/>
          <c:y val="0.25083333333333335"/>
          <c:w val="0.80371975629060011"/>
          <c:h val="0.6608639545056869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Hoja1!$P$25</c:f>
              <c:strCache>
                <c:ptCount val="1"/>
                <c:pt idx="0">
                  <c:v>Cumple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/>
          </c:spPr>
          <c:invertIfNegative val="0"/>
          <c:cat>
            <c:strRef>
              <c:f>Hoja1!$O$26:$O$30</c:f>
              <c:strCache>
                <c:ptCount val="5"/>
                <c:pt idx="0">
                  <c:v>Junín</c:v>
                </c:pt>
                <c:pt idx="1">
                  <c:v>Ucayali</c:v>
                </c:pt>
                <c:pt idx="2">
                  <c:v>Amazonas</c:v>
                </c:pt>
                <c:pt idx="3">
                  <c:v>San Martín</c:v>
                </c:pt>
                <c:pt idx="4">
                  <c:v>Loreto</c:v>
                </c:pt>
              </c:strCache>
            </c:strRef>
          </c:cat>
          <c:val>
            <c:numRef>
              <c:f>Hoja1!$P$26:$P$30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</c:ser>
        <c:ser>
          <c:idx val="1"/>
          <c:order val="1"/>
          <c:tx>
            <c:strRef>
              <c:f>Hoja1!$Q$25</c:f>
              <c:strCache>
                <c:ptCount val="1"/>
                <c:pt idx="0">
                  <c:v>No cumple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effectLst/>
          </c:spPr>
          <c:invertIfNegative val="0"/>
          <c:cat>
            <c:strRef>
              <c:f>Hoja1!$O$26:$O$30</c:f>
              <c:strCache>
                <c:ptCount val="5"/>
                <c:pt idx="0">
                  <c:v>Junín</c:v>
                </c:pt>
                <c:pt idx="1">
                  <c:v>Ucayali</c:v>
                </c:pt>
                <c:pt idx="2">
                  <c:v>Amazonas</c:v>
                </c:pt>
                <c:pt idx="3">
                  <c:v>San Martín</c:v>
                </c:pt>
                <c:pt idx="4">
                  <c:v>Loreto</c:v>
                </c:pt>
              </c:strCache>
            </c:strRef>
          </c:cat>
          <c:val>
            <c:numRef>
              <c:f>Hoja1!$Q$26:$Q$30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62812280"/>
        <c:axId val="188096392"/>
      </c:barChart>
      <c:catAx>
        <c:axId val="262812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88096392"/>
        <c:crosses val="autoZero"/>
        <c:auto val="1"/>
        <c:lblAlgn val="ctr"/>
        <c:lblOffset val="100"/>
        <c:noMultiLvlLbl val="0"/>
      </c:catAx>
      <c:valAx>
        <c:axId val="188096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26281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8869948975111845"/>
          <c:y val="0.37557815689705448"/>
          <c:w val="0.10990140432212635"/>
          <c:h val="0.244792213473315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6738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4367A-D6D4-48CF-822D-FE77539C57D5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42155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6738" y="9442155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83201-763E-4A78-95D4-802777C2B45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0413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9713CB-9703-48C7-9EF0-793368BB4D8A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0880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C1E86-9A68-4688-8DEC-021F287364C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75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/>
              <a:t>La línea de producción empieza con las actividades primarias para la programación de las actividades y recursos, la logística necesaria y la ejecución presupuestal; ello permite el suministro de insumos</a:t>
            </a:r>
            <a:r>
              <a:rPr lang="es-MX" baseline="0" dirty="0" smtClean="0"/>
              <a:t> (materia prima) e implementación de procesos necesarios para la provisión y entrega del bien o servicio y la producción en si misma (Productos); hasta llegar al usuario final en términos de cobertura y resultados; facilitando así el análisis y mejora progresiva de la eficiencia y efectividad en la entrega de servicios públicos a la población.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aseline="0" dirty="0" smtClean="0"/>
              <a:t>Los datos para la producción son recogidos desde la población por los puntos de atención y ello debe servir para programar el presupuesto necesario para la obtención de los insumos requeridos para la entrega de los productos.</a:t>
            </a:r>
          </a:p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139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8514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Las regiones de Loreto</a:t>
            </a:r>
            <a:r>
              <a:rPr lang="es-ES" baseline="0" dirty="0" smtClean="0"/>
              <a:t> </a:t>
            </a:r>
            <a:r>
              <a:rPr lang="es-ES" dirty="0" smtClean="0"/>
              <a:t>y San Martin lograron cumplir todos los compromisos vinculados a la calidad del agua para </a:t>
            </a:r>
            <a:r>
              <a:rPr lang="es-ES" smtClean="0"/>
              <a:t>consumo humano.</a:t>
            </a:r>
            <a:endParaRPr lang="es-ES" baseline="0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9B9AA-82E4-4730-9629-7F873879517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0706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general primero hay que tener en cuenta las unidades de medida de cada</a:t>
            </a:r>
            <a:r>
              <a:rPr lang="es-ES" baseline="0" dirty="0" smtClean="0"/>
              <a:t> actividad</a:t>
            </a:r>
            <a:r>
              <a:rPr lang="es-ES" dirty="0" smtClean="0"/>
              <a:t>: </a:t>
            </a:r>
          </a:p>
          <a:p>
            <a:pPr marL="228600" indent="-228600">
              <a:buAutoNum type="arabicPeriod"/>
            </a:pPr>
            <a:r>
              <a:rPr lang="es-ES" dirty="0" smtClean="0"/>
              <a:t>Capacitación en gestión</a:t>
            </a:r>
            <a:r>
              <a:rPr lang="es-ES" baseline="0" dirty="0" smtClean="0"/>
              <a:t> … </a:t>
            </a:r>
            <a:r>
              <a:rPr lang="es-ES" dirty="0" smtClean="0"/>
              <a:t>: Entidad (Gobierno local)  </a:t>
            </a:r>
          </a:p>
          <a:p>
            <a:pPr marL="228600" indent="-228600">
              <a:buAutoNum type="arabicPeriod"/>
            </a:pPr>
            <a:r>
              <a:rPr lang="es-ES" dirty="0" smtClean="0"/>
              <a:t>Seguimiento y evaluación… : Sistema</a:t>
            </a:r>
          </a:p>
          <a:p>
            <a:pPr marL="228600" indent="-228600">
              <a:buAutoNum type="arabicPeriod"/>
            </a:pPr>
            <a:r>
              <a:rPr lang="es-ES" dirty="0" smtClean="0"/>
              <a:t>Mantenimiento</a:t>
            </a:r>
            <a:r>
              <a:rPr lang="es-ES" baseline="0" dirty="0" smtClean="0"/>
              <a:t> de los sistemas…. : Sistema</a:t>
            </a:r>
          </a:p>
          <a:p>
            <a:pPr marL="228600" indent="-228600">
              <a:buAutoNum type="arabicPeriod"/>
            </a:pPr>
            <a:r>
              <a:rPr lang="es-ES" baseline="0" dirty="0" smtClean="0"/>
              <a:t>Capacitación a hogares rurales… : Hogar (Esta unidad de medida para el GR no se adecua pues capacita a las ATM de los Gobiernos Locales.</a:t>
            </a:r>
          </a:p>
          <a:p>
            <a:pPr marL="0" indent="0">
              <a:buNone/>
            </a:pPr>
            <a:r>
              <a:rPr lang="es-ES" baseline="0" dirty="0" smtClean="0"/>
              <a:t>Amazonas debe revisar si realizar el seguimiento a 1 sistema demandará los S/ 47 170 asignados (el seguimiento significa verificar el estado de la infraestructura del sistema cuatro veces al año).</a:t>
            </a:r>
          </a:p>
          <a:p>
            <a:pPr marL="0" indent="0">
              <a:buNone/>
            </a:pPr>
            <a:r>
              <a:rPr lang="es-ES" baseline="0" dirty="0" smtClean="0"/>
              <a:t>Resulta extraño también que la programación de las otras actividades sean 12, sobre todo teniendo en cuenta que el mantenimiento de 12 sistemas superaría los S/ 52 530 asignados.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7948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Junín:</a:t>
            </a:r>
            <a:r>
              <a:rPr lang="es-ES" baseline="0" dirty="0" smtClean="0"/>
              <a:t> La actividad de Capacitación a hogares rurales…. El Gobierno Regional debe capacitar a los Gobiernos Locales, en todo Junín hay 124 </a:t>
            </a:r>
          </a:p>
          <a:p>
            <a:r>
              <a:rPr lang="es-ES" baseline="0" dirty="0" smtClean="0"/>
              <a:t>Aún sin tener la estructura de costos de la actividad de mantenimiento parece insuficiente S/ 50 000 para realizar 180 mantenimientos.</a:t>
            </a:r>
          </a:p>
          <a:p>
            <a:r>
              <a:rPr lang="es-ES" baseline="0" dirty="0" smtClean="0"/>
              <a:t>Loreto: S/ 943 454, es decir casi un millón de soles para capacitar en gestión a 53 Gobiernos Locales? La otra actividad de capacitación considera como meta física 1800, siendo que solo hay 53 gobiernos locales en todo Loreto.</a:t>
            </a:r>
          </a:p>
          <a:p>
            <a:r>
              <a:rPr lang="es-ES" baseline="0" dirty="0" smtClean="0"/>
              <a:t>San Martín: Parece insuficiente S/ 6 106 para realizar el mantenimiento de 12 sistemas.</a:t>
            </a:r>
          </a:p>
          <a:p>
            <a:r>
              <a:rPr lang="es-ES" dirty="0" smtClean="0"/>
              <a:t>Ucayali: S/ 580 697 para capacitar en gestión a 5 gobiernos locales?. Parece excesivo la cantidad asignada para realizar el seguimiento a un sistema de agua. La</a:t>
            </a:r>
            <a:r>
              <a:rPr lang="es-ES" baseline="0" dirty="0" smtClean="0"/>
              <a:t> actividad de capacitación a hogares rurales que considera capacitar a los Gobiernos locales, tener presente que solo hay 15 gobiernos locales en Ucayali. NO SE PROGRAMO MANTENIMIENTO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3352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374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Al 18 de enero </a:t>
            </a:r>
            <a:r>
              <a:rPr lang="es-ES" baseline="0" dirty="0" smtClean="0"/>
              <a:t>no se ha certificado ni un sol del presupuesto asignado en ninguna de las 5 regiones.</a:t>
            </a:r>
          </a:p>
          <a:p>
            <a:r>
              <a:rPr lang="es-ES" baseline="0" dirty="0" smtClean="0"/>
              <a:t>La verificación de la certificación se realizará teniendo en cuenta el </a:t>
            </a:r>
            <a:r>
              <a:rPr lang="es-ES" baseline="0" dirty="0" err="1" smtClean="0"/>
              <a:t>PIM</a:t>
            </a:r>
            <a:r>
              <a:rPr lang="es-ES" baseline="0" dirty="0" smtClean="0"/>
              <a:t> al 31 de enero pero podrán certificar hasta el 15 de febrero.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65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4572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Algunas</a:t>
            </a:r>
            <a:r>
              <a:rPr lang="es-ES" baseline="0" dirty="0" smtClean="0"/>
              <a:t> UE seleccionan un ítem cualquiera y en las especificaciones técnicas realizan la descripción de las soluciones tampón a adquirirse, esto NO DEBE REALIZARSE, debe seleccionarse cada uno de los ítems a adquirirse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8531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</a:t>
            </a:r>
            <a:r>
              <a:rPr lang="es-ES" baseline="0" dirty="0" smtClean="0"/>
              <a:t> la imagen se muestra la manera correcta del registro en la orden de compra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4073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</a:t>
            </a:r>
            <a:r>
              <a:rPr lang="es-ES" baseline="0" dirty="0" smtClean="0"/>
              <a:t> la imagen se muestra la manera correcta del registro en las PECOSAS.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1812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 smtClean="0"/>
              <a:t>En patrimonio, debe detallarse en</a:t>
            </a:r>
            <a:r>
              <a:rPr lang="es-PE" baseline="0" dirty="0" smtClean="0"/>
              <a:t> observaciones, para los equipos que vinieron con el insumos</a:t>
            </a:r>
            <a:r>
              <a:rPr lang="es-ES" baseline="0" dirty="0" smtClean="0"/>
              <a:t>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4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 smtClean="0"/>
              <a:t>Si se</a:t>
            </a:r>
            <a:r>
              <a:rPr lang="es-PE" baseline="0" dirty="0" smtClean="0"/>
              <a:t> conoce o se requiere que el equipo venga con las soluciones tampón debe especificarse el código y la descripción del bien en la sección. Especificaciones Técnicas</a:t>
            </a:r>
            <a:r>
              <a:rPr lang="es-ES" baseline="0" dirty="0" smtClean="0"/>
              <a:t>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8164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Si se coloca desde el pedido que</a:t>
            </a:r>
            <a:r>
              <a:rPr lang="es-ES" baseline="0" dirty="0" smtClean="0"/>
              <a:t> el equipo incluye las soluciones tampón finalmente está condición también se reflejara en la PECOSA.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1E86-9A68-4688-8DEC-021F287364C0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904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" y="-1"/>
            <a:ext cx="9143217" cy="68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0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" y="0"/>
            <a:ext cx="91422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10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" y="0"/>
            <a:ext cx="9141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3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1131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915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5725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24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479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643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316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26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A4B07-62F9-47BF-B15C-C610497339E6}" type="datetimeFigureOut">
              <a:rPr lang="es-ES" smtClean="0"/>
              <a:pPr/>
              <a:t>22/01/2019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0AC81-0BCF-4A88-91DD-6D952CB325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928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package" Target="../embeddings/Hoja_de_c_lculo_de_Microsoft_Excel1.xlsx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Documento_de_Microsoft_Word3.docx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package" Target="../embeddings/Documento_de_Microsoft_Word2.docx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emf"/><Relationship Id="rId5" Type="http://schemas.openxmlformats.org/officeDocument/2006/relationships/package" Target="../embeddings/Documento_de_Microsoft_Word4.docx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5" Type="http://schemas.openxmlformats.org/officeDocument/2006/relationships/package" Target="../embeddings/Hoja_de_c_lculo_de_Microsoft_Excel5.xlsx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1.emf"/><Relationship Id="rId4" Type="http://schemas.openxmlformats.org/officeDocument/2006/relationships/package" Target="../embeddings/Documento_de_Microsoft_Word6.docx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0.emf"/><Relationship Id="rId4" Type="http://schemas.openxmlformats.org/officeDocument/2006/relationships/package" Target="../embeddings/Documento_de_Microsoft_Word7.docx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1.emf"/><Relationship Id="rId4" Type="http://schemas.openxmlformats.org/officeDocument/2006/relationships/package" Target="../embeddings/Documento_de_Microsoft_Word8.docx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Punto%20de%20atenci&#243;n.pptx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20119" y="2275113"/>
            <a:ext cx="4996544" cy="2363620"/>
          </a:xfrm>
        </p:spPr>
        <p:txBody>
          <a:bodyPr anchor="ctr">
            <a:normAutofit/>
          </a:bodyPr>
          <a:lstStyle/>
          <a:p>
            <a:r>
              <a:rPr lang="es-ES" sz="3200" b="1" dirty="0" smtClean="0">
                <a:latin typeface="+mn-lt"/>
              </a:rPr>
              <a:t>COMPROMISOS </a:t>
            </a:r>
            <a:r>
              <a:rPr lang="es-ES" sz="3200" b="1" dirty="0">
                <a:latin typeface="+mn-lt"/>
              </a:rPr>
              <a:t>DE GESTIÓN DEL NIVEL 2 DEL </a:t>
            </a:r>
            <a:r>
              <a:rPr lang="es-ES" sz="3200" b="1" dirty="0" err="1">
                <a:latin typeface="+mn-lt"/>
              </a:rPr>
              <a:t>CAP</a:t>
            </a:r>
            <a:r>
              <a:rPr lang="es-ES" sz="3200" b="1" dirty="0">
                <a:latin typeface="+mn-lt"/>
              </a:rPr>
              <a:t> </a:t>
            </a:r>
            <a:r>
              <a:rPr lang="es-ES" sz="3200" b="1" dirty="0" err="1">
                <a:latin typeface="+mn-lt"/>
              </a:rPr>
              <a:t>ENDIS</a:t>
            </a:r>
            <a:r>
              <a:rPr lang="es-ES" sz="3200" b="1" dirty="0">
                <a:latin typeface="+mn-lt"/>
              </a:rPr>
              <a:t> </a:t>
            </a:r>
            <a:r>
              <a:rPr lang="es-ES" sz="3200" b="1" dirty="0" smtClean="0">
                <a:latin typeface="+mn-lt"/>
              </a:rPr>
              <a:t>COMPONENTE DE AGUA </a:t>
            </a:r>
            <a:r>
              <a:rPr lang="es-ES" sz="3200" b="1" dirty="0">
                <a:latin typeface="+mn-lt"/>
              </a:rPr>
              <a:t>PARA CONSUMO </a:t>
            </a:r>
            <a:r>
              <a:rPr lang="es-ES" sz="3200" b="1" dirty="0" smtClean="0">
                <a:latin typeface="+mn-lt"/>
              </a:rPr>
              <a:t>HUMANO</a:t>
            </a:r>
            <a:endParaRPr lang="es-ES" sz="3200" b="1" dirty="0">
              <a:latin typeface="+mn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24" y="375956"/>
            <a:ext cx="3512317" cy="741099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0AC81-0BCF-4A88-91DD-6D952CB3253A}" type="slidenum">
              <a:rPr lang="es-ES" smtClean="0"/>
              <a:pPr/>
              <a:t>1</a:t>
            </a:fld>
            <a:endParaRPr lang="es-ES"/>
          </a:p>
        </p:txBody>
      </p:sp>
      <p:pic>
        <p:nvPicPr>
          <p:cNvPr id="5" name="Picture 4" descr="Resultado de imagen para niños zonas amazonic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6"/>
          <a:stretch/>
        </p:blipFill>
        <p:spPr bwMode="auto">
          <a:xfrm>
            <a:off x="7293428" y="2268637"/>
            <a:ext cx="1850572" cy="237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n para imagenes de la selva peruana escuela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0" r="5842"/>
          <a:stretch/>
        </p:blipFill>
        <p:spPr bwMode="auto">
          <a:xfrm>
            <a:off x="0" y="2275113"/>
            <a:ext cx="2320119" cy="237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242" y="375956"/>
            <a:ext cx="3298372" cy="741099"/>
          </a:xfrm>
          <a:prstGeom prst="rect">
            <a:avLst/>
          </a:prstGeom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6647543" y="5493726"/>
            <a:ext cx="2157639" cy="2965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/>
              <a:t>Enero 2019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137283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 smtClean="0"/>
              <a:t>COMPONENTE DE AGUA PARA CONSUMO HUMANO</a:t>
            </a:r>
            <a:endParaRPr lang="es-ES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49689" y="2277181"/>
            <a:ext cx="6065661" cy="2294819"/>
          </a:xfrm>
        </p:spPr>
        <p:txBody>
          <a:bodyPr/>
          <a:lstStyle/>
          <a:p>
            <a:r>
              <a:rPr lang="es-ES" dirty="0" smtClean="0"/>
              <a:t>Compromisos de gestión y su relación con la cadena de valor.</a:t>
            </a:r>
          </a:p>
          <a:p>
            <a:r>
              <a:rPr lang="es-ES" dirty="0" smtClean="0"/>
              <a:t>Avances respecto de los compromisos de gestión nivel 0 y 1.</a:t>
            </a:r>
          </a:p>
          <a:p>
            <a:r>
              <a:rPr lang="es-ES" dirty="0" smtClean="0"/>
              <a:t>Compromisos de gestión nivel 2.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4784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9750" y="674056"/>
            <a:ext cx="9124250" cy="1513343"/>
          </a:xfrm>
        </p:spPr>
        <p:txBody>
          <a:bodyPr>
            <a:noAutofit/>
          </a:bodyPr>
          <a:lstStyle/>
          <a:p>
            <a:r>
              <a:rPr lang="es-MX" sz="2000" b="1" dirty="0" smtClean="0">
                <a:solidFill>
                  <a:schemeClr val="tx1"/>
                </a:solidFill>
              </a:rPr>
              <a:t>Objetivo del Convenio: </a:t>
            </a:r>
            <a:r>
              <a:rPr lang="es-MX" sz="2000" dirty="0" smtClean="0">
                <a:solidFill>
                  <a:schemeClr val="tx1"/>
                </a:solidFill>
              </a:rPr>
              <a:t>Coadyuvar al uso eficiente de los recursos para una adecuada provisión bienes y servicios públicos y el logro de resultados contemplados en los P.P.</a:t>
            </a:r>
            <a:r>
              <a:rPr lang="es-MX" sz="2000" b="1" dirty="0" smtClean="0">
                <a:solidFill>
                  <a:schemeClr val="tx1"/>
                </a:solidFill>
              </a:rPr>
              <a:t/>
            </a:r>
            <a:br>
              <a:rPr lang="es-MX" sz="2000" b="1" dirty="0" smtClean="0">
                <a:solidFill>
                  <a:schemeClr val="tx1"/>
                </a:solidFill>
              </a:rPr>
            </a:br>
            <a:r>
              <a:rPr lang="es-MX" sz="2000" b="1" dirty="0"/>
              <a:t/>
            </a:r>
            <a:br>
              <a:rPr lang="es-MX" sz="2000" b="1" dirty="0"/>
            </a:br>
            <a:r>
              <a:rPr lang="es-MX" sz="2000" b="1" dirty="0" smtClean="0">
                <a:solidFill>
                  <a:schemeClr val="tx1"/>
                </a:solidFill>
              </a:rPr>
              <a:t>Reto</a:t>
            </a:r>
            <a:r>
              <a:rPr lang="es-MX" sz="2000" b="0" dirty="0" smtClean="0">
                <a:solidFill>
                  <a:schemeClr val="tx1"/>
                </a:solidFill>
              </a:rPr>
              <a:t>: </a:t>
            </a:r>
            <a:r>
              <a:rPr lang="es-MX" sz="2000" dirty="0"/>
              <a:t>M</a:t>
            </a:r>
            <a:r>
              <a:rPr lang="es-MX" sz="2000" b="0" dirty="0" smtClean="0">
                <a:solidFill>
                  <a:schemeClr val="tx1"/>
                </a:solidFill>
              </a:rPr>
              <a:t>ayor </a:t>
            </a:r>
            <a:r>
              <a:rPr lang="es-MX" sz="2000" b="1" dirty="0"/>
              <a:t>e</a:t>
            </a:r>
            <a:r>
              <a:rPr lang="es-MX" sz="2000" b="1" dirty="0" smtClean="0">
                <a:solidFill>
                  <a:schemeClr val="tx1"/>
                </a:solidFill>
              </a:rPr>
              <a:t>quidad </a:t>
            </a:r>
            <a:r>
              <a:rPr lang="es-MX" sz="2000" b="0" dirty="0" smtClean="0">
                <a:solidFill>
                  <a:schemeClr val="tx1"/>
                </a:solidFill>
              </a:rPr>
              <a:t>y </a:t>
            </a:r>
            <a:r>
              <a:rPr lang="es-MX" sz="2000" b="1" dirty="0" smtClean="0">
                <a:solidFill>
                  <a:schemeClr val="tx1"/>
                </a:solidFill>
              </a:rPr>
              <a:t>alineamiento</a:t>
            </a:r>
            <a:r>
              <a:rPr lang="es-MX" sz="2000" dirty="0" smtClean="0">
                <a:solidFill>
                  <a:schemeClr val="tx1"/>
                </a:solidFill>
              </a:rPr>
              <a:t> en la cadena de valor </a:t>
            </a:r>
            <a:r>
              <a:rPr lang="es-MX" sz="2000" b="0" dirty="0" smtClean="0">
                <a:solidFill>
                  <a:schemeClr val="tx1"/>
                </a:solidFill>
              </a:rPr>
              <a:t>para una mejor calidad del gasto público y efecto en la población: </a:t>
            </a:r>
            <a:endParaRPr lang="es-PE" sz="2000" b="0" dirty="0">
              <a:solidFill>
                <a:schemeClr val="tx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9576" y="3064086"/>
            <a:ext cx="6908261" cy="2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Rectángulo"/>
          <p:cNvSpPr/>
          <p:nvPr/>
        </p:nvSpPr>
        <p:spPr>
          <a:xfrm>
            <a:off x="6451243" y="2543165"/>
            <a:ext cx="1389094" cy="434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500" b="1" dirty="0">
                <a:solidFill>
                  <a:prstClr val="black"/>
                </a:solidFill>
              </a:rPr>
              <a:t>Resultados</a:t>
            </a:r>
            <a:endParaRPr lang="es-PE" sz="1500" b="1" dirty="0">
              <a:solidFill>
                <a:prstClr val="black"/>
              </a:solidFill>
            </a:endParaRPr>
          </a:p>
        </p:txBody>
      </p:sp>
      <p:sp>
        <p:nvSpPr>
          <p:cNvPr id="7" name="33 Rectángulo"/>
          <p:cNvSpPr/>
          <p:nvPr/>
        </p:nvSpPr>
        <p:spPr>
          <a:xfrm>
            <a:off x="1361232" y="2587091"/>
            <a:ext cx="1531024" cy="4348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500" b="1" dirty="0">
                <a:solidFill>
                  <a:schemeClr val="tx1"/>
                </a:solidFill>
              </a:rPr>
              <a:t>Insumos</a:t>
            </a:r>
            <a:endParaRPr lang="es-PE" sz="1500" b="1" dirty="0">
              <a:solidFill>
                <a:schemeClr val="tx1"/>
              </a:solidFill>
            </a:endParaRPr>
          </a:p>
        </p:txBody>
      </p:sp>
      <p:sp>
        <p:nvSpPr>
          <p:cNvPr id="8" name="74 Flecha derecha"/>
          <p:cNvSpPr/>
          <p:nvPr/>
        </p:nvSpPr>
        <p:spPr>
          <a:xfrm>
            <a:off x="3454013" y="2637176"/>
            <a:ext cx="526479" cy="33470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prstClr val="white"/>
              </a:solidFill>
            </a:endParaRPr>
          </a:p>
        </p:txBody>
      </p:sp>
      <p:sp>
        <p:nvSpPr>
          <p:cNvPr id="9" name="2 Rectángulo"/>
          <p:cNvSpPr/>
          <p:nvPr/>
        </p:nvSpPr>
        <p:spPr>
          <a:xfrm>
            <a:off x="4542249" y="2586902"/>
            <a:ext cx="1284470" cy="4602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500" b="1" dirty="0">
                <a:solidFill>
                  <a:prstClr val="white"/>
                </a:solidFill>
              </a:rPr>
              <a:t>Productos</a:t>
            </a:r>
            <a:endParaRPr lang="es-PE" sz="1500" b="1" dirty="0">
              <a:solidFill>
                <a:prstClr val="white"/>
              </a:solidFill>
            </a:endParaRPr>
          </a:p>
        </p:txBody>
      </p:sp>
      <p:sp>
        <p:nvSpPr>
          <p:cNvPr id="10" name="74 Flecha derecha"/>
          <p:cNvSpPr/>
          <p:nvPr/>
        </p:nvSpPr>
        <p:spPr>
          <a:xfrm>
            <a:off x="5922049" y="2597489"/>
            <a:ext cx="433864" cy="374389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>
              <a:solidFill>
                <a:prstClr val="white"/>
              </a:solidFill>
            </a:endParaRPr>
          </a:p>
        </p:txBody>
      </p:sp>
      <p:sp>
        <p:nvSpPr>
          <p:cNvPr id="11" name="8 CuadroTexto"/>
          <p:cNvSpPr txBox="1"/>
          <p:nvPr/>
        </p:nvSpPr>
        <p:spPr>
          <a:xfrm>
            <a:off x="564566" y="5654956"/>
            <a:ext cx="773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>
                <a:latin typeface="+mj-lt"/>
              </a:rPr>
              <a:t>El presupuesto asignado debe facilitar que las entidades pongan a disposición de sus unidades operativas los insumos necesarios para garantizar la entrega oportuna de los productos y el logro de resultados.</a:t>
            </a:r>
            <a:endParaRPr lang="es-PE" sz="1600" dirty="0">
              <a:latin typeface="+mj-lt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0" y="-9146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" sz="2400" b="1" dirty="0" smtClean="0"/>
              <a:t>1. COMPROMISOS </a:t>
            </a:r>
            <a:r>
              <a:rPr lang="es-ES" sz="2400" b="1" dirty="0"/>
              <a:t>DE GESTIÓN </a:t>
            </a:r>
            <a:r>
              <a:rPr lang="es-ES" sz="2400" b="1" dirty="0" smtClean="0"/>
              <a:t>Y CADENA DE VALOR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277229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9 Forma libre"/>
          <p:cNvSpPr/>
          <p:nvPr/>
        </p:nvSpPr>
        <p:spPr>
          <a:xfrm flipH="1" flipV="1">
            <a:off x="1133399" y="2116979"/>
            <a:ext cx="759973" cy="700272"/>
          </a:xfrm>
          <a:custGeom>
            <a:avLst/>
            <a:gdLst>
              <a:gd name="connsiteX0" fmla="*/ 0 w 0"/>
              <a:gd name="connsiteY0" fmla="*/ 0 h 617517"/>
              <a:gd name="connsiteX1" fmla="*/ 0 w 0"/>
              <a:gd name="connsiteY1" fmla="*/ 617517 h 61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17517">
                <a:moveTo>
                  <a:pt x="0" y="0"/>
                </a:moveTo>
                <a:lnTo>
                  <a:pt x="0" y="617517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schemeClr val="tx1"/>
              </a:solidFill>
            </a:endParaRPr>
          </a:p>
        </p:txBody>
      </p:sp>
      <p:sp>
        <p:nvSpPr>
          <p:cNvPr id="7" name="11 Forma libre"/>
          <p:cNvSpPr/>
          <p:nvPr/>
        </p:nvSpPr>
        <p:spPr>
          <a:xfrm>
            <a:off x="5612843" y="4142613"/>
            <a:ext cx="83622" cy="487615"/>
          </a:xfrm>
          <a:custGeom>
            <a:avLst/>
            <a:gdLst>
              <a:gd name="connsiteX0" fmla="*/ 0 w 0"/>
              <a:gd name="connsiteY0" fmla="*/ 0 h 617517"/>
              <a:gd name="connsiteX1" fmla="*/ 0 w 0"/>
              <a:gd name="connsiteY1" fmla="*/ 617517 h 61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17517">
                <a:moveTo>
                  <a:pt x="0" y="0"/>
                </a:moveTo>
                <a:lnTo>
                  <a:pt x="0" y="617517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schemeClr val="tx1"/>
              </a:solidFill>
            </a:endParaRPr>
          </a:p>
        </p:txBody>
      </p:sp>
      <p:sp>
        <p:nvSpPr>
          <p:cNvPr id="11" name="14 CuadroTexto"/>
          <p:cNvSpPr txBox="1"/>
          <p:nvPr/>
        </p:nvSpPr>
        <p:spPr>
          <a:xfrm>
            <a:off x="139700" y="4707003"/>
            <a:ext cx="3792537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Disponibilidad oportuna de equipos e insumos críticos para el monitoreo de parámetros de campo (SIGA)</a:t>
            </a:r>
          </a:p>
        </p:txBody>
      </p:sp>
      <p:sp>
        <p:nvSpPr>
          <p:cNvPr id="12" name="15 Forma libre"/>
          <p:cNvSpPr/>
          <p:nvPr/>
        </p:nvSpPr>
        <p:spPr>
          <a:xfrm>
            <a:off x="2589662" y="4137391"/>
            <a:ext cx="79397" cy="569612"/>
          </a:xfrm>
          <a:custGeom>
            <a:avLst/>
            <a:gdLst>
              <a:gd name="connsiteX0" fmla="*/ 0 w 0"/>
              <a:gd name="connsiteY0" fmla="*/ 0 h 617517"/>
              <a:gd name="connsiteX1" fmla="*/ 0 w 0"/>
              <a:gd name="connsiteY1" fmla="*/ 617517 h 61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17517">
                <a:moveTo>
                  <a:pt x="0" y="0"/>
                </a:moveTo>
                <a:lnTo>
                  <a:pt x="0" y="617517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schemeClr val="tx1"/>
              </a:solidFill>
            </a:endParaRPr>
          </a:p>
        </p:txBody>
      </p:sp>
      <p:sp>
        <p:nvSpPr>
          <p:cNvPr id="13" name="17 CuadroTexto"/>
          <p:cNvSpPr txBox="1"/>
          <p:nvPr/>
        </p:nvSpPr>
        <p:spPr>
          <a:xfrm>
            <a:off x="139700" y="1087203"/>
            <a:ext cx="3900488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r>
              <a:rPr lang="es-MX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Certificación </a:t>
            </a:r>
            <a:r>
              <a:rPr lang="es-MX" sz="1400" dirty="0">
                <a:ea typeface="Verdana" panose="020B0604030504040204" pitchFamily="34" charset="0"/>
                <a:cs typeface="Verdana" panose="020B0604030504040204" pitchFamily="34" charset="0"/>
              </a:rPr>
              <a:t>oportuna del presupuesto </a:t>
            </a:r>
            <a:r>
              <a:rPr lang="es-MX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del Producto 3000627 (SIAF</a:t>
            </a:r>
            <a:r>
              <a:rPr lang="es-MX" sz="1400" dirty="0"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s-MX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Certificación oportuna usando el SIGA y el SIAF.</a:t>
            </a:r>
            <a:endParaRPr lang="es-MX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435" y="2176776"/>
            <a:ext cx="6736006" cy="224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ángulo 17"/>
          <p:cNvSpPr/>
          <p:nvPr/>
        </p:nvSpPr>
        <p:spPr>
          <a:xfrm>
            <a:off x="3015049" y="2817251"/>
            <a:ext cx="1025139" cy="4820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3 CuadroTexto"/>
          <p:cNvSpPr txBox="1"/>
          <p:nvPr/>
        </p:nvSpPr>
        <p:spPr>
          <a:xfrm>
            <a:off x="4040188" y="4679341"/>
            <a:ext cx="4955531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Convenios para alinear objetivos relacionados al abastecimiento de agua para consumo humano.</a:t>
            </a:r>
            <a:endParaRPr lang="es-MX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s-MX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Reportes mensuales del monitoreo de parámetros de campo.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s-MX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Caracterización de las fuentes de agua.</a:t>
            </a:r>
            <a:endParaRPr lang="es-MX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0" y="-9146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" sz="2400" b="1" dirty="0" smtClean="0"/>
              <a:t>1. COMPROMISOS </a:t>
            </a:r>
            <a:r>
              <a:rPr lang="es-ES" sz="2400" b="1" dirty="0"/>
              <a:t>DE GESTIÓN </a:t>
            </a:r>
            <a:r>
              <a:rPr lang="es-ES" sz="2400" b="1" dirty="0" smtClean="0"/>
              <a:t>Y CADENA DE VALOR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42020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 smtClean="0"/>
              <a:t>2. AVANCE DE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0</a:t>
            </a:r>
            <a:endParaRPr lang="es-ES" sz="2400" b="1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744537"/>
              </p:ext>
            </p:extLst>
          </p:nvPr>
        </p:nvGraphicFramePr>
        <p:xfrm>
          <a:off x="0" y="1236152"/>
          <a:ext cx="9144000" cy="2268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05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934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504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PROCESO</a:t>
                      </a:r>
                      <a:r>
                        <a:rPr lang="es-ES" sz="1800" b="1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1: </a:t>
                      </a:r>
                      <a:r>
                        <a:rPr lang="es-E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PROGRAMACIÓN OPERATIVA</a:t>
                      </a:r>
                      <a:endParaRPr lang="es-E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197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CRITERIO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DEFINICIÓN OPERACIONAL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2036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s-ES" sz="1050" u="none" strike="noStrike" dirty="0">
                          <a:effectLst/>
                        </a:rPr>
                        <a:t>1.2.3 El Gobierno Regional cuenta con la programación de bienes y servicios, sustentada en su función de producción, ajustada a las particularidades locales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ES" sz="1050" b="1" u="none" strike="noStrike" dirty="0">
                          <a:effectLst/>
                        </a:rPr>
                        <a:t>1.2.3 V</a:t>
                      </a:r>
                      <a:r>
                        <a:rPr lang="es-ES" sz="1050" u="none" strike="noStrike" dirty="0">
                          <a:effectLst/>
                        </a:rPr>
                        <a:t> El Gobierno Regional programa y formula el 8% del </a:t>
                      </a:r>
                      <a:r>
                        <a:rPr lang="es-ES" sz="1050" b="1" u="sng" strike="noStrike" dirty="0">
                          <a:effectLst/>
                        </a:rPr>
                        <a:t>presupuesto total </a:t>
                      </a:r>
                      <a:r>
                        <a:rPr lang="es-ES" sz="1050" u="none" strike="noStrike" dirty="0">
                          <a:effectLst/>
                        </a:rPr>
                        <a:t>considerado en el CAP APENDIS en el </a:t>
                      </a:r>
                      <a:r>
                        <a:rPr lang="es-ES" sz="1050" b="1" u="sng" strike="noStrike" dirty="0">
                          <a:effectLst/>
                        </a:rPr>
                        <a:t>programa presupuestal 0083 </a:t>
                      </a:r>
                      <a:r>
                        <a:rPr lang="es-ES" sz="1050" u="none" strike="noStrike" dirty="0">
                          <a:effectLst/>
                        </a:rPr>
                        <a:t>y promueve que el 100% de los gobiernos locales predominantemente amazónicos de la región asignen y ejecuten recursos en la específica de gasto 2.3.1.99.1.2 – Productos químicos.</a:t>
                      </a:r>
                    </a:p>
                    <a:p>
                      <a:pPr algn="just" fontAlgn="b"/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7894">
                <a:tc rowSpan="2">
                  <a:txBody>
                    <a:bodyPr/>
                    <a:lstStyle/>
                    <a:p>
                      <a:pPr marL="85725" indent="0" algn="l" fontAlgn="ctr"/>
                      <a:r>
                        <a:rPr lang="es-ES" sz="1050" u="none" strike="noStrike" dirty="0">
                          <a:effectLst/>
                        </a:rPr>
                        <a:t>1.3.1 El Gobierno Regional cuenta con un diagnóstico y análisis actualizado de los proyectos de inversión (infraestructura, equipamiento y otros) vinculados a la </a:t>
                      </a:r>
                      <a:r>
                        <a:rPr lang="es-ES" sz="1050" u="none" strike="noStrike" dirty="0" err="1">
                          <a:effectLst/>
                        </a:rPr>
                        <a:t>ENDIS</a:t>
                      </a:r>
                      <a:r>
                        <a:rPr lang="es-ES" sz="1050" u="none" strike="noStrike" dirty="0">
                          <a:effectLst/>
                        </a:rPr>
                        <a:t>.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ES" sz="1050" b="1" u="none" strike="noStrike" dirty="0">
                          <a:effectLst/>
                        </a:rPr>
                        <a:t>1.3.1 V</a:t>
                      </a:r>
                      <a:r>
                        <a:rPr lang="es-ES" sz="1050" u="none" strike="noStrike" dirty="0">
                          <a:effectLst/>
                        </a:rPr>
                        <a:t> 06 distritos predominantemente amazónicos del departamento cuentan </a:t>
                      </a:r>
                      <a:r>
                        <a:rPr lang="es-ES" sz="1050" b="1" u="sng" strike="noStrike" dirty="0">
                          <a:effectLst/>
                        </a:rPr>
                        <a:t>con diagnóstico de agua y saneamiento validados según listado.</a:t>
                      </a:r>
                    </a:p>
                    <a:p>
                      <a:pPr algn="just" fontAlgn="b"/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59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ES" sz="1050" b="1" u="none" strike="noStrike" dirty="0">
                          <a:effectLst/>
                        </a:rPr>
                        <a:t>1.3.1 V (2)</a:t>
                      </a:r>
                      <a:r>
                        <a:rPr lang="es-ES" sz="1050" u="none" strike="noStrike" dirty="0">
                          <a:effectLst/>
                        </a:rPr>
                        <a:t> 21 distritos de quintil 1 y 2 del departamento cuentan con </a:t>
                      </a:r>
                      <a:r>
                        <a:rPr lang="es-ES" sz="1050" b="1" u="sng" strike="noStrike" dirty="0">
                          <a:effectLst/>
                        </a:rPr>
                        <a:t>diagnostico de abastecimiento de agua y saneamiento validados según listado.</a:t>
                      </a:r>
                    </a:p>
                    <a:p>
                      <a:pPr algn="just" fontAlgn="b"/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5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8941" y="1159247"/>
            <a:ext cx="8606117" cy="389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COMPROMISOS RELACIONADOS A CALIDAD DEL AGUA PARA CONSUMO HUMANO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827201"/>
              </p:ext>
            </p:extLst>
          </p:nvPr>
        </p:nvGraphicFramePr>
        <p:xfrm>
          <a:off x="1969039" y="1709440"/>
          <a:ext cx="4923033" cy="2464821"/>
        </p:xfrm>
        <a:graphic>
          <a:graphicData uri="http://schemas.openxmlformats.org/drawingml/2006/table">
            <a:tbl>
              <a:tblPr/>
              <a:tblGrid>
                <a:gridCol w="10530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20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00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364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105424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5821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Gobierno Regional</a:t>
                      </a: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PROGRAMACION OPERATIVA </a:t>
                      </a: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25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criterios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criterios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7481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Cumple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cumple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Cumple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cumple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2536"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Amazonas</a:t>
                      </a: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PE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PE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2536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Junín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2536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Loreto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PE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2536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San Martín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3(*)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2536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Ucayali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PE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8" marR="8208" marT="82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4 CuadroTexto"/>
          <p:cNvSpPr txBox="1"/>
          <p:nvPr/>
        </p:nvSpPr>
        <p:spPr>
          <a:xfrm>
            <a:off x="1969039" y="4268642"/>
            <a:ext cx="49592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>
                <a:latin typeface="Arial Narrow" pitchFamily="34" charset="0"/>
              </a:rPr>
              <a:t>Fuente:</a:t>
            </a:r>
            <a:r>
              <a:rPr lang="es-ES" sz="1000" dirty="0">
                <a:latin typeface="Arial Narrow" pitchFamily="34" charset="0"/>
              </a:rPr>
              <a:t> I Informes de verificación del cumplimiento de compromisos de gestión del Convenio de apoyo presupuestario a los programas presupuestales vinculados a la “Estrategia Nacional de Desarrollo e Inclusión Social”</a:t>
            </a:r>
          </a:p>
          <a:p>
            <a:r>
              <a:rPr lang="es-ES" sz="1000" b="1" dirty="0">
                <a:latin typeface="Arial Narrow" pitchFamily="34" charset="0"/>
              </a:rPr>
              <a:t>Nota: </a:t>
            </a:r>
            <a:r>
              <a:rPr lang="es-ES" sz="1000" b="1" dirty="0" smtClean="0">
                <a:latin typeface="Arial Narrow" pitchFamily="34" charset="0"/>
              </a:rPr>
              <a:t>(*) </a:t>
            </a:r>
            <a:r>
              <a:rPr lang="es-ES" sz="1000" dirty="0" smtClean="0">
                <a:latin typeface="Arial Narrow" pitchFamily="34" charset="0"/>
              </a:rPr>
              <a:t>En </a:t>
            </a:r>
            <a:r>
              <a:rPr lang="es-ES" sz="1000" dirty="0">
                <a:latin typeface="Arial Narrow" pitchFamily="34" charset="0"/>
              </a:rPr>
              <a:t>el caso de San Martín se considero tres compromisos de </a:t>
            </a:r>
            <a:r>
              <a:rPr lang="es-ES" sz="1000" dirty="0" smtClean="0">
                <a:latin typeface="Arial Narrow" pitchFamily="34" charset="0"/>
              </a:rPr>
              <a:t>gestión en el proceso de programación operativa cumpliéndose dos y un compromiso no se evaluó, por falta de aplicativo que debió ser implementado por DIGESA</a:t>
            </a:r>
            <a:endParaRPr lang="es-ES" sz="1000" dirty="0">
              <a:latin typeface="Arial Narrow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16115" y="5473067"/>
            <a:ext cx="902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400" dirty="0"/>
              <a:t>En relación a los compromisos relacionados a la calidad del agua para consumo humano, la </a:t>
            </a:r>
            <a:r>
              <a:rPr lang="es-PE" sz="1400" dirty="0" smtClean="0"/>
              <a:t>SEGUNDA verificación </a:t>
            </a:r>
            <a:r>
              <a:rPr lang="es-PE" sz="1400" dirty="0"/>
              <a:t>del tramo fijo correspondiente al nivel </a:t>
            </a:r>
            <a:r>
              <a:rPr lang="es-PE" sz="1400" dirty="0" smtClean="0"/>
              <a:t>1, </a:t>
            </a:r>
            <a:r>
              <a:rPr lang="es-PE" sz="1400" dirty="0"/>
              <a:t>muestra que </a:t>
            </a:r>
            <a:r>
              <a:rPr lang="es-PE" sz="1400" dirty="0" smtClean="0"/>
              <a:t>cinco de las seis regiones lograron cumplir </a:t>
            </a:r>
            <a:r>
              <a:rPr lang="es-PE" sz="1400" dirty="0"/>
              <a:t>el 100% de compromisos, siendo </a:t>
            </a:r>
            <a:r>
              <a:rPr lang="es-PE" sz="1400" dirty="0" smtClean="0"/>
              <a:t>la región de Amazonas </a:t>
            </a:r>
            <a:r>
              <a:rPr lang="es-ES" sz="1400" dirty="0" smtClean="0"/>
              <a:t>quien solo cumplió uno de los compromisos</a:t>
            </a:r>
            <a:r>
              <a:rPr lang="es-PE" sz="1400" dirty="0" smtClean="0"/>
              <a:t> (</a:t>
            </a:r>
            <a:r>
              <a:rPr lang="es-PE" sz="1400" dirty="0"/>
              <a:t>50%). 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 smtClean="0"/>
              <a:t>2. AVANCE DE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0</a:t>
            </a:r>
            <a:endParaRPr lang="es-ES" sz="2400" b="1" dirty="0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48728" y="651936"/>
            <a:ext cx="7799896" cy="318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68580" tIns="34290" rIns="68580" bIns="3429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1800" b="1" dirty="0">
                <a:solidFill>
                  <a:schemeClr val="bg1"/>
                </a:solidFill>
              </a:rPr>
              <a:t>TRAMO FIJO: CUMPLIMIENTO NIVEL </a:t>
            </a:r>
            <a:r>
              <a:rPr lang="es-ES" sz="1800" b="1" dirty="0" smtClean="0">
                <a:solidFill>
                  <a:schemeClr val="bg1"/>
                </a:solidFill>
              </a:rPr>
              <a:t>0 </a:t>
            </a:r>
            <a:r>
              <a:rPr lang="es-ES" sz="1800" b="1" dirty="0">
                <a:solidFill>
                  <a:schemeClr val="bg1"/>
                </a:solidFill>
              </a:rPr>
              <a:t>- SUBSANACIÓN</a:t>
            </a:r>
          </a:p>
        </p:txBody>
      </p:sp>
    </p:spTree>
    <p:extLst>
      <p:ext uri="{BB962C8B-B14F-4D97-AF65-F5344CB8AC3E}">
        <p14:creationId xmlns:p14="http://schemas.microsoft.com/office/powerpoint/2010/main" val="79192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653987"/>
              </p:ext>
            </p:extLst>
          </p:nvPr>
        </p:nvGraphicFramePr>
        <p:xfrm>
          <a:off x="0" y="570575"/>
          <a:ext cx="9144000" cy="4529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346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09310"/>
              </a:tblGrid>
              <a:tr h="16094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PROCESO</a:t>
                      </a:r>
                      <a:r>
                        <a:rPr lang="es-ES" sz="1800" b="1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1: </a:t>
                      </a:r>
                      <a:r>
                        <a:rPr lang="es-E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PROGRAMACIÓN OPERATIVA</a:t>
                      </a:r>
                      <a:endParaRPr lang="es-E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2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CRITERIO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DEFINICIÓN OPERACIONAL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2036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s-ES" sz="1100" u="none" strike="noStrike" dirty="0" smtClean="0">
                          <a:effectLst/>
                        </a:rPr>
                        <a:t>1.2.1 El Gobierno Regional dispone de una base de datos completa y actualizada de los puntos de atención de entrega de los servicios vinculados a la </a:t>
                      </a:r>
                      <a:r>
                        <a:rPr lang="es-ES" sz="1100" u="none" strike="noStrike" dirty="0" err="1" smtClean="0">
                          <a:effectLst/>
                        </a:rPr>
                        <a:t>ENDIS</a:t>
                      </a:r>
                      <a:r>
                        <a:rPr lang="es-ES" sz="1100" u="none" strike="noStrike" dirty="0" smtClean="0">
                          <a:effectLst/>
                        </a:rPr>
                        <a:t>; los mismos que están conciliados con las bases de datos de los sectores.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ES" sz="1100" b="0" u="none" strike="noStrike" dirty="0" smtClean="0">
                          <a:effectLst/>
                        </a:rPr>
                        <a:t>1.2.1 </a:t>
                      </a:r>
                      <a:r>
                        <a:rPr lang="es-ES" sz="1100" b="0" u="none" strike="noStrike" dirty="0">
                          <a:effectLst/>
                        </a:rPr>
                        <a:t>V </a:t>
                      </a:r>
                      <a:r>
                        <a:rPr lang="es-ES" sz="1100" b="0" u="none" strike="noStrike" dirty="0" smtClean="0">
                          <a:effectLst/>
                        </a:rPr>
                        <a:t>(1) N° de distritos con población predominantemente amazónica cuentan con la información de las Áreas Técnicas Municipales (ATM) validada por el gobierno regional.</a:t>
                      </a:r>
                      <a:endParaRPr lang="es-ES" sz="1100" b="0" u="none" strike="noStrike" dirty="0">
                        <a:effectLst/>
                      </a:endParaRP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1.2.1.V</a:t>
                      </a:r>
                      <a:r>
                        <a:rPr lang="es-PE" sz="1100" b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(2) </a:t>
                      </a: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N° de Centros Poblados que cuentan con </a:t>
                      </a:r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información de “</a:t>
                      </a: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Diagnóstico sobre Abastecimiento de Agua y Saneamiento” actualizados.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7894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s-ES" sz="1100" b="0" u="none" strike="noStrike" dirty="0">
                          <a:effectLst/>
                        </a:rPr>
                        <a:t>1.3.1 El Gobierno Regional cuenta con un diagnóstico y análisis actualizado de los proyectos de inversión (infraestructura, equipamiento y otros) vinculados a la </a:t>
                      </a:r>
                      <a:r>
                        <a:rPr lang="es-ES" sz="1100" b="0" u="none" strike="noStrike" dirty="0" err="1">
                          <a:effectLst/>
                        </a:rPr>
                        <a:t>ENDIS</a:t>
                      </a:r>
                      <a:r>
                        <a:rPr lang="es-ES" sz="1100" b="0" u="none" strike="noStrike" dirty="0">
                          <a:effectLst/>
                        </a:rPr>
                        <a:t>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ES" sz="1100" b="0" u="none" strike="noStrike" dirty="0">
                          <a:effectLst/>
                        </a:rPr>
                        <a:t>1.3.1 V </a:t>
                      </a: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Gobierno regional elabora y aprueba el Plan de Saneamiento, en coordinación con la Dirección Nacional de Saneamiento, los gobiernos provinciales y el Comité Regional de Saneamiento</a:t>
                      </a:r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11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3845">
                <a:tc gridSpan="2">
                  <a:txBody>
                    <a:bodyPr/>
                    <a:lstStyle/>
                    <a:p>
                      <a:pPr marL="85725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PROCESO 2: </a:t>
                      </a:r>
                      <a:r>
                        <a:rPr lang="es-E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SOPORTE LOGÍSTICO PARA LA ADQUISICIÓN Y DISTRIBUCIÓN DE LOS INSUMOS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8683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CRITERIO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DEFINICIÓN OPERACIONAL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47894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2.1.2 Las Unidades Ejecutoras del Gobierno Regional que ejecutan programas presupuestales vinculadas a al </a:t>
                      </a:r>
                      <a:r>
                        <a:rPr lang="es-ES" sz="1100" b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ENDIS</a:t>
                      </a:r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realizan los procesos de selección con certificación presupuestal en el SIGA oportunamente.</a:t>
                      </a:r>
                      <a:endParaRPr lang="es-ES" sz="11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2.1.2 V (1) % de presupuesto certificado en la genérica 2.3 asignado al PP 0083 por el gobierno regional. </a:t>
                      </a: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2.1.2 V (2) % de presupuesto certificado en la específica 2.3.1.99.12 asignado al PP 0083 por los gobiernos locales.</a:t>
                      </a: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2.1.2 V (3) X S/ asignado al presupuesto institucional de apertura – </a:t>
                      </a:r>
                      <a:r>
                        <a:rPr lang="es-PE" sz="1100" b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</a:t>
                      </a: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PP 0083 para el año 2019, por el Gobierno Regional en la genérica 2.3.</a:t>
                      </a: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2.1.2 V (4) X Gobierno Locales con población predominantemente amazónica que asignan presupuesto al PP0083 para el año 2019.</a:t>
                      </a: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2.1.2 V (5) X% de presupuesto devengado al mes de agosto de 2018, del PP 0083 en la genérica 2.3</a:t>
                      </a:r>
                      <a:endParaRPr lang="es-ES" sz="11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7894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2.2.2. El Gobierno Regional, garantiza la disponibilidad de insumos, equipos y recursos humanos por puntos de atención, para la entrega de los productos priorizados de los PP vinculados a la </a:t>
                      </a:r>
                      <a:r>
                        <a:rPr lang="es-ES" sz="1100" b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ENDIS</a:t>
                      </a:r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11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2.2.2 V N° de </a:t>
                      </a:r>
                      <a:r>
                        <a:rPr lang="es-ES" sz="1100" b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IPRESS</a:t>
                      </a:r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cuentan con disponibilidad de </a:t>
                      </a: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insumos y equipos críticos para el monitoreo de parámetros de campo.</a:t>
                      </a:r>
                      <a:endParaRPr lang="es-ES" sz="11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/>
          </p:nvPr>
        </p:nvGraphicFramePr>
        <p:xfrm>
          <a:off x="0" y="5107830"/>
          <a:ext cx="9144000" cy="1465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75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664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13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PROCESO</a:t>
                      </a:r>
                      <a:r>
                        <a:rPr lang="es-ES" sz="1800" b="1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ES" sz="18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4: </a:t>
                      </a:r>
                      <a:r>
                        <a:rPr lang="es-E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SUPERVISIÓN</a:t>
                      </a:r>
                      <a:r>
                        <a:rPr lang="es-ES" sz="18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, SEGUIMIENTO, EVALUACIÓN Y TRANSPARENCIA</a:t>
                      </a:r>
                      <a:endParaRPr lang="es-E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197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CRITERIO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DEFINICIÓN OPERACIONAL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2036">
                <a:tc rowSpan="2">
                  <a:txBody>
                    <a:bodyPr/>
                    <a:lstStyle/>
                    <a:p>
                      <a:pPr marL="85725" indent="0" algn="l" fontAlgn="ctr"/>
                      <a:r>
                        <a:rPr lang="es-ES" sz="1100" u="none" strike="noStrike" dirty="0" smtClean="0">
                          <a:effectLst/>
                        </a:rPr>
                        <a:t>4.1.1 El Gobierno Regional a</a:t>
                      </a:r>
                      <a:r>
                        <a:rPr lang="es-ES" sz="1100" u="none" strike="noStrike" baseline="0" dirty="0" smtClean="0">
                          <a:effectLst/>
                        </a:rPr>
                        <a:t> través de sus Unidades Ejecutoras captura, almacena y organiza eficientemente los datos relevantes para la toma de decisiones vinculadas con la entrega de los productos priorizados de los PP vinculados a la </a:t>
                      </a:r>
                      <a:r>
                        <a:rPr lang="es-ES" sz="1100" u="none" strike="noStrike" baseline="0" dirty="0" err="1" smtClean="0">
                          <a:effectLst/>
                        </a:rPr>
                        <a:t>ENDIS</a:t>
                      </a:r>
                      <a:r>
                        <a:rPr lang="es-ES" sz="1100" u="none" strike="noStrike" dirty="0" smtClean="0">
                          <a:effectLst/>
                        </a:rPr>
                        <a:t>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4.1.1 </a:t>
                      </a:r>
                      <a:r>
                        <a:rPr lang="es-ES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 </a:t>
                      </a: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N° de centros poblados con sistemas de agua, de los distritos predominantemente amazónicos con reportes mensuales de monitoreo de parámetros de campo (3 últimos meses) y caracterización del agua registrado en el aplicativo de </a:t>
                      </a:r>
                      <a:r>
                        <a:rPr lang="es-PE" sz="1100" b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DIGESA-MINSA</a:t>
                      </a:r>
                      <a:r>
                        <a:rPr lang="es-ES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2036">
                <a:tc vMerge="1">
                  <a:txBody>
                    <a:bodyPr/>
                    <a:lstStyle/>
                    <a:p>
                      <a:pPr marL="85725" indent="0" algn="l" fontAlgn="ctr"/>
                      <a:endParaRPr lang="es-ES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4.1.1.V (2) N° de centros poblados sin sistemas de agua, de los distritos predominantemente amazónicos, con reportes de caracterización de la fuente de agua reportado en el aplicativo de </a:t>
                      </a:r>
                      <a:r>
                        <a:rPr lang="es-PE" sz="1100" b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DIGESA-MINSA</a:t>
                      </a:r>
                      <a:r>
                        <a:rPr lang="es-PE" sz="11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s-ES" sz="1100" b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" marR="4155" marT="41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 smtClean="0"/>
              <a:t>2. AVANCE DE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1 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7270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1184756" y="1229112"/>
            <a:ext cx="6325496" cy="292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b="1" dirty="0"/>
              <a:t>COMPROMISOS RELACIONADOS A CALIDAD DE AGUA PARA CONSUMO HUMANO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548728" y="651936"/>
            <a:ext cx="7799896" cy="318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68580" tIns="34290" rIns="68580" bIns="3429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1800" b="1" dirty="0">
                <a:solidFill>
                  <a:schemeClr val="bg1"/>
                </a:solidFill>
              </a:rPr>
              <a:t>TRAMO FIJO: CUMPLIMIENTO NIVEL 1 - SUBSANACIÓN</a:t>
            </a:r>
          </a:p>
        </p:txBody>
      </p:sp>
      <p:sp>
        <p:nvSpPr>
          <p:cNvPr id="13" name="4 CuadroTexto"/>
          <p:cNvSpPr txBox="1"/>
          <p:nvPr/>
        </p:nvSpPr>
        <p:spPr>
          <a:xfrm>
            <a:off x="407569" y="6212362"/>
            <a:ext cx="8328862" cy="2077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750" b="1" dirty="0">
                <a:latin typeface="Arial Narrow" pitchFamily="34" charset="0"/>
              </a:rPr>
              <a:t>Fuente:</a:t>
            </a:r>
            <a:r>
              <a:rPr lang="es-ES" sz="750" dirty="0">
                <a:latin typeface="Arial Narrow" pitchFamily="34" charset="0"/>
              </a:rPr>
              <a:t> II Informes de verificación del cumplimiento de compromisos de gestión del Convenio de apoyo presupuestario a los programas presupuestales vinculados a la “Estrategia Nacional de Desarrollo e Inclusión Social”-Subsanación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296318"/>
              </p:ext>
            </p:extLst>
          </p:nvPr>
        </p:nvGraphicFramePr>
        <p:xfrm>
          <a:off x="313032" y="1607388"/>
          <a:ext cx="8328861" cy="1919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Worksheet" r:id="rId5" imgW="8391637" imgH="1723913" progId="Excel.Sheet.12">
                  <p:embed/>
                </p:oleObj>
              </mc:Choice>
              <mc:Fallback>
                <p:oleObj name="Worksheet" r:id="rId5" imgW="8391637" imgH="172391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3032" y="1607388"/>
                        <a:ext cx="8328861" cy="191958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5794941"/>
              </p:ext>
            </p:extLst>
          </p:nvPr>
        </p:nvGraphicFramePr>
        <p:xfrm>
          <a:off x="636465" y="3554215"/>
          <a:ext cx="7422078" cy="2442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 smtClean="0"/>
              <a:t>2. AVANCE DE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1 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7580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8"/>
          <p:cNvSpPr/>
          <p:nvPr/>
        </p:nvSpPr>
        <p:spPr>
          <a:xfrm>
            <a:off x="0" y="502865"/>
            <a:ext cx="9144000" cy="424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P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 1.2.2.: </a:t>
            </a:r>
            <a:r>
              <a:rPr lang="es-P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Elaboración del proyecto del presupuesto anual y multianual para financiar los productos de los programas presupuestales vinculados a la </a:t>
            </a:r>
            <a:r>
              <a:rPr lang="es-PE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ENDIS</a:t>
            </a:r>
            <a:r>
              <a:rPr lang="es-P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3267678"/>
            <a:ext cx="914400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endParaRPr lang="es-PE" sz="16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Justificación</a:t>
            </a:r>
            <a:r>
              <a:rPr lang="es-P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El cumplimiento del presente criterio busca que los gobiernos regionales determinen apropiadamente las metas de cobertura de los productos del programa presupuestal 0083 – Programa Nacional de Saneamiento Rural, a lograr en el año 2020, relacionadas al “suficiente acceso de la población rural a agua y saneamiento de calidad y sostenible”, así como los costos de los bienes y servicios necesarios para el cumplimiento de dichas metas</a:t>
            </a:r>
            <a:r>
              <a:rPr lang="es-P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Busca además, que el gobierno regional cuente con el presupuesto necesario; que constituye uno de los principales instrumentos de gestión del Estado, para el logro de resultados a favor de la población, y que se ejecute, logrando las metas de coberturas con eficacia y eficiencia.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D19CA1D-91EF-4660-A001-B3AFA89E4AB9}"/>
              </a:ext>
            </a:extLst>
          </p:cNvPr>
          <p:cNvSpPr/>
          <p:nvPr/>
        </p:nvSpPr>
        <p:spPr>
          <a:xfrm>
            <a:off x="0" y="1005730"/>
            <a:ext cx="9144000" cy="245195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2000" b="1" dirty="0">
                <a:solidFill>
                  <a:schemeClr val="bg1"/>
                </a:solidFill>
              </a:rPr>
              <a:t>Definición Operacional: </a:t>
            </a:r>
            <a:r>
              <a:rPr lang="es-PE" sz="2000" dirty="0">
                <a:solidFill>
                  <a:schemeClr val="bg1"/>
                </a:solidFill>
              </a:rPr>
              <a:t>El Gobierno Regional en 2019 realiza la programación multianual y formulación de su presupuesto para el año 2020, usando el SIGA y considerando un XX% del monto total programado como transferencia del 2020 en el </a:t>
            </a:r>
            <a:r>
              <a:rPr lang="es-PE" sz="2000" dirty="0" err="1">
                <a:solidFill>
                  <a:schemeClr val="bg1"/>
                </a:solidFill>
              </a:rPr>
              <a:t>CAP</a:t>
            </a:r>
            <a:r>
              <a:rPr lang="es-PE" sz="2000" dirty="0">
                <a:solidFill>
                  <a:schemeClr val="bg1"/>
                </a:solidFill>
              </a:rPr>
              <a:t> </a:t>
            </a:r>
            <a:r>
              <a:rPr lang="es-PE" sz="2000" dirty="0" err="1">
                <a:solidFill>
                  <a:schemeClr val="bg1"/>
                </a:solidFill>
              </a:rPr>
              <a:t>ENDIS</a:t>
            </a:r>
            <a:r>
              <a:rPr lang="es-PE" sz="2000" dirty="0">
                <a:solidFill>
                  <a:schemeClr val="bg1"/>
                </a:solidFill>
              </a:rPr>
              <a:t>, con metas físicas consistentes con el criterio de programación del Programa Presupuestal 0083 y </a:t>
            </a:r>
            <a:r>
              <a:rPr lang="es-PE" sz="2000" dirty="0" smtClean="0">
                <a:solidFill>
                  <a:schemeClr val="bg1"/>
                </a:solidFill>
              </a:rPr>
              <a:t>priorizando:</a:t>
            </a:r>
          </a:p>
          <a:p>
            <a:pPr marL="457200" indent="-457200" algn="just">
              <a:spcAft>
                <a:spcPts val="800"/>
              </a:spcAft>
              <a:buAutoNum type="arabicPeriod"/>
            </a:pPr>
            <a:r>
              <a:rPr lang="es-PE" sz="2000" dirty="0" smtClean="0">
                <a:solidFill>
                  <a:schemeClr val="bg1"/>
                </a:solidFill>
              </a:rPr>
              <a:t>Distritos </a:t>
            </a:r>
            <a:r>
              <a:rPr lang="es-PE" sz="2000" dirty="0">
                <a:solidFill>
                  <a:schemeClr val="bg1"/>
                </a:solidFill>
              </a:rPr>
              <a:t>amazónicos priorizados y </a:t>
            </a:r>
            <a:endParaRPr lang="es-PE" sz="2000" dirty="0" smtClean="0">
              <a:solidFill>
                <a:schemeClr val="bg1"/>
              </a:solidFill>
            </a:endParaRPr>
          </a:p>
          <a:p>
            <a:pPr marL="457200" indent="-457200" algn="just">
              <a:spcAft>
                <a:spcPts val="800"/>
              </a:spcAft>
              <a:buAutoNum type="arabicPeriod"/>
            </a:pPr>
            <a:r>
              <a:rPr lang="es-PE" sz="2000" dirty="0" smtClean="0">
                <a:solidFill>
                  <a:schemeClr val="bg1"/>
                </a:solidFill>
              </a:rPr>
              <a:t>Resto de distritos de </a:t>
            </a:r>
            <a:r>
              <a:rPr lang="es-PE" sz="2000" dirty="0">
                <a:solidFill>
                  <a:schemeClr val="bg1"/>
                </a:solidFill>
              </a:rPr>
              <a:t>quintil 1 y 2</a:t>
            </a:r>
            <a:r>
              <a:rPr lang="es-PE" sz="2000" dirty="0" smtClean="0">
                <a:solidFill>
                  <a:schemeClr val="bg1"/>
                </a:solidFill>
              </a:rPr>
              <a:t>.</a:t>
            </a:r>
            <a:endParaRPr lang="es-PE" sz="16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52219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1" y="424732"/>
            <a:ext cx="9144000" cy="252376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Fuentes de verificación</a:t>
            </a: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Primera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verificación (15 de febrero):</a:t>
            </a:r>
          </a:p>
          <a:p>
            <a:r>
              <a:rPr lang="es-PE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Gobierno Regional debe remitir un </a:t>
            </a:r>
            <a:r>
              <a:rPr lang="es-PE" sz="14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excel</a:t>
            </a:r>
            <a:r>
              <a:rPr lang="es-PE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PE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 identificación de metas físicas y financieras por cada actividad del producto: 3000627: Servicio de agua potable y saneamiento para hogares rurales, acorde a los criterios de programación del </a:t>
            </a:r>
            <a:r>
              <a:rPr lang="es-PE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PP0083 </a:t>
            </a:r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 el año 2020</a:t>
            </a:r>
            <a:r>
              <a:rPr lang="es-PE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endParaRPr lang="es-PE" sz="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PE" sz="11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Segunda </a:t>
            </a:r>
            <a:r>
              <a:rPr lang="es-PE" sz="11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verificación (setiembre):</a:t>
            </a:r>
          </a:p>
          <a:p>
            <a:pPr lvl="0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1. Base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del Sistema Integral de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Administration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Financiera – SIAF (con corte al 31 de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agosto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de 2019).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2. Base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del Sistema Integrado de Gestión Administrativa – SIGA (con corte al 30 de junio de 2019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lvl="0"/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REVISEMOS QUE TAN BIEN HEMOS PROGRAMANDO LAS METAS FÍSICAS Y FINANCIERAS LOS AÑOS ANTERIORES</a:t>
            </a:r>
          </a:p>
          <a:p>
            <a:pPr lvl="0" algn="ctr"/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r="17407" b="66664"/>
          <a:stretch/>
        </p:blipFill>
        <p:spPr>
          <a:xfrm>
            <a:off x="1" y="2864176"/>
            <a:ext cx="9143999" cy="3512873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4" name="Rectángulo 3"/>
          <p:cNvSpPr/>
          <p:nvPr/>
        </p:nvSpPr>
        <p:spPr>
          <a:xfrm>
            <a:off x="7540830" y="5237018"/>
            <a:ext cx="1603169" cy="3562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627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147374"/>
            <a:ext cx="914400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Fuentes de verificación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33658" r="17407" b="12794"/>
          <a:stretch/>
        </p:blipFill>
        <p:spPr>
          <a:xfrm>
            <a:off x="1" y="2248109"/>
            <a:ext cx="9143999" cy="4501034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0" y="602525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REVISEMOS QUE TAN BIEN HEMOS PROGRAMANDO LAS METAS FÍSICAS Y FINANCIERAS LOS AÑOS ANTERIORES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r="17407" b="79783"/>
          <a:stretch/>
        </p:blipFill>
        <p:spPr>
          <a:xfrm>
            <a:off x="1" y="1125745"/>
            <a:ext cx="9143999" cy="112236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540831" y="2956956"/>
            <a:ext cx="1603169" cy="2055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7540831" y="2713514"/>
            <a:ext cx="1603169" cy="2055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7540830" y="3384468"/>
            <a:ext cx="1603169" cy="2055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7540829" y="3845918"/>
            <a:ext cx="1603169" cy="2055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7540828" y="5297530"/>
            <a:ext cx="1603169" cy="2055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7540827" y="5758980"/>
            <a:ext cx="1603169" cy="6709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084771"/>
            <a:ext cx="9144000" cy="312207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1600" b="1" dirty="0" smtClean="0"/>
              <a:t>Actividad: 5004470 – Capacitación en gestión para gobiernos locales y operadores</a:t>
            </a:r>
            <a:endParaRPr lang="es-ES" sz="1600" b="1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181526"/>
              </p:ext>
            </p:extLst>
          </p:nvPr>
        </p:nvGraphicFramePr>
        <p:xfrm>
          <a:off x="-62089" y="1413367"/>
          <a:ext cx="9144000" cy="2551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Document" r:id="rId5" imgW="5484214" imgH="1836963" progId="Word.Document.12">
                  <p:embed/>
                </p:oleObj>
              </mc:Choice>
              <mc:Fallback>
                <p:oleObj name="Document" r:id="rId5" imgW="5484214" imgH="18369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62089" y="1413367"/>
                        <a:ext cx="9144000" cy="255128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ítulo 1"/>
          <p:cNvSpPr txBox="1">
            <a:spLocks/>
          </p:cNvSpPr>
          <p:nvPr/>
        </p:nvSpPr>
        <p:spPr>
          <a:xfrm>
            <a:off x="0" y="3593092"/>
            <a:ext cx="9144000" cy="4289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1" dirty="0" smtClean="0"/>
              <a:t>Actividad: 5004471 – Seguimiento y evaluación de la prestación del servicio de agua y saneamiento</a:t>
            </a:r>
            <a:endParaRPr lang="es-ES" sz="1600" b="1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554866"/>
              </p:ext>
            </p:extLst>
          </p:nvPr>
        </p:nvGraphicFramePr>
        <p:xfrm>
          <a:off x="0" y="4022070"/>
          <a:ext cx="9019822" cy="3002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Document" r:id="rId8" imgW="5710746" imgH="2146123" progId="Word.Document.12">
                  <p:embed/>
                </p:oleObj>
              </mc:Choice>
              <mc:Fallback>
                <p:oleObj name="Document" r:id="rId8" imgW="5710746" imgH="21461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4022070"/>
                        <a:ext cx="9019822" cy="300284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10" name="Rectángulo 9"/>
          <p:cNvSpPr/>
          <p:nvPr/>
        </p:nvSpPr>
        <p:spPr>
          <a:xfrm>
            <a:off x="0" y="461169"/>
            <a:ext cx="91440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GOBIERNO REGIONAL DEBE REMITIR UN EXCEL CONTENIENDO LA PRIORIZACIÓN DE LAS METAS FÍSICA DEL 2020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8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51958"/>
            <a:ext cx="9144000" cy="312207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1600" b="1" dirty="0" smtClean="0"/>
              <a:t>Actividad: 5006049 – Mantenimiento de los sistemas de agua y saneamiento rural</a:t>
            </a:r>
            <a:endParaRPr lang="es-ES" sz="1600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0" y="3438714"/>
            <a:ext cx="9144000" cy="40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1" dirty="0" smtClean="0"/>
              <a:t>Actividad: 5005866 – Capacitación en educación sanitaria a hogares rurales</a:t>
            </a:r>
            <a:endParaRPr lang="es-ES" sz="1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8358"/>
            <a:ext cx="9144000" cy="2280356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463978"/>
              </p:ext>
            </p:extLst>
          </p:nvPr>
        </p:nvGraphicFramePr>
        <p:xfrm>
          <a:off x="0" y="3928241"/>
          <a:ext cx="9144000" cy="2472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Document" r:id="rId5" imgW="5484214" imgH="1672846" progId="Word.Document.12">
                  <p:embed/>
                </p:oleObj>
              </mc:Choice>
              <mc:Fallback>
                <p:oleObj name="Document" r:id="rId5" imgW="5484214" imgH="16728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3928241"/>
                        <a:ext cx="9144000" cy="247226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275099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8"/>
          <p:cNvSpPr/>
          <p:nvPr/>
        </p:nvSpPr>
        <p:spPr>
          <a:xfrm>
            <a:off x="0" y="624391"/>
            <a:ext cx="9144000" cy="7428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P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 2.1.2.: </a:t>
            </a:r>
            <a:r>
              <a:rPr lang="es-P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Unidades Ejecutoras del Gobierno Regional que ejecutan programas presupuestales vinculados a la </a:t>
            </a:r>
            <a:r>
              <a:rPr lang="es-PE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ENDIS</a:t>
            </a:r>
            <a:r>
              <a:rPr lang="es-P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realizan los procesos de selección con certificación presupuestal en el SIGA oportunamente.</a:t>
            </a: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2573816"/>
            <a:ext cx="9144000" cy="37446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P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Justificación:</a:t>
            </a:r>
          </a:p>
          <a:p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El Gobierno Regional garantiza la ejecución del presupuesto asignado en el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PIM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del programa presupuestal N° 0083 - Programa Nacional de Saneamiento Rural, a través de la certificación y reserva del crédito presupuestario; asegurando las compras de bienes y servicios y la disponibilidad oportuna en los puntos de atención, para el logro de metas de cobertura programados, contribuyendo con ello a la eficacia de las intervenciones.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Fuentes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verificación:</a:t>
            </a:r>
          </a:p>
          <a:p>
            <a:endParaRPr lang="es-PE" sz="1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Primera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verificación (15 de febrero):</a:t>
            </a:r>
          </a:p>
          <a:p>
            <a:pPr marL="180975" indent="-180975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1. Base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datos del Sistema Integral de Administración Financiera – SIAF (La fecha de corte para la primera verificación será el 31 de enero de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2019).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2. Archivos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sobre metas físicas generados por el Gobierno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Regional.</a:t>
            </a:r>
          </a:p>
          <a:p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Segunda verificación (setiembre):</a:t>
            </a:r>
          </a:p>
          <a:p>
            <a:pPr marL="180975" indent="-180975"/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1. Base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de datos del Sistema Integral de Administración Financiera – SIAF (La fecha de corte </a:t>
            </a:r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será el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último día del mes previo a la evaluación).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2. Archivos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sobre metas físicas generados por el Gobierno </a:t>
            </a:r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Regional.</a:t>
            </a:r>
            <a:endParaRPr lang="es-P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D19CA1D-91EF-4660-A001-B3AFA89E4AB9}"/>
              </a:ext>
            </a:extLst>
          </p:cNvPr>
          <p:cNvSpPr/>
          <p:nvPr/>
        </p:nvSpPr>
        <p:spPr>
          <a:xfrm>
            <a:off x="0" y="1566899"/>
            <a:ext cx="9144000" cy="101566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2000" b="1" dirty="0">
                <a:solidFill>
                  <a:schemeClr val="bg1"/>
                </a:solidFill>
              </a:rPr>
              <a:t>Definición Operacional: </a:t>
            </a:r>
            <a:r>
              <a:rPr lang="es-PE" sz="2000" dirty="0" smtClean="0">
                <a:solidFill>
                  <a:schemeClr val="bg1"/>
                </a:solidFill>
              </a:rPr>
              <a:t>El </a:t>
            </a:r>
            <a:r>
              <a:rPr lang="es-PE" sz="2000" dirty="0">
                <a:solidFill>
                  <a:schemeClr val="bg1"/>
                </a:solidFill>
              </a:rPr>
              <a:t>Gobierno Regional en 2019, </a:t>
            </a:r>
            <a:r>
              <a:rPr lang="es-PE" sz="2000" dirty="0" smtClean="0">
                <a:solidFill>
                  <a:schemeClr val="bg1"/>
                </a:solidFill>
              </a:rPr>
              <a:t>certifica y ejecuta </a:t>
            </a:r>
            <a:r>
              <a:rPr lang="es-PE" sz="2000" dirty="0">
                <a:solidFill>
                  <a:schemeClr val="bg1"/>
                </a:solidFill>
              </a:rPr>
              <a:t>oportunamente el presupuesto y metas físicas del programa presupuestal 0083 – Programa Nacional de Saneamiento </a:t>
            </a:r>
            <a:r>
              <a:rPr lang="es-PE" sz="2000" dirty="0" smtClean="0">
                <a:solidFill>
                  <a:schemeClr val="bg1"/>
                </a:solidFill>
              </a:rPr>
              <a:t>Rural</a:t>
            </a:r>
            <a:r>
              <a:rPr lang="es-PE" sz="2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35683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617291"/>
              </p:ext>
            </p:extLst>
          </p:nvPr>
        </p:nvGraphicFramePr>
        <p:xfrm>
          <a:off x="0" y="849464"/>
          <a:ext cx="9144000" cy="5810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Worksheet" r:id="rId5" imgW="12601575" imgH="5114925" progId="Excel.Sheet.12">
                  <p:embed/>
                </p:oleObj>
              </mc:Choice>
              <mc:Fallback>
                <p:oleObj name="Worksheet" r:id="rId5" imgW="12601575" imgH="51149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849464"/>
                        <a:ext cx="9144000" cy="581098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9" name="Rectángulo 8"/>
          <p:cNvSpPr/>
          <p:nvPr/>
        </p:nvSpPr>
        <p:spPr>
          <a:xfrm>
            <a:off x="0" y="424732"/>
            <a:ext cx="9144000" cy="359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P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METAS DE CERTIFICACIÓN PRESUPUESTAL SON:</a:t>
            </a:r>
            <a:r>
              <a:rPr lang="es-P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05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3750" y="1013423"/>
            <a:ext cx="9144000" cy="312207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1600" b="1" dirty="0" smtClean="0"/>
              <a:t>Actividad: 5004470 – Capacitación en gestión para gobiernos locales y operadores</a:t>
            </a:r>
            <a:endParaRPr lang="es-ES" sz="1600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0" y="3550356"/>
            <a:ext cx="9144000" cy="4289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1" dirty="0" smtClean="0"/>
              <a:t>Actividad: 5004471 – Seguimiento y evaluación de la prestación del servicio de agua y saneamiento</a:t>
            </a:r>
            <a:endParaRPr lang="es-ES" sz="1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0086"/>
            <a:ext cx="9019822" cy="212027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r="259" b="22070"/>
          <a:stretch/>
        </p:blipFill>
        <p:spPr>
          <a:xfrm>
            <a:off x="0" y="3979334"/>
            <a:ext cx="9120250" cy="224333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9" name="Rectángulo 8"/>
          <p:cNvSpPr/>
          <p:nvPr/>
        </p:nvSpPr>
        <p:spPr>
          <a:xfrm>
            <a:off x="0" y="461169"/>
            <a:ext cx="91440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RESPECTO DE LA META FÍSICA EL GOBIERNO REGIONAL DEBE REMITIR UN EXCEL CONTENIENDO LA SIGUIENTE INFORMACIÓN DE LAS METAS FÍSICA DEL 2019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53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40004"/>
            <a:ext cx="9144000" cy="312207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1600" b="1" dirty="0" smtClean="0"/>
              <a:t>Actividad: 5006049 – Mantenimiento de los sistemas de agua y saneamiento rural</a:t>
            </a:r>
            <a:endParaRPr lang="es-ES" sz="1600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0" y="3379336"/>
            <a:ext cx="9144000" cy="40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1" dirty="0" smtClean="0"/>
              <a:t>Actividad: 5005866 – Capacitación en educación sanitaria a hogares rurales</a:t>
            </a:r>
            <a:endParaRPr lang="es-ES" sz="16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11253"/>
          <a:stretch/>
        </p:blipFill>
        <p:spPr>
          <a:xfrm>
            <a:off x="0" y="1255411"/>
            <a:ext cx="9144000" cy="21239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85736"/>
            <a:ext cx="9144000" cy="256461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60224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8"/>
          <p:cNvSpPr/>
          <p:nvPr/>
        </p:nvSpPr>
        <p:spPr>
          <a:xfrm>
            <a:off x="0" y="370480"/>
            <a:ext cx="9144000" cy="7428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PE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 2.1.2.: </a:t>
            </a:r>
            <a:r>
              <a:rPr lang="es-PE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Unidades Ejecutoras del Gobierno Regional que ejecutan programas presupuestales vinculados a la </a:t>
            </a:r>
            <a:r>
              <a:rPr lang="es-PE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ENDIS</a:t>
            </a:r>
            <a:r>
              <a:rPr lang="es-PE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realizan los procesos de selección con certificación presupuestal en el SIGA oportunamente.</a:t>
            </a:r>
            <a:endParaRPr lang="es-P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2408064"/>
            <a:ext cx="9144000" cy="44499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PE" sz="1400" b="1" dirty="0">
                <a:latin typeface="Arial" panose="020B0604020202020204" pitchFamily="34" charset="0"/>
                <a:cs typeface="Arial" panose="020B0604020202020204" pitchFamily="34" charset="0"/>
              </a:rPr>
              <a:t>Justificación</a:t>
            </a:r>
            <a:r>
              <a:rPr lang="es-P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El uso del SIGA permitirá al gobierno regional: registrar, verificar y monitorear el uso de los insumos necesarios para la prestación de los productos del programa presupuestal 0083 – Programa Nacional de Saneamiento Rural, a los ciudadanos beneficiarios, además le permitirá realizar la trazabilidad del uso de los recursos, desde que se asigna el presupuesto hasta que el bien o servicio sea entregado.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Administrativamente también permitirá a la región: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Programación real de necesidades de bienes y servicios desde el origen.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Ordenamiento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los procesos administrativos y definición de roles.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Reducción de tiempos en los procesos y menor margen de error.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y control de los consumos de bienes y servicios por centro de costo, entre otros.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endParaRPr lang="es-PE" sz="105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Fuentes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verificación:</a:t>
            </a:r>
          </a:p>
          <a:p>
            <a:endParaRPr lang="es-PE" sz="1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Primera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verificación (15 de febrero):</a:t>
            </a:r>
          </a:p>
          <a:p>
            <a:pPr marL="180975" lvl="0" indent="-180975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1. Base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datos del Sistema Integral de Administración Financiera – SIAF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(Fecha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corte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enero de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2019).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2. Base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datos del Sistema Integrado de Gestión Administrativa – SIGA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(Fecha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corte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enero de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2019).</a:t>
            </a:r>
          </a:p>
          <a:p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Segunda verificación (setiembre):</a:t>
            </a:r>
          </a:p>
          <a:p>
            <a:pPr marL="180975" lvl="0" indent="-180975"/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1. Base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de datos del Sistema Integral de Administración </a:t>
            </a:r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Financiera–SIAF (Fecha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de corte </a:t>
            </a:r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de agosto de 2019).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2. Base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de datos del Sistema Integrado de Gestión Administrativa – SIGA </a:t>
            </a:r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(Fecha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de corte </a:t>
            </a:r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de agosto de 2019).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D19CA1D-91EF-4660-A001-B3AFA89E4AB9}"/>
              </a:ext>
            </a:extLst>
          </p:cNvPr>
          <p:cNvSpPr/>
          <p:nvPr/>
        </p:nvSpPr>
        <p:spPr>
          <a:xfrm>
            <a:off x="0" y="1113328"/>
            <a:ext cx="9144000" cy="132343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2000" b="1" dirty="0">
                <a:solidFill>
                  <a:schemeClr val="bg1"/>
                </a:solidFill>
              </a:rPr>
              <a:t>Definición Operacional: </a:t>
            </a:r>
            <a:r>
              <a:rPr lang="es-PE" sz="2000" dirty="0">
                <a:solidFill>
                  <a:schemeClr val="bg1"/>
                </a:solidFill>
              </a:rPr>
              <a:t>El </a:t>
            </a:r>
            <a:r>
              <a:rPr lang="es-PE" sz="2000" dirty="0" smtClean="0">
                <a:solidFill>
                  <a:schemeClr val="bg1"/>
                </a:solidFill>
              </a:rPr>
              <a:t>Gobierno Regional en </a:t>
            </a:r>
            <a:r>
              <a:rPr lang="es-PE" sz="2000" dirty="0">
                <a:solidFill>
                  <a:schemeClr val="bg1"/>
                </a:solidFill>
              </a:rPr>
              <a:t>2019, ejecuta el presupuesto del programa presupuestal 0083 – Programa Nacional de Saneamiento Rural, usando el SIGA, logrando una correspondencia entre SIGA y SIAF a nivel de certificación y compromiso anual.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22937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698057"/>
            <a:ext cx="914400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 la base del SIGA y SIAF se identifica el presupuesto que cuenta con certificación presupuestal al 31 de enero en las genéricas 2.3. y 2.6, excluyendo CAS y movilidad local.</a:t>
            </a:r>
          </a:p>
          <a:p>
            <a:pPr algn="ctr"/>
            <a:endParaRPr lang="es-PE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P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METAS CONSENSUADAS DE CORRESPONDENCIA SIGA Y SIAF:</a:t>
            </a:r>
          </a:p>
          <a:p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3392"/>
            <a:ext cx="9144000" cy="3263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4984870"/>
            <a:ext cx="91440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 ESTE COMPROMISO ES IMPORTANTE QUE EL PLIEGO REMITA AL MINISTERIO DE ECONOMIA Y FINANZAS LA BASE DE DATOS DEL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SIGA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5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8"/>
          <p:cNvSpPr/>
          <p:nvPr/>
        </p:nvSpPr>
        <p:spPr>
          <a:xfrm>
            <a:off x="0" y="424732"/>
            <a:ext cx="9144000" cy="530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PE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 2.2.2.: </a:t>
            </a:r>
            <a:r>
              <a:rPr lang="es-PE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Gobierno regional garantiza la disponibilidad de insumos, insumos y recursos humanos por puntos de atención, para la entrega de productos priorizados de los PP vinculados a la </a:t>
            </a:r>
            <a:r>
              <a:rPr lang="es-PE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ENDIS</a:t>
            </a:r>
            <a:r>
              <a:rPr lang="es-PE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P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2590165"/>
            <a:ext cx="9144000" cy="42678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PE" sz="1400" b="1" dirty="0">
                <a:latin typeface="Arial" panose="020B0604020202020204" pitchFamily="34" charset="0"/>
                <a:cs typeface="Arial" panose="020B0604020202020204" pitchFamily="34" charset="0"/>
              </a:rPr>
              <a:t>Justificación: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El cumplimiento de este criterio permitirá que las Instituciones Prestadoras de Servicios de Salud del gobierno regional realicen las actividades orientadas a la evaluación mensual de la vigilancia de calidad del agua para consumos humano de los sistemas de abastecimiento de agua los centros poblados de zona urbana y rural, y generar información para informar al proveedor, autoridades locales, regionales y a la comunidad en general; como parte de sus funciones contempladas en los artículo 78°, 79° del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D.S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. 008-2017-SA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la información generada se espera que los gestores involucrados (según sus competencias) realicen las acciones necesarias para mejorar la calidad del agua analizada y con ello evitar las enfermedades de origen hídrico especialmente en la población vulnerable.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endParaRPr lang="es-PE" sz="6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Fuentes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verificación:</a:t>
            </a: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Primera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verificación (15 de febrero):</a:t>
            </a:r>
          </a:p>
          <a:p>
            <a:pPr lvl="0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1. Aplicativo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informático de DIGESA (Módulo de Vigilancia de la calidad de Agua) – MINSA.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2. Base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datos del Sistema integrado de Gestión Administrativa (SIGA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180975" lvl="0" indent="-180975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3. Archivo remitido por el gobierno regional indicando las IPRESS a las cuales se le dotaran de equipos e insumos críticos para el monitoreo de parámetros de campo.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Segunda </a:t>
            </a:r>
            <a:r>
              <a:rPr lang="es-PE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verificación (setiembre):</a:t>
            </a:r>
          </a:p>
          <a:p>
            <a:pPr marL="180975" indent="-180975"/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Base de datos </a:t>
            </a:r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“Cubo agua” (Fecha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de corte </a:t>
            </a:r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de agosto de 2019).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r>
              <a:rPr lang="es-P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2. Documento que acredite la capacitación del recurso humano en un mínimo de 60 horas.</a:t>
            </a:r>
            <a:endParaRPr lang="es-P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D19CA1D-91EF-4660-A001-B3AFA89E4AB9}"/>
              </a:ext>
            </a:extLst>
          </p:cNvPr>
          <p:cNvSpPr/>
          <p:nvPr/>
        </p:nvSpPr>
        <p:spPr>
          <a:xfrm>
            <a:off x="0" y="958949"/>
            <a:ext cx="9144000" cy="163121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2000" b="1" dirty="0">
                <a:solidFill>
                  <a:schemeClr val="bg1"/>
                </a:solidFill>
              </a:rPr>
              <a:t>Definición Operacional: </a:t>
            </a:r>
            <a:r>
              <a:rPr lang="es-PE" sz="2000" dirty="0" smtClean="0">
                <a:solidFill>
                  <a:schemeClr val="bg1"/>
                </a:solidFill>
              </a:rPr>
              <a:t>No </a:t>
            </a:r>
            <a:r>
              <a:rPr lang="es-PE" sz="2000" dirty="0">
                <a:solidFill>
                  <a:schemeClr val="bg1"/>
                </a:solidFill>
              </a:rPr>
              <a:t>menos del XX de IPRESS ubicadas en los distritos amazónicos priorizados de quintil 1 y 2 de la región, activos y registrados en la </a:t>
            </a:r>
            <a:r>
              <a:rPr lang="es-PE" sz="2000" dirty="0" err="1">
                <a:solidFill>
                  <a:schemeClr val="bg1"/>
                </a:solidFill>
              </a:rPr>
              <a:t>RENIPRES</a:t>
            </a:r>
            <a:r>
              <a:rPr lang="es-PE" sz="2000" dirty="0">
                <a:solidFill>
                  <a:schemeClr val="bg1"/>
                </a:solidFill>
              </a:rPr>
              <a:t>, cuentan con disponibilidad del 100% de insumos y equipos críticos, según estándares definidos por el sector para la realización del Monitoreo de parámetros de </a:t>
            </a:r>
            <a:r>
              <a:rPr lang="es-PE" sz="2000" dirty="0" smtClean="0">
                <a:solidFill>
                  <a:schemeClr val="bg1"/>
                </a:solidFill>
              </a:rPr>
              <a:t>campo.</a:t>
            </a:r>
            <a:endParaRPr lang="es-PE" sz="2000" dirty="0">
              <a:solidFill>
                <a:schemeClr val="bg1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75344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24732"/>
            <a:ext cx="9144000" cy="58015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Paso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1: Determinación de centros poblados vinculados a IPRESS</a:t>
            </a:r>
            <a:endParaRPr lang="es-ES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Paso 2: Consistencia de metas físicas</a:t>
            </a:r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s-PE" sz="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determina el número de IPRESS ubicados en los distritos de quintil 1 y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que cuentan con registro de metas físicas (en la opción independiente de la fase del SIGA–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PpR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), en los subproductos “Monitoreo de parámetros de campo en el zona urbana” (3326002) y/o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Monitoreo de parámetros de campo en el zona rural” (3326003)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contrastándose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con el número de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CCPP con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sistemas de abastecimiento de agua que figuran en el aplicativo de “Diagnostico del abastecimiento de agua y saneamiento” del </a:t>
            </a:r>
            <a:r>
              <a:rPr lang="es-P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MVCS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DIGESA– MINSA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s-P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PE" sz="1400" b="1" dirty="0">
                <a:latin typeface="Arial" panose="020B0604020202020204" pitchFamily="34" charset="0"/>
                <a:cs typeface="Arial" panose="020B0604020202020204" pitchFamily="34" charset="0"/>
              </a:rPr>
              <a:t>considera consistente una variación de hasta 40%, entre ambos valores</a:t>
            </a:r>
            <a:r>
              <a:rPr lang="es-P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 se considera para la verificación los CCPP sin códigos de ubigeo registrados en el aplicativo del </a:t>
            </a:r>
            <a:r>
              <a:rPr lang="es-P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MVCS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El Gobierno Regional deberá remitir para la primera evaluación la relación de IPRESS a las cuales dotaran de los equipos e insumos críticos para el monitoreo de parámetros de campo, seleccionando aquellas que tengan bajo su jurisdicción CCPP con sistemas de agua pertenecientes a los distritos amazónicos priorizados de quintil 1 y 2 y que tengan la mayor cantidad de niños menores de 5 años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475975"/>
              </p:ext>
            </p:extLst>
          </p:nvPr>
        </p:nvGraphicFramePr>
        <p:xfrm>
          <a:off x="771896" y="1039468"/>
          <a:ext cx="7362702" cy="2641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Document" r:id="rId4" imgW="5484214" imgH="1286666" progId="Word.Document.12">
                  <p:embed/>
                </p:oleObj>
              </mc:Choice>
              <mc:Fallback>
                <p:oleObj name="Document" r:id="rId4" imgW="5484214" imgH="12866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1896" y="1039468"/>
                        <a:ext cx="7362702" cy="2641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219404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720176"/>
            <a:ext cx="9144000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METAS DE LAS IPRESS A EQUIPAR CON INSUMOS Y EQUIPOS CRÍTICOS</a:t>
            </a: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ES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equipamiento debe realizarse estrictamente con los equipos e insumos descritos en el instructivo.</a:t>
            </a:r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21383"/>
          <a:stretch/>
        </p:blipFill>
        <p:spPr>
          <a:xfrm>
            <a:off x="629392" y="1565265"/>
            <a:ext cx="7944592" cy="251984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4770494"/>
            <a:ext cx="9144000" cy="1169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VERIFICACIÓN DE LAS ADSCRIPCIÓN DE LAS IPRESS A LOS CCPP SE REALIZARÁ CON LA INFORMACIÓN SOLICITADA A DIGESA Y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MVCS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ctr"/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GOBIERNO REGIONAL SOLO DEBE REMITIR EL LISTADO DE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IPRES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(CÓDIGO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RENIPRESS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UBIGEO).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08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4100"/>
            <a:ext cx="9022217" cy="5283200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0" y="424732"/>
            <a:ext cx="91440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CUANDO SE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ADQUIERA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LAS SOLUCIONES TAMPON DEBE DESCRIBIRSE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EN EL PEDIDO, LA ORDEN DE COMPRA Y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PECOSA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826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0" y="424732"/>
            <a:ext cx="9144000" cy="7386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CUANDO LA COMPRA DEL EQUIPO INCLUYE LAS SOLUCIONES TAMPON COMO “ACCESORIO” DEL EQUIPO DEBE DESCRIBIRSE EN LA GLOSA DE LA ORDEN DE COMPRA EL CÓDIGO Y LA DESCRIPCIÓN DEL BIEN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2684"/>
            <a:ext cx="9144000" cy="511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95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0" y="424732"/>
            <a:ext cx="9144000" cy="7386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CUANDO LA COMPRA DEL EQUIPO INCLUYE LAS SOLUCIONES TAMPON COMO “ACCESORIO” DEL EQUIPO DEBE DESCRIBIRSE EN LA SECCIÓN: ESPECIFICACIONES TÉCNICAS DE LA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PECOSA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EL CÓDIGO Y LA DESCRIPCIÓN DEL BIEN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327830"/>
            <a:ext cx="9144000" cy="514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92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0" y="424732"/>
            <a:ext cx="9144000" cy="7386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CUANDO LA COMPRA DEL EQUIPO INCLUYE LAS SOLUCIONES TAMPON COMO “ACCESORIO” DEL EQUIPO DEBE DESCRIBIRSE EL C</a:t>
            </a:r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DIGO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LA DESCRIPCIÓN DEL BIEN EN LA SECCIÓN: OBSERVACIONES DEL PATRIMONIO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1771"/>
            <a:ext cx="9078147" cy="512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36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0" y="424732"/>
            <a:ext cx="9144000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CUANDO DESDE EL PEDIDO SE SABE QUE INCLUYEN LAS SOLUCIONES TAMPON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7848"/>
            <a:ext cx="9144000" cy="530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7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0" y="424732"/>
            <a:ext cx="9144000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CUANDO DESDE EL PEDIDO SE SABE QUE INCLUYEN LAS SOLUCIONES TAMPON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2510"/>
            <a:ext cx="6014815" cy="32422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668" y="3974758"/>
            <a:ext cx="6442293" cy="2719386"/>
          </a:xfrm>
          <a:prstGeom prst="rect">
            <a:avLst/>
          </a:prstGeom>
        </p:spPr>
      </p:pic>
      <p:sp>
        <p:nvSpPr>
          <p:cNvPr id="2" name="Flecha curvada hacia abajo 1"/>
          <p:cNvSpPr/>
          <p:nvPr/>
        </p:nvSpPr>
        <p:spPr>
          <a:xfrm rot="2744597">
            <a:off x="6281789" y="1683841"/>
            <a:ext cx="2773368" cy="16390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8"/>
          <p:cNvSpPr/>
          <p:nvPr/>
        </p:nvSpPr>
        <p:spPr>
          <a:xfrm>
            <a:off x="0" y="637831"/>
            <a:ext cx="9144000" cy="7428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P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 3.3.1: </a:t>
            </a:r>
            <a:r>
              <a:rPr lang="es-P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Gobierno Regional ha establecido los procedimientos y mecanismos de articulación con otras entidades y niveles de gobierno para alcanzar los indicadores priorizados del Convenio.</a:t>
            </a: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2609442"/>
            <a:ext cx="9144000" cy="27802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Fuentes de verificación:</a:t>
            </a: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Primera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verificación (15 de febrero):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1. Información remitida por el Gobierno Regional.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Segunda verificación (setiembre):</a:t>
            </a:r>
          </a:p>
          <a:p>
            <a:pPr marL="180975" indent="-180975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Información remitida por el Gobierno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Base de datos del Sistema Integrado de Administración Financiera - SIAF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0975" indent="-180975"/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D19CA1D-91EF-4660-A001-B3AFA89E4AB9}"/>
              </a:ext>
            </a:extLst>
          </p:cNvPr>
          <p:cNvSpPr/>
          <p:nvPr/>
        </p:nvSpPr>
        <p:spPr>
          <a:xfrm>
            <a:off x="0" y="1593779"/>
            <a:ext cx="9144000" cy="101566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2000" b="1" dirty="0">
                <a:solidFill>
                  <a:schemeClr val="bg1"/>
                </a:solidFill>
              </a:rPr>
              <a:t>Definición Operacional: </a:t>
            </a:r>
            <a:r>
              <a:rPr lang="es-PE" sz="2000" dirty="0">
                <a:solidFill>
                  <a:schemeClr val="bg1"/>
                </a:solidFill>
              </a:rPr>
              <a:t>El Gobierno Regional suscribe un convenio con los Gobiernos Locales de los distritos amazónicos priorizados por el </a:t>
            </a:r>
            <a:r>
              <a:rPr lang="es-PE" sz="2000" dirty="0" err="1">
                <a:solidFill>
                  <a:schemeClr val="bg1"/>
                </a:solidFill>
              </a:rPr>
              <a:t>CAP</a:t>
            </a:r>
            <a:r>
              <a:rPr lang="es-PE" sz="2000" dirty="0">
                <a:solidFill>
                  <a:schemeClr val="bg1"/>
                </a:solidFill>
              </a:rPr>
              <a:t> </a:t>
            </a:r>
            <a:r>
              <a:rPr lang="es-PE" sz="2000" dirty="0" err="1">
                <a:solidFill>
                  <a:schemeClr val="bg1"/>
                </a:solidFill>
              </a:rPr>
              <a:t>ENDIS</a:t>
            </a:r>
            <a:r>
              <a:rPr lang="es-PE" sz="2000" dirty="0">
                <a:solidFill>
                  <a:schemeClr val="bg1"/>
                </a:solidFill>
              </a:rPr>
              <a:t> con el objetivo de alinear objetivos relacionados al abastecimiento de agua para consumo humano.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21778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1199211"/>
            <a:ext cx="9144000" cy="49346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Propuesta de Convenio conteniendo mínimamente los siguientes compromisos:</a:t>
            </a:r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Compromiso de tener el “Padrón de operadores de los sistemas de agua y saneamiento, actualizado (máximo con información actualizada en los últimos 12 meses) y registrado en el aplicativo de ATM del Ministerio de Vivienda Construcción y Saneamiento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Realizar la programación presupuestal para el año 2020, en el programa presupuestal 0083 – Programa Nacional de Saneamiento Rural, en las cuatro actividades del producto: 3000627: Servicio de agua potable y saneamiento para hogares rurales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Realizar la programación presupuestal para el año 2020 o la modificación presupuestal para el año 2019 en la actividad: 5004429: Desinfección y/o tratamiento del agua para consumo humano del programa presupuestal 0001 – Articulado Nutricional, en cuyo marco los Gobiernos Locales en conjunto con el Gobierno Regional deben implementar en dos centros poblados dos tecnologías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intra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domiciliarias de tratamiento del agua para consumo humano (una tecnología por centro poblado). Una de las tecnologías a implementarse debe ser obligatoriamente el normado con la Resolución Ministerial N° 647-2010/MINSA (Kit “Mi Agua”). Los centros poblados donde se implementen dichas tecnologías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intra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domiciliarias deben contar previamente con los resultados de la caracterización: fisicoquímica, bacteriológica y de metales pesados realizados en los últimos 12 y 36 meses respectivamente y registrados en el aplicativo de DIGESA.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D19CA1D-91EF-4660-A001-B3AFA89E4AB9}"/>
              </a:ext>
            </a:extLst>
          </p:cNvPr>
          <p:cNvSpPr/>
          <p:nvPr/>
        </p:nvSpPr>
        <p:spPr>
          <a:xfrm>
            <a:off x="0" y="104526"/>
            <a:ext cx="9144000" cy="101566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2000" b="1" dirty="0">
                <a:solidFill>
                  <a:schemeClr val="bg1"/>
                </a:solidFill>
              </a:rPr>
              <a:t>Definición Operacional: </a:t>
            </a:r>
            <a:r>
              <a:rPr lang="es-PE" sz="2000" dirty="0">
                <a:solidFill>
                  <a:schemeClr val="bg1"/>
                </a:solidFill>
              </a:rPr>
              <a:t>El Gobierno Regional suscribe un convenio con los Gobiernos Locales de los distritos amazónicos priorizados por el </a:t>
            </a:r>
            <a:r>
              <a:rPr lang="es-PE" sz="2000" dirty="0" err="1">
                <a:solidFill>
                  <a:schemeClr val="bg1"/>
                </a:solidFill>
              </a:rPr>
              <a:t>CAP</a:t>
            </a:r>
            <a:r>
              <a:rPr lang="es-PE" sz="2000" dirty="0">
                <a:solidFill>
                  <a:schemeClr val="bg1"/>
                </a:solidFill>
              </a:rPr>
              <a:t> </a:t>
            </a:r>
            <a:r>
              <a:rPr lang="es-PE" sz="2000" dirty="0" err="1">
                <a:solidFill>
                  <a:schemeClr val="bg1"/>
                </a:solidFill>
              </a:rPr>
              <a:t>ENDIS</a:t>
            </a:r>
            <a:r>
              <a:rPr lang="es-PE" sz="2000" dirty="0">
                <a:solidFill>
                  <a:schemeClr val="bg1"/>
                </a:solidFill>
              </a:rPr>
              <a:t> con el objetivo de alinear objetivos relacionados al abastecimiento de agua para consumo humano.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738522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8"/>
          <p:cNvSpPr/>
          <p:nvPr/>
        </p:nvSpPr>
        <p:spPr>
          <a:xfrm>
            <a:off x="0" y="424732"/>
            <a:ext cx="9144000" cy="7428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PE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 4.1.1</a:t>
            </a:r>
            <a:r>
              <a:rPr lang="es-P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P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Gobierno Regional a través de sus Unidades Ejecutoras captura, almacena y organiza eficientemente los datos relevantes para la toma de decisiones vinculadas con la entrega de los Productos priorizados de los PP vinculados a la </a:t>
            </a:r>
            <a:r>
              <a:rPr lang="es-PE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ENDIS</a:t>
            </a:r>
            <a:r>
              <a:rPr lang="es-P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0" y="2493640"/>
            <a:ext cx="9144000" cy="41755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PE" sz="1400" b="1" dirty="0">
                <a:latin typeface="Arial" panose="020B0604020202020204" pitchFamily="34" charset="0"/>
                <a:cs typeface="Arial" panose="020B0604020202020204" pitchFamily="34" charset="0"/>
              </a:rPr>
              <a:t>Justificación</a:t>
            </a:r>
            <a:r>
              <a:rPr lang="es-P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En el marco del Programa Articulado Nutricional - PAN y el producto Comunidad accede a agua para el consumo humano, el Ministerio de Salud contempla los sub productos Monitoreo de parámetros de campo en zona rural (3326003) y Monitoreo de parámetros de campo en zona urbana (3326002).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El cumplimiento de este criterio permitirá que el gobierno regional a través de sus IPRESS, cuente con un informe mensual que contiene resultado de los parámetros más representativos que afectan a la calidad de agua, representado por </a:t>
            </a:r>
            <a:r>
              <a:rPr lang="es-PE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turbiedad, pH, temperatura, cloro residual libre y conductividad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; a fin de ver su inocuidad y aceptabilidad del agua que se suministra a la población. Así mismo que el gobierno local y el prestador del servicio (según sus competencias) realicen las actividades o acciones necesarias para mejorar la calidad del agua analizada y con ello evitar las enfermedades de origen hídrico especialmente en la población vulnerable.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Fuentes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verificación:</a:t>
            </a: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Única verificación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(setiembre):</a:t>
            </a:r>
          </a:p>
          <a:p>
            <a:pPr marL="180975" lvl="0" indent="-180975"/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1. Base de datos proporcionado por DIGESA del módulo de Vigilancia de la calidad de Agua o Ministerio de Vivienda, Construcción y Saneamiento, respecto de la vigilancia de la calidad de agua por centro poblado.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2. Copia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los documentos mediante el cual el Gobierno Regional informa a los gobiernos locales los resultados del monitoreo de parámetros de campo de su jurisdicción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D19CA1D-91EF-4660-A001-B3AFA89E4AB9}"/>
              </a:ext>
            </a:extLst>
          </p:cNvPr>
          <p:cNvSpPr/>
          <p:nvPr/>
        </p:nvSpPr>
        <p:spPr>
          <a:xfrm>
            <a:off x="0" y="1170201"/>
            <a:ext cx="9144000" cy="132343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2000" b="1" dirty="0">
                <a:solidFill>
                  <a:schemeClr val="bg1"/>
                </a:solidFill>
              </a:rPr>
              <a:t>Definición Operacional: </a:t>
            </a:r>
            <a:r>
              <a:rPr lang="es-PE" sz="2000" dirty="0">
                <a:solidFill>
                  <a:schemeClr val="bg1"/>
                </a:solidFill>
              </a:rPr>
              <a:t>XX número de centros poblados con sistemas de agua, de los distritos predominantemente amazónicos de quintil 1 y 2 regional, con reportes mensuales de monitoreo de parámetros de campo (3 últimos meses) y caracterización del agua en el aplicativo de DIGESA-MINSA.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3205236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3184"/>
            <a:ext cx="4069080" cy="436010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206664" y="1881374"/>
            <a:ext cx="474345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Resolución Directoral N° 160-2015/</a:t>
            </a:r>
            <a:r>
              <a:rPr lang="es-ES" sz="2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DIGESA</a:t>
            </a:r>
            <a:r>
              <a:rPr lang="es-ES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/ </a:t>
            </a:r>
            <a:r>
              <a:rPr lang="es-ES" sz="2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SA</a:t>
            </a:r>
            <a:endParaRPr lang="es-ES" sz="2000" b="1" dirty="0" smtClean="0">
              <a:solidFill>
                <a:srgbClr val="000000"/>
              </a:solidFill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E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24 setiembre 2015</a:t>
            </a:r>
          </a:p>
          <a:p>
            <a:pPr>
              <a:spcAft>
                <a:spcPts val="0"/>
              </a:spcAft>
            </a:pPr>
            <a:r>
              <a:rPr lang="es-ES" b="1" dirty="0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6.2.2.1. Ubicación de los puntos de muestreo</a:t>
            </a:r>
            <a:endParaRPr lang="es-ES" b="1" dirty="0">
              <a:solidFill>
                <a:srgbClr val="000000"/>
              </a:solidFill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 debe programar la ubicación y número de muestras a tomar previo estudio de facilidades de acceso y medio de transporte hasta el punto de muestreo.</a:t>
            </a:r>
          </a:p>
          <a:p>
            <a:pPr algn="just">
              <a:spcAft>
                <a:spcPts val="0"/>
              </a:spcAft>
            </a:pPr>
            <a:endParaRPr lang="es-ES" dirty="0">
              <a:solidFill>
                <a:srgbClr val="000000"/>
              </a:solidFill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s-ES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s-ES" sz="120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s-ES" sz="1400" b="1" dirty="0" smtClean="0">
              <a:solidFill>
                <a:srgbClr val="000000"/>
              </a:solidFill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4069080" y="5094527"/>
            <a:ext cx="4743450" cy="50927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</a:rPr>
              <a:t>Para el indicador se tomará en cuenta mínimamente 3 puntos de muestreo.</a:t>
            </a:r>
            <a:endParaRPr lang="es-ES" sz="1600" b="1" dirty="0">
              <a:solidFill>
                <a:schemeClr val="tx1"/>
              </a:solidFill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939236" y="2543941"/>
            <a:ext cx="300037" cy="2428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X</a:t>
            </a:r>
            <a:endParaRPr lang="es-ES" dirty="0"/>
          </a:p>
        </p:txBody>
      </p:sp>
      <p:sp>
        <p:nvSpPr>
          <p:cNvPr id="13" name="Elipse 12"/>
          <p:cNvSpPr/>
          <p:nvPr/>
        </p:nvSpPr>
        <p:spPr>
          <a:xfrm>
            <a:off x="1239273" y="3632772"/>
            <a:ext cx="300037" cy="2428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5</a:t>
            </a:r>
          </a:p>
        </p:txBody>
      </p:sp>
      <p:sp>
        <p:nvSpPr>
          <p:cNvPr id="14" name="Elipse 13"/>
          <p:cNvSpPr/>
          <p:nvPr/>
        </p:nvSpPr>
        <p:spPr>
          <a:xfrm>
            <a:off x="2347314" y="4224627"/>
            <a:ext cx="300037" cy="2428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5</a:t>
            </a:r>
          </a:p>
        </p:txBody>
      </p:sp>
      <p:sp>
        <p:nvSpPr>
          <p:cNvPr id="15" name="Elipse 14"/>
          <p:cNvSpPr/>
          <p:nvPr/>
        </p:nvSpPr>
        <p:spPr>
          <a:xfrm>
            <a:off x="1243294" y="5482360"/>
            <a:ext cx="300037" cy="2428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5</a:t>
            </a:r>
          </a:p>
        </p:txBody>
      </p:sp>
      <p:sp>
        <p:nvSpPr>
          <p:cNvPr id="16" name="Elipse 15"/>
          <p:cNvSpPr/>
          <p:nvPr/>
        </p:nvSpPr>
        <p:spPr>
          <a:xfrm>
            <a:off x="2656187" y="5612490"/>
            <a:ext cx="300037" cy="2428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5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18" name="Rectángulo 17"/>
          <p:cNvSpPr/>
          <p:nvPr/>
        </p:nvSpPr>
        <p:spPr>
          <a:xfrm>
            <a:off x="0" y="424732"/>
            <a:ext cx="9144000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 DAR POR VALIDO EL MONITOREO DEBE CONSIDERAR LOS 5 PARAMETROS DURANTE LOS TRES ULTIMOS MESES  EN TRES PUNTOS DE MUESTREO Y LA CARACTERIZACIÓN MICROBIOLOGICA Y PARASITOLOGICA, EN LOS ÚLTIMOS 12 MESES, ADEMAS DE METALES PESADOS EN LOS ÚLTIMOS 36 MESES 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8636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18" name="Rectángulo 17"/>
          <p:cNvSpPr/>
          <p:nvPr/>
        </p:nvSpPr>
        <p:spPr>
          <a:xfrm>
            <a:off x="0" y="758560"/>
            <a:ext cx="9144000" cy="7386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GOBIERNO REGIONAL DEBE REMITIR PARA LA PRIMERA VERIFICACIÓN, EL UBIGEO Y NOMBRE DE LOS CCPP DONDE SE REALIZARÁ EL MONITOREO DE PARAMETROS DE CAMPO Y LA CARACTERIZACIÓN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817132"/>
              </p:ext>
            </p:extLst>
          </p:nvPr>
        </p:nvGraphicFramePr>
        <p:xfrm>
          <a:off x="0" y="2292574"/>
          <a:ext cx="9144000" cy="3266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Document" r:id="rId4" imgW="5484214" imgH="1418032" progId="Word.Document.12">
                  <p:embed/>
                </p:oleObj>
              </mc:Choice>
              <mc:Fallback>
                <p:oleObj name="Document" r:id="rId4" imgW="5484214" imgH="14180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2292574"/>
                        <a:ext cx="9144000" cy="326616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ángulo 18"/>
          <p:cNvSpPr/>
          <p:nvPr/>
        </p:nvSpPr>
        <p:spPr>
          <a:xfrm>
            <a:off x="0" y="1525567"/>
            <a:ext cx="9144000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METAS DE CCPP A SER MONITOREADOS CON PARÁMETROS DE CAMPO</a:t>
            </a: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3288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8"/>
          <p:cNvSpPr/>
          <p:nvPr/>
        </p:nvSpPr>
        <p:spPr>
          <a:xfrm>
            <a:off x="0" y="596022"/>
            <a:ext cx="9144000" cy="7428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P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 4.1.1</a:t>
            </a:r>
            <a:r>
              <a:rPr lang="es-P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Gobierno Regional a través de sus Unidades Ejecutoras captura, almacena y organiza eficientemente los datos relevantes para la toma de decisiones vinculadas con la entrega de los Productos priorizados de los PP vinculados a la </a:t>
            </a:r>
            <a:r>
              <a:rPr lang="es-PE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ENDIS</a:t>
            </a: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0" y="2474855"/>
            <a:ext cx="9144000" cy="25648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Fuentes de verificación:</a:t>
            </a:r>
          </a:p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Única verificación </a:t>
            </a:r>
            <a:r>
              <a:rPr lang="es-PE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(setiembre):</a:t>
            </a:r>
          </a:p>
          <a:p>
            <a:pPr marL="180975" lvl="0" indent="-180975"/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1. Base de datos proporcionado por DIGESA del módulo de Vigilancia de la calidad de Agua o Ministerio de Vivienda, Construcción y Saneamiento, respecto de la vigilancia de la calidad de agua por centro poblado.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2. Copia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los documentos mediante el cual el Gobierno Regional informa a los gobiernos locales los resultados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la caracterización.</a:t>
            </a: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/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D19CA1D-91EF-4660-A001-B3AFA89E4AB9}"/>
              </a:ext>
            </a:extLst>
          </p:cNvPr>
          <p:cNvSpPr/>
          <p:nvPr/>
        </p:nvSpPr>
        <p:spPr>
          <a:xfrm>
            <a:off x="0" y="1510161"/>
            <a:ext cx="9144000" cy="101566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PE" sz="2000" b="1" dirty="0">
                <a:solidFill>
                  <a:schemeClr val="bg1"/>
                </a:solidFill>
              </a:rPr>
              <a:t>Definición Operacional: </a:t>
            </a:r>
            <a:r>
              <a:rPr lang="es-PE" sz="2000" dirty="0">
                <a:solidFill>
                  <a:schemeClr val="bg1"/>
                </a:solidFill>
              </a:rPr>
              <a:t>XX número de centros poblados sin sistemas de agua, de los distritos predominantemente amazónicos con reportes de caracterización de la fuente de agua reportado en el aplicativo de DIGESA-MINSA.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713376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24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" sz="2400" b="1" dirty="0"/>
              <a:t>3</a:t>
            </a:r>
            <a:r>
              <a:rPr lang="es-ES" sz="2400" b="1" dirty="0" smtClean="0"/>
              <a:t>. COMPROMISOS </a:t>
            </a:r>
            <a:r>
              <a:rPr lang="es-ES" sz="2400" b="1" dirty="0"/>
              <a:t>DE </a:t>
            </a:r>
            <a:r>
              <a:rPr lang="es-ES" sz="2400" b="1" dirty="0" smtClean="0"/>
              <a:t>GESTIÓN NIVEL 2</a:t>
            </a:r>
            <a:endParaRPr lang="es-ES" sz="2400" b="1" dirty="0"/>
          </a:p>
        </p:txBody>
      </p:sp>
      <p:sp>
        <p:nvSpPr>
          <p:cNvPr id="18" name="Rectángulo 17"/>
          <p:cNvSpPr/>
          <p:nvPr/>
        </p:nvSpPr>
        <p:spPr>
          <a:xfrm>
            <a:off x="0" y="758560"/>
            <a:ext cx="91440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GOBIERNO REGIONAL DEBE REMITIR PARA LA PRIMERA VERIFICACIÓN, EL UBIGEO Y NOMBRE DE LOS CCPP DONDE SE REALIZARÁ LA CARACTERIZACIÓN DE LA FUENTE DE AGUA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0" y="1343654"/>
            <a:ext cx="9144000" cy="41857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METAS DE CCPP QUE SERÁN CARACTERIZADAS SUS FUENTES DE AGUA</a:t>
            </a: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s-PE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PARÁMETROS DE CARACTERIZACIÓN SE DETALLAN EN EL INSTRUCTIVO</a:t>
            </a:r>
          </a:p>
          <a:p>
            <a:pPr algn="ctr"/>
            <a:endParaRPr lang="es-PE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9315609"/>
              </p:ext>
            </p:extLst>
          </p:nvPr>
        </p:nvGraphicFramePr>
        <p:xfrm>
          <a:off x="0" y="1944914"/>
          <a:ext cx="9144000" cy="2975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Document" r:id="rId4" imgW="5484214" imgH="1418032" progId="Word.Document.12">
                  <p:embed/>
                </p:oleObj>
              </mc:Choice>
              <mc:Fallback>
                <p:oleObj name="Document" r:id="rId4" imgW="5484214" imgH="14180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1944914"/>
                        <a:ext cx="9144000" cy="297542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139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93076" y="2835194"/>
            <a:ext cx="6520295" cy="1325563"/>
          </a:xfrm>
        </p:spPr>
        <p:txBody>
          <a:bodyPr/>
          <a:lstStyle/>
          <a:p>
            <a:r>
              <a:rPr lang="es-ES" dirty="0" smtClean="0"/>
              <a:t>GRACIAS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49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43000" y="1070405"/>
            <a:ext cx="68580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es-PE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s-PE" b="1" dirty="0">
                <a:solidFill>
                  <a:schemeClr val="accent5">
                    <a:lumMod val="75000"/>
                  </a:schemeClr>
                </a:solidFill>
              </a:rPr>
              <a:t>1.</a:t>
            </a:r>
            <a:r>
              <a:rPr lang="es-PE" dirty="0">
                <a:solidFill>
                  <a:schemeClr val="accent5">
                    <a:lumMod val="75000"/>
                  </a:schemeClr>
                </a:solidFill>
              </a:rPr>
              <a:t> Flujo de datos en la línea de producción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007363" y="1561735"/>
            <a:ext cx="5226908" cy="24480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MX" sz="2100" dirty="0">
                <a:latin typeface="Segoe UI" pitchFamily="34" charset="0"/>
                <a:cs typeface="Segoe UI" pitchFamily="34" charset="0"/>
              </a:rPr>
              <a:t>… sincronizar los tres flujos de datos </a:t>
            </a:r>
          </a:p>
        </p:txBody>
      </p:sp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5862593" y="2697317"/>
            <a:ext cx="2943950" cy="1790518"/>
          </a:xfrm>
          <a:prstGeom prst="rect">
            <a:avLst/>
          </a:prstGeom>
          <a:solidFill>
            <a:schemeClr val="accent5">
              <a:lumMod val="20000"/>
              <a:lumOff val="80000"/>
              <a:alpha val="91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es-PE" sz="1350" dirty="0">
              <a:cs typeface="Arial" charset="0"/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1700921" y="2965509"/>
            <a:ext cx="571500" cy="74176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pPr algn="ctr">
              <a:defRPr/>
            </a:pPr>
            <a:r>
              <a:rPr lang="es-EC" sz="1050" b="1" dirty="0">
                <a:cs typeface="Arial" charset="0"/>
              </a:rPr>
              <a:t>Items</a:t>
            </a:r>
          </a:p>
          <a:p>
            <a:pPr algn="ctr">
              <a:defRPr/>
            </a:pPr>
            <a:r>
              <a:rPr lang="es-EC" sz="1050" b="1" dirty="0">
                <a:cs typeface="Arial" charset="0"/>
              </a:rPr>
              <a:t>gasto</a:t>
            </a:r>
            <a:endParaRPr lang="es-ES" sz="1050" b="1" dirty="0">
              <a:cs typeface="Arial" charset="0"/>
            </a:endParaRP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1579025" y="2564435"/>
            <a:ext cx="899605" cy="41549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s-PE" sz="1050" b="1" dirty="0">
                <a:latin typeface="+mn-lt"/>
              </a:rPr>
              <a:t>Presupuesto</a:t>
            </a:r>
          </a:p>
          <a:p>
            <a:pPr algn="ctr" eaLnBrk="1" hangingPunct="1">
              <a:defRPr/>
            </a:pPr>
            <a:r>
              <a:rPr lang="es-PE" sz="1050" b="1" dirty="0">
                <a:latin typeface="+mn-lt"/>
              </a:rPr>
              <a:t>del producto</a:t>
            </a:r>
          </a:p>
        </p:txBody>
      </p:sp>
      <p:sp>
        <p:nvSpPr>
          <p:cNvPr id="33" name="Rectangle 36"/>
          <p:cNvSpPr>
            <a:spLocks noChangeArrowheads="1"/>
          </p:cNvSpPr>
          <p:nvPr/>
        </p:nvSpPr>
        <p:spPr bwMode="auto">
          <a:xfrm>
            <a:off x="5913792" y="3097340"/>
            <a:ext cx="768885" cy="1241570"/>
          </a:xfrm>
          <a:prstGeom prst="rect">
            <a:avLst/>
          </a:prstGeom>
          <a:noFill/>
          <a:ln w="28575" algn="ctr">
            <a:solidFill>
              <a:srgbClr val="990000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pPr algn="ctr">
              <a:defRPr/>
            </a:pPr>
            <a:r>
              <a:rPr lang="es-EC" sz="1350" b="1" u="sng" dirty="0">
                <a:solidFill>
                  <a:srgbClr val="990000"/>
                </a:solidFill>
                <a:cs typeface="Arial" charset="0"/>
              </a:rPr>
              <a:t>Insumos</a:t>
            </a:r>
            <a:endParaRPr lang="es-ES" sz="1350" b="1" u="sng" dirty="0">
              <a:solidFill>
                <a:srgbClr val="990000"/>
              </a:solidFill>
              <a:cs typeface="Arial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6936323" y="2977102"/>
            <a:ext cx="1779897" cy="4154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s-PE" sz="105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Padrón</a:t>
            </a:r>
          </a:p>
          <a:p>
            <a:pPr algn="ctr" eaLnBrk="1" hangingPunct="1">
              <a:defRPr/>
            </a:pPr>
            <a:r>
              <a:rPr lang="es-PE" sz="105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sistemas de agua</a:t>
            </a:r>
          </a:p>
        </p:txBody>
      </p:sp>
      <p:sp>
        <p:nvSpPr>
          <p:cNvPr id="36" name="Text Box 41"/>
          <p:cNvSpPr txBox="1">
            <a:spLocks noChangeArrowheads="1"/>
          </p:cNvSpPr>
          <p:nvPr/>
        </p:nvSpPr>
        <p:spPr bwMode="auto">
          <a:xfrm>
            <a:off x="5976893" y="2711118"/>
            <a:ext cx="1943100" cy="30008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s-EC" sz="1350" b="1" dirty="0">
                <a:solidFill>
                  <a:schemeClr val="accent6">
                    <a:lumMod val="50000"/>
                  </a:schemeClr>
                </a:solidFill>
                <a:latin typeface="+mn-lt"/>
                <a:hlinkClick r:id="rId2" action="ppaction://hlinkpres?slideindex=1&amp;slidetitle="/>
              </a:rPr>
              <a:t>Punto de atención </a:t>
            </a:r>
            <a:endParaRPr lang="es-ES" sz="135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7" name="Rectangle 45"/>
          <p:cNvSpPr>
            <a:spLocks noChangeArrowheads="1"/>
          </p:cNvSpPr>
          <p:nvPr/>
        </p:nvSpPr>
        <p:spPr bwMode="auto">
          <a:xfrm rot="16200000">
            <a:off x="2573537" y="3492956"/>
            <a:ext cx="1188244" cy="215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pPr algn="ctr">
              <a:defRPr/>
            </a:pPr>
            <a:r>
              <a:rPr lang="es-PE" sz="1050" dirty="0">
                <a:cs typeface="Arial" charset="0"/>
              </a:rPr>
              <a:t>Adquisiciones</a:t>
            </a:r>
          </a:p>
        </p:txBody>
      </p:sp>
      <p:sp>
        <p:nvSpPr>
          <p:cNvPr id="38" name="Rectangle 46"/>
          <p:cNvSpPr>
            <a:spLocks noChangeArrowheads="1"/>
          </p:cNvSpPr>
          <p:nvPr/>
        </p:nvSpPr>
        <p:spPr bwMode="auto">
          <a:xfrm rot="16200000">
            <a:off x="2790231" y="3492956"/>
            <a:ext cx="1188244" cy="215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pPr algn="ctr">
              <a:defRPr/>
            </a:pPr>
            <a:r>
              <a:rPr lang="es-PE" sz="1050" dirty="0">
                <a:cs typeface="Arial" charset="0"/>
              </a:rPr>
              <a:t>Contabilidad</a:t>
            </a:r>
          </a:p>
        </p:txBody>
      </p:sp>
      <p:sp>
        <p:nvSpPr>
          <p:cNvPr id="39" name="Rectangle 47"/>
          <p:cNvSpPr>
            <a:spLocks noChangeArrowheads="1"/>
          </p:cNvSpPr>
          <p:nvPr/>
        </p:nvSpPr>
        <p:spPr bwMode="auto">
          <a:xfrm rot="16200000">
            <a:off x="3005734" y="3492957"/>
            <a:ext cx="1188244" cy="2155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pPr algn="ctr">
              <a:defRPr/>
            </a:pPr>
            <a:r>
              <a:rPr lang="es-PE" sz="1050" dirty="0">
                <a:cs typeface="Arial" charset="0"/>
              </a:rPr>
              <a:t>Tesoreria</a:t>
            </a:r>
          </a:p>
        </p:txBody>
      </p:sp>
      <p:sp>
        <p:nvSpPr>
          <p:cNvPr id="40" name="Freeform 49"/>
          <p:cNvSpPr>
            <a:spLocks/>
          </p:cNvSpPr>
          <p:nvPr/>
        </p:nvSpPr>
        <p:spPr bwMode="auto">
          <a:xfrm>
            <a:off x="1652589" y="3609042"/>
            <a:ext cx="975122" cy="542925"/>
          </a:xfrm>
          <a:custGeom>
            <a:avLst/>
            <a:gdLst>
              <a:gd name="T0" fmla="*/ 0 w 819"/>
              <a:gd name="T1" fmla="*/ 2147483647 h 679"/>
              <a:gd name="T2" fmla="*/ 2147483647 w 819"/>
              <a:gd name="T3" fmla="*/ 2147483647 h 679"/>
              <a:gd name="T4" fmla="*/ 2147483647 w 819"/>
              <a:gd name="T5" fmla="*/ 0 h 679"/>
              <a:gd name="T6" fmla="*/ 2147483647 w 819"/>
              <a:gd name="T7" fmla="*/ 0 h 679"/>
              <a:gd name="T8" fmla="*/ 0 60000 65536"/>
              <a:gd name="T9" fmla="*/ 0 60000 65536"/>
              <a:gd name="T10" fmla="*/ 0 60000 65536"/>
              <a:gd name="T11" fmla="*/ 0 60000 65536"/>
              <a:gd name="T12" fmla="*/ 0 w 819"/>
              <a:gd name="T13" fmla="*/ 0 h 679"/>
              <a:gd name="T14" fmla="*/ 819 w 819"/>
              <a:gd name="T15" fmla="*/ 679 h 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9" h="679">
                <a:moveTo>
                  <a:pt x="0" y="676"/>
                </a:moveTo>
                <a:lnTo>
                  <a:pt x="740" y="679"/>
                </a:lnTo>
                <a:lnTo>
                  <a:pt x="662" y="0"/>
                </a:lnTo>
                <a:lnTo>
                  <a:pt x="819" y="0"/>
                </a:lnTo>
              </a:path>
            </a:pathLst>
          </a:cu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xtLst/>
        </p:spPr>
        <p:txBody>
          <a:bodyPr/>
          <a:lstStyle/>
          <a:p>
            <a:pPr>
              <a:defRPr/>
            </a:pPr>
            <a:endParaRPr lang="es-PE" sz="1350" dirty="0">
              <a:cs typeface="Arial" charset="0"/>
            </a:endParaRPr>
          </a:p>
        </p:txBody>
      </p:sp>
      <p:sp>
        <p:nvSpPr>
          <p:cNvPr id="41" name="Line 56"/>
          <p:cNvSpPr>
            <a:spLocks noChangeShapeType="1"/>
          </p:cNvSpPr>
          <p:nvPr/>
        </p:nvSpPr>
        <p:spPr bwMode="auto">
          <a:xfrm flipH="1" flipV="1">
            <a:off x="2286001" y="3325675"/>
            <a:ext cx="346472" cy="2381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round/>
            <a:headEnd type="triangle" w="med" len="med"/>
            <a:tailEnd/>
          </a:ln>
          <a:extLst/>
        </p:spPr>
        <p:txBody>
          <a:bodyPr/>
          <a:lstStyle/>
          <a:p>
            <a:pPr>
              <a:defRPr/>
            </a:pPr>
            <a:endParaRPr lang="es-PE" sz="1350" dirty="0">
              <a:cs typeface="Arial" charset="0"/>
            </a:endParaRPr>
          </a:p>
        </p:txBody>
      </p:sp>
      <p:sp>
        <p:nvSpPr>
          <p:cNvPr id="42" name="Rectangle 57" descr="Diagonal hacia arriba clara"/>
          <p:cNvSpPr>
            <a:spLocks noChangeArrowheads="1"/>
          </p:cNvSpPr>
          <p:nvPr/>
        </p:nvSpPr>
        <p:spPr bwMode="auto">
          <a:xfrm rot="16200000">
            <a:off x="3777855" y="3285192"/>
            <a:ext cx="1188244" cy="514350"/>
          </a:xfrm>
          <a:prstGeom prst="rect">
            <a:avLst/>
          </a:prstGeom>
          <a:solidFill>
            <a:srgbClr val="EAEAEA"/>
          </a:solidFill>
          <a:ln w="9525" algn="ctr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s-PE" sz="1050" b="1" dirty="0">
                <a:cs typeface="Arial" charset="0"/>
              </a:rPr>
              <a:t>Logística</a:t>
            </a:r>
          </a:p>
          <a:p>
            <a:pPr algn="ctr">
              <a:defRPr/>
            </a:pPr>
            <a:r>
              <a:rPr lang="es-PE" sz="1050" b="1" dirty="0">
                <a:cs typeface="Arial" charset="0"/>
              </a:rPr>
              <a:t>Personal</a:t>
            </a:r>
          </a:p>
        </p:txBody>
      </p:sp>
      <p:sp>
        <p:nvSpPr>
          <p:cNvPr id="43" name="Line 58"/>
          <p:cNvSpPr>
            <a:spLocks noChangeShapeType="1"/>
          </p:cNvSpPr>
          <p:nvPr/>
        </p:nvSpPr>
        <p:spPr bwMode="auto">
          <a:xfrm>
            <a:off x="3714750" y="3305432"/>
            <a:ext cx="400050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xtLst/>
        </p:spPr>
        <p:txBody>
          <a:bodyPr/>
          <a:lstStyle/>
          <a:p>
            <a:pPr>
              <a:defRPr/>
            </a:pPr>
            <a:endParaRPr lang="es-PE" sz="1350" dirty="0">
              <a:cs typeface="Arial" charset="0"/>
            </a:endParaRPr>
          </a:p>
        </p:txBody>
      </p:sp>
      <p:sp>
        <p:nvSpPr>
          <p:cNvPr id="44" name="Line 59"/>
          <p:cNvSpPr>
            <a:spLocks noChangeShapeType="1"/>
          </p:cNvSpPr>
          <p:nvPr/>
        </p:nvSpPr>
        <p:spPr bwMode="auto">
          <a:xfrm>
            <a:off x="4629150" y="3294717"/>
            <a:ext cx="1200150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xtLst/>
        </p:spPr>
        <p:txBody>
          <a:bodyPr/>
          <a:lstStyle/>
          <a:p>
            <a:pPr>
              <a:defRPr/>
            </a:pPr>
            <a:endParaRPr lang="es-PE" sz="1350" dirty="0">
              <a:cs typeface="Arial" charset="0"/>
            </a:endParaRPr>
          </a:p>
        </p:txBody>
      </p:sp>
      <p:sp>
        <p:nvSpPr>
          <p:cNvPr id="45" name="64 CuadroTexto"/>
          <p:cNvSpPr txBox="1">
            <a:spLocks noChangeArrowheads="1"/>
          </p:cNvSpPr>
          <p:nvPr/>
        </p:nvSpPr>
        <p:spPr bwMode="auto">
          <a:xfrm>
            <a:off x="4743451" y="3008967"/>
            <a:ext cx="962123" cy="30008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350" b="1" dirty="0">
                <a:solidFill>
                  <a:srgbClr val="990000"/>
                </a:solidFill>
                <a:latin typeface="+mn-lt"/>
              </a:rPr>
              <a:t>3. Insumos</a:t>
            </a:r>
            <a:endParaRPr lang="es-ES" sz="1350" b="1" dirty="0">
              <a:solidFill>
                <a:srgbClr val="990000"/>
              </a:solidFill>
              <a:latin typeface="+mn-lt"/>
            </a:endParaRPr>
          </a:p>
        </p:txBody>
      </p:sp>
      <p:sp>
        <p:nvSpPr>
          <p:cNvPr id="46" name="70 CuadroTexto"/>
          <p:cNvSpPr txBox="1">
            <a:spLocks noChangeArrowheads="1"/>
          </p:cNvSpPr>
          <p:nvPr/>
        </p:nvSpPr>
        <p:spPr bwMode="auto">
          <a:xfrm>
            <a:off x="1143000" y="5235456"/>
            <a:ext cx="6777038" cy="5078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indent="-1428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1350" dirty="0">
                <a:latin typeface="+mn-lt"/>
              </a:rPr>
              <a:t>…  el requerimiento presupuestal y control de insumos por </a:t>
            </a:r>
            <a:r>
              <a:rPr lang="es-ES" sz="1350" b="1" dirty="0">
                <a:latin typeface="+mn-lt"/>
              </a:rPr>
              <a:t>Punto de Atención </a:t>
            </a:r>
            <a:r>
              <a:rPr lang="es-ES" sz="1350" dirty="0">
                <a:latin typeface="+mn-lt"/>
              </a:rPr>
              <a:t>de acuerdo con una </a:t>
            </a:r>
            <a:r>
              <a:rPr lang="es-ES" sz="1350" b="1" dirty="0">
                <a:latin typeface="+mn-lt"/>
              </a:rPr>
              <a:t>“</a:t>
            </a:r>
            <a:r>
              <a:rPr lang="es-ES" sz="1350" b="1" u="sng" dirty="0">
                <a:latin typeface="+mn-lt"/>
              </a:rPr>
              <a:t>base de beneficiarios</a:t>
            </a:r>
            <a:r>
              <a:rPr lang="es-ES" sz="1350" b="1" dirty="0">
                <a:latin typeface="+mn-lt"/>
              </a:rPr>
              <a:t>”</a:t>
            </a:r>
            <a:r>
              <a:rPr lang="es-ES" sz="1350" dirty="0">
                <a:latin typeface="+mn-lt"/>
              </a:rPr>
              <a:t> y </a:t>
            </a:r>
            <a:r>
              <a:rPr lang="es-ES" sz="1350" b="1" u="sng" dirty="0">
                <a:latin typeface="+mn-lt"/>
              </a:rPr>
              <a:t>estándar</a:t>
            </a:r>
            <a:r>
              <a:rPr lang="es-ES" sz="1350" b="1" dirty="0">
                <a:latin typeface="+mn-lt"/>
              </a:rPr>
              <a:t> </a:t>
            </a:r>
            <a:r>
              <a:rPr lang="es-ES" sz="1350" dirty="0">
                <a:latin typeface="+mn-lt"/>
              </a:rPr>
              <a:t>de bienes y servicios  </a:t>
            </a:r>
            <a:r>
              <a:rPr lang="en-US" sz="1350" dirty="0" err="1">
                <a:latin typeface="+mn-lt"/>
              </a:rPr>
              <a:t>ajustados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localmente</a:t>
            </a:r>
            <a:r>
              <a:rPr lang="en-US" sz="1350" dirty="0">
                <a:latin typeface="+mn-lt"/>
              </a:rPr>
              <a:t> </a:t>
            </a:r>
            <a:endParaRPr lang="es-ES" sz="1350" dirty="0">
              <a:latin typeface="+mn-lt"/>
            </a:endParaRPr>
          </a:p>
        </p:txBody>
      </p:sp>
      <p:sp>
        <p:nvSpPr>
          <p:cNvPr id="47" name="Rectangle 44"/>
          <p:cNvSpPr>
            <a:spLocks noChangeArrowheads="1"/>
          </p:cNvSpPr>
          <p:nvPr/>
        </p:nvSpPr>
        <p:spPr bwMode="auto">
          <a:xfrm rot="16200000">
            <a:off x="2222898" y="3410208"/>
            <a:ext cx="1188244" cy="3786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pPr algn="ctr">
              <a:defRPr/>
            </a:pPr>
            <a:r>
              <a:rPr lang="es-PE" sz="1050" dirty="0">
                <a:cs typeface="Arial" charset="0"/>
              </a:rPr>
              <a:t>Formulación del </a:t>
            </a:r>
          </a:p>
          <a:p>
            <a:pPr algn="ctr">
              <a:defRPr/>
            </a:pPr>
            <a:r>
              <a:rPr lang="es-PE" sz="1050" dirty="0">
                <a:cs typeface="Arial" charset="0"/>
              </a:rPr>
              <a:t>Presupuesto</a:t>
            </a:r>
          </a:p>
        </p:txBody>
      </p:sp>
      <p:grpSp>
        <p:nvGrpSpPr>
          <p:cNvPr id="48" name="Grupo 4"/>
          <p:cNvGrpSpPr>
            <a:grpSpLocks/>
          </p:cNvGrpSpPr>
          <p:nvPr/>
        </p:nvGrpSpPr>
        <p:grpSpPr bwMode="auto">
          <a:xfrm>
            <a:off x="1143000" y="3554274"/>
            <a:ext cx="3053584" cy="1527542"/>
            <a:chOff x="1" y="3151188"/>
            <a:chExt cx="4071445" cy="2036723"/>
          </a:xfrm>
        </p:grpSpPr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3419476" y="3151188"/>
              <a:ext cx="161925" cy="1482725"/>
            </a:xfrm>
            <a:custGeom>
              <a:avLst/>
              <a:gdLst>
                <a:gd name="T0" fmla="*/ 0 w 91"/>
                <a:gd name="T1" fmla="*/ 0 h 1326"/>
                <a:gd name="T2" fmla="*/ 2147483647 w 91"/>
                <a:gd name="T3" fmla="*/ 0 h 1326"/>
                <a:gd name="T4" fmla="*/ 2147483647 w 91"/>
                <a:gd name="T5" fmla="*/ 2147483647 h 1326"/>
                <a:gd name="T6" fmla="*/ 2147483647 w 91"/>
                <a:gd name="T7" fmla="*/ 2147483647 h 1326"/>
                <a:gd name="T8" fmla="*/ 2147483647 w 91"/>
                <a:gd name="T9" fmla="*/ 2147483647 h 1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1326"/>
                <a:gd name="T17" fmla="*/ 91 w 91"/>
                <a:gd name="T18" fmla="*/ 1326 h 1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1326">
                  <a:moveTo>
                    <a:pt x="0" y="0"/>
                  </a:moveTo>
                  <a:lnTo>
                    <a:pt x="91" y="0"/>
                  </a:lnTo>
                  <a:lnTo>
                    <a:pt x="91" y="499"/>
                  </a:lnTo>
                  <a:lnTo>
                    <a:pt x="75" y="1025"/>
                  </a:lnTo>
                  <a:lnTo>
                    <a:pt x="62" y="1326"/>
                  </a:lnTo>
                </a:path>
              </a:pathLst>
            </a:custGeom>
            <a:noFill/>
            <a:ln w="57150">
              <a:solidFill>
                <a:srgbClr val="009900"/>
              </a:solidFill>
              <a:round/>
              <a:headEnd/>
              <a:tailEnd type="triangle" w="med" len="med"/>
            </a:ln>
            <a:extLst/>
          </p:spPr>
          <p:txBody>
            <a:bodyPr/>
            <a:lstStyle/>
            <a:p>
              <a:pPr>
                <a:defRPr/>
              </a:pPr>
              <a:endParaRPr lang="es-PE" sz="1350" dirty="0">
                <a:cs typeface="Arial" charset="0"/>
              </a:endParaRPr>
            </a:p>
          </p:txBody>
        </p:sp>
        <p:sp>
          <p:nvSpPr>
            <p:cNvPr id="50" name="Text Box 51"/>
            <p:cNvSpPr txBox="1">
              <a:spLocks noChangeArrowheads="1"/>
            </p:cNvSpPr>
            <p:nvPr/>
          </p:nvSpPr>
          <p:spPr bwMode="auto">
            <a:xfrm>
              <a:off x="734597" y="3567113"/>
              <a:ext cx="1081921" cy="769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s-PE" sz="1050" dirty="0">
                  <a:latin typeface="+mn-lt"/>
                </a:rPr>
                <a:t>Ppto</a:t>
              </a:r>
            </a:p>
            <a:p>
              <a:pPr algn="ctr" eaLnBrk="1" hangingPunct="1">
                <a:defRPr/>
              </a:pPr>
              <a:r>
                <a:rPr lang="es-PE" sz="1050" dirty="0">
                  <a:latin typeface="+mn-lt"/>
                </a:rPr>
                <a:t>histórico </a:t>
              </a:r>
              <a:r>
                <a:rPr lang="es-PE" sz="1050" b="1" dirty="0">
                  <a:solidFill>
                    <a:schemeClr val="accent2"/>
                  </a:solidFill>
                  <a:latin typeface="+mn-lt"/>
                </a:rPr>
                <a:t>y</a:t>
              </a:r>
            </a:p>
            <a:p>
              <a:pPr algn="ctr" eaLnBrk="1" hangingPunct="1">
                <a:defRPr/>
              </a:pPr>
              <a:r>
                <a:rPr lang="es-PE" sz="1050" b="1" dirty="0">
                  <a:solidFill>
                    <a:schemeClr val="accent2"/>
                  </a:solidFill>
                  <a:latin typeface="+mn-lt"/>
                </a:rPr>
                <a:t>adicionales</a:t>
              </a:r>
            </a:p>
          </p:txBody>
        </p:sp>
        <p:sp>
          <p:nvSpPr>
            <p:cNvPr id="51" name="Text Box 52"/>
            <p:cNvSpPr txBox="1">
              <a:spLocks noChangeArrowheads="1"/>
            </p:cNvSpPr>
            <p:nvPr/>
          </p:nvSpPr>
          <p:spPr bwMode="auto">
            <a:xfrm>
              <a:off x="1" y="3795713"/>
              <a:ext cx="663003" cy="400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350" dirty="0">
                  <a:latin typeface="+mn-lt"/>
                </a:rPr>
                <a:t>MEF</a:t>
              </a:r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323851" y="4176713"/>
              <a:ext cx="3168650" cy="503237"/>
            </a:xfrm>
            <a:custGeom>
              <a:avLst/>
              <a:gdLst>
                <a:gd name="T0" fmla="*/ 2147483647 w 1996"/>
                <a:gd name="T1" fmla="*/ 2147483647 h 317"/>
                <a:gd name="T2" fmla="*/ 2147483647 w 1996"/>
                <a:gd name="T3" fmla="*/ 2147483647 h 317"/>
                <a:gd name="T4" fmla="*/ 2147483647 w 1996"/>
                <a:gd name="T5" fmla="*/ 2147483647 h 317"/>
                <a:gd name="T6" fmla="*/ 2147483647 w 1996"/>
                <a:gd name="T7" fmla="*/ 2147483647 h 317"/>
                <a:gd name="T8" fmla="*/ 2147483647 w 1996"/>
                <a:gd name="T9" fmla="*/ 2147483647 h 317"/>
                <a:gd name="T10" fmla="*/ 0 w 1996"/>
                <a:gd name="T11" fmla="*/ 0 h 3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96"/>
                <a:gd name="T19" fmla="*/ 0 h 317"/>
                <a:gd name="T20" fmla="*/ 1996 w 1996"/>
                <a:gd name="T21" fmla="*/ 317 h 3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96" h="317">
                  <a:moveTo>
                    <a:pt x="1996" y="91"/>
                  </a:moveTo>
                  <a:lnTo>
                    <a:pt x="1950" y="181"/>
                  </a:lnTo>
                  <a:lnTo>
                    <a:pt x="1860" y="272"/>
                  </a:lnTo>
                  <a:lnTo>
                    <a:pt x="1723" y="317"/>
                  </a:lnTo>
                  <a:lnTo>
                    <a:pt x="136" y="317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/>
          </p:spPr>
          <p:txBody>
            <a:bodyPr/>
            <a:lstStyle/>
            <a:p>
              <a:pPr>
                <a:defRPr/>
              </a:pPr>
              <a:endParaRPr lang="es-PE" sz="1350" dirty="0">
                <a:cs typeface="Arial" charset="0"/>
              </a:endParaRPr>
            </a:p>
          </p:txBody>
        </p:sp>
        <p:sp>
          <p:nvSpPr>
            <p:cNvPr id="53" name="Text Box 54"/>
            <p:cNvSpPr txBox="1">
              <a:spLocks noChangeArrowheads="1"/>
            </p:cNvSpPr>
            <p:nvPr/>
          </p:nvSpPr>
          <p:spPr bwMode="auto">
            <a:xfrm>
              <a:off x="1604494" y="4464050"/>
              <a:ext cx="983603" cy="553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s-PE" sz="1050" dirty="0">
                  <a:latin typeface="+mn-lt"/>
                </a:rPr>
                <a:t>Reporte</a:t>
              </a:r>
            </a:p>
            <a:p>
              <a:pPr algn="ctr" eaLnBrk="1" hangingPunct="1">
                <a:defRPr/>
              </a:pPr>
              <a:r>
                <a:rPr lang="es-PE" sz="1050" dirty="0">
                  <a:latin typeface="+mn-lt"/>
                </a:rPr>
                <a:t>Ejecución </a:t>
              </a:r>
            </a:p>
          </p:txBody>
        </p:sp>
        <p:sp>
          <p:nvSpPr>
            <p:cNvPr id="54" name="Text Box 55"/>
            <p:cNvSpPr txBox="1">
              <a:spLocks noChangeArrowheads="1"/>
            </p:cNvSpPr>
            <p:nvPr/>
          </p:nvSpPr>
          <p:spPr bwMode="auto">
            <a:xfrm>
              <a:off x="2904031" y="4633914"/>
              <a:ext cx="1167415" cy="55399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s-PE" sz="1050" dirty="0">
                  <a:latin typeface="+mn-lt"/>
                </a:rPr>
                <a:t>Pagos a</a:t>
              </a:r>
            </a:p>
            <a:p>
              <a:pPr algn="ctr" eaLnBrk="1" hangingPunct="1">
                <a:defRPr/>
              </a:pPr>
              <a:r>
                <a:rPr lang="es-PE" sz="1050" dirty="0">
                  <a:latin typeface="+mn-lt"/>
                </a:rPr>
                <a:t>proveedores</a:t>
              </a:r>
            </a:p>
          </p:txBody>
        </p:sp>
        <p:sp>
          <p:nvSpPr>
            <p:cNvPr id="55" name="65 CuadroTexto"/>
            <p:cNvSpPr txBox="1">
              <a:spLocks noChangeArrowheads="1"/>
            </p:cNvSpPr>
            <p:nvPr/>
          </p:nvSpPr>
          <p:spPr bwMode="auto">
            <a:xfrm>
              <a:off x="3429001" y="3414713"/>
              <a:ext cx="515525" cy="4001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350" b="1" dirty="0">
                  <a:solidFill>
                    <a:srgbClr val="00B050"/>
                  </a:solidFill>
                  <a:latin typeface="+mn-lt"/>
                </a:rPr>
                <a:t>S/.</a:t>
              </a:r>
              <a:endParaRPr lang="es-ES" sz="1350" b="1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56" name="66 CuadroTexto"/>
            <p:cNvSpPr txBox="1">
              <a:spLocks noChangeArrowheads="1"/>
            </p:cNvSpPr>
            <p:nvPr/>
          </p:nvSpPr>
          <p:spPr bwMode="auto">
            <a:xfrm>
              <a:off x="1524001" y="3338513"/>
              <a:ext cx="515525" cy="4001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350" b="1" dirty="0">
                  <a:solidFill>
                    <a:srgbClr val="00B050"/>
                  </a:solidFill>
                  <a:latin typeface="+mn-lt"/>
                </a:rPr>
                <a:t>S/.</a:t>
              </a:r>
              <a:endParaRPr lang="es-ES" sz="1350" b="1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57" name="64 CuadroTexto"/>
            <p:cNvSpPr txBox="1">
              <a:spLocks noChangeArrowheads="1"/>
            </p:cNvSpPr>
            <p:nvPr/>
          </p:nvSpPr>
          <p:spPr bwMode="auto">
            <a:xfrm>
              <a:off x="1" y="3338513"/>
              <a:ext cx="1121845" cy="4001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350" b="1" dirty="0">
                  <a:solidFill>
                    <a:srgbClr val="336600"/>
                  </a:solidFill>
                  <a:latin typeface="+mn-lt"/>
                </a:rPr>
                <a:t>2. Dinero</a:t>
              </a:r>
              <a:endParaRPr lang="es-ES" sz="1350" b="1" dirty="0">
                <a:solidFill>
                  <a:srgbClr val="336600"/>
                </a:solidFill>
                <a:latin typeface="+mn-lt"/>
              </a:endParaRPr>
            </a:p>
          </p:txBody>
        </p:sp>
      </p:grpSp>
      <p:grpSp>
        <p:nvGrpSpPr>
          <p:cNvPr id="58" name="Grupo 2"/>
          <p:cNvGrpSpPr>
            <a:grpSpLocks/>
          </p:cNvGrpSpPr>
          <p:nvPr/>
        </p:nvGrpSpPr>
        <p:grpSpPr bwMode="auto">
          <a:xfrm>
            <a:off x="2064544" y="1963498"/>
            <a:ext cx="5598360" cy="737858"/>
            <a:chOff x="1219200" y="1143439"/>
            <a:chExt cx="7464480" cy="983811"/>
          </a:xfrm>
        </p:grpSpPr>
        <p:grpSp>
          <p:nvGrpSpPr>
            <p:cNvPr id="59" name="Grupo 1"/>
            <p:cNvGrpSpPr>
              <a:grpSpLocks/>
            </p:cNvGrpSpPr>
            <p:nvPr/>
          </p:nvGrpSpPr>
          <p:grpSpPr bwMode="auto">
            <a:xfrm>
              <a:off x="1219200" y="1143439"/>
              <a:ext cx="7464480" cy="983811"/>
              <a:chOff x="1219200" y="1143439"/>
              <a:chExt cx="7464480" cy="983811"/>
            </a:xfrm>
          </p:grpSpPr>
          <p:sp>
            <p:nvSpPr>
              <p:cNvPr id="61" name="Line 33"/>
              <p:cNvSpPr>
                <a:spLocks noChangeShapeType="1"/>
              </p:cNvSpPr>
              <p:nvPr/>
            </p:nvSpPr>
            <p:spPr bwMode="auto">
              <a:xfrm flipV="1">
                <a:off x="7714906" y="1517650"/>
                <a:ext cx="0" cy="609600"/>
              </a:xfrm>
              <a:prstGeom prst="line">
                <a:avLst/>
              </a:prstGeom>
              <a:noFill/>
              <a:ln w="25400">
                <a:solidFill>
                  <a:schemeClr val="accent5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s-PE" sz="1350" dirty="0">
                  <a:cs typeface="Arial" charset="0"/>
                </a:endParaRPr>
              </a:p>
            </p:txBody>
          </p:sp>
          <p:sp>
            <p:nvSpPr>
              <p:cNvPr id="62" name="Line 34"/>
              <p:cNvSpPr>
                <a:spLocks noChangeShapeType="1"/>
              </p:cNvSpPr>
              <p:nvPr/>
            </p:nvSpPr>
            <p:spPr bwMode="auto">
              <a:xfrm flipV="1">
                <a:off x="8610600" y="1517650"/>
                <a:ext cx="0" cy="609600"/>
              </a:xfrm>
              <a:prstGeom prst="line">
                <a:avLst/>
              </a:prstGeom>
              <a:noFill/>
              <a:ln w="25400">
                <a:solidFill>
                  <a:schemeClr val="accent5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s-PE" sz="1350" dirty="0">
                  <a:cs typeface="Arial" charset="0"/>
                </a:endParaRPr>
              </a:p>
            </p:txBody>
          </p:sp>
          <p:sp>
            <p:nvSpPr>
              <p:cNvPr id="63" name="Line 35"/>
              <p:cNvSpPr>
                <a:spLocks noChangeShapeType="1"/>
              </p:cNvSpPr>
              <p:nvPr/>
            </p:nvSpPr>
            <p:spPr bwMode="auto">
              <a:xfrm flipH="1" flipV="1">
                <a:off x="1219200" y="1517650"/>
                <a:ext cx="7391400" cy="0"/>
              </a:xfrm>
              <a:prstGeom prst="line">
                <a:avLst/>
              </a:prstGeom>
              <a:noFill/>
              <a:ln w="25400">
                <a:solidFill>
                  <a:schemeClr val="accent5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s-PE" sz="1350" dirty="0">
                  <a:cs typeface="Arial" charset="0"/>
                </a:endParaRPr>
              </a:p>
            </p:txBody>
          </p:sp>
          <p:sp>
            <p:nvSpPr>
              <p:cNvPr id="64" name="Line 38"/>
              <p:cNvSpPr>
                <a:spLocks noChangeShapeType="1"/>
              </p:cNvSpPr>
              <p:nvPr/>
            </p:nvSpPr>
            <p:spPr bwMode="auto">
              <a:xfrm flipV="1">
                <a:off x="6781800" y="1517650"/>
                <a:ext cx="0" cy="609600"/>
              </a:xfrm>
              <a:prstGeom prst="line">
                <a:avLst/>
              </a:prstGeom>
              <a:noFill/>
              <a:ln w="25400">
                <a:solidFill>
                  <a:schemeClr val="accent5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s-PE" sz="1350" dirty="0">
                  <a:cs typeface="Arial" charset="0"/>
                </a:endParaRPr>
              </a:p>
            </p:txBody>
          </p:sp>
          <p:sp>
            <p:nvSpPr>
              <p:cNvPr id="65" name="Line 42"/>
              <p:cNvSpPr>
                <a:spLocks noChangeShapeType="1"/>
              </p:cNvSpPr>
              <p:nvPr/>
            </p:nvSpPr>
            <p:spPr bwMode="auto">
              <a:xfrm flipV="1">
                <a:off x="1219200" y="1517650"/>
                <a:ext cx="0" cy="381000"/>
              </a:xfrm>
              <a:prstGeom prst="line">
                <a:avLst/>
              </a:prstGeom>
              <a:noFill/>
              <a:ln w="25400">
                <a:solidFill>
                  <a:schemeClr val="accent5"/>
                </a:solidFill>
                <a:round/>
                <a:headEnd type="triangle" w="med" len="med"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s-PE" sz="1350" dirty="0">
                  <a:cs typeface="Arial" charset="0"/>
                </a:endParaRPr>
              </a:p>
            </p:txBody>
          </p:sp>
          <p:sp>
            <p:nvSpPr>
              <p:cNvPr id="66" name="63 CuadroTexto"/>
              <p:cNvSpPr txBox="1">
                <a:spLocks noChangeArrowheads="1"/>
              </p:cNvSpPr>
              <p:nvPr/>
            </p:nvSpPr>
            <p:spPr bwMode="auto">
              <a:xfrm>
                <a:off x="6626053" y="1143439"/>
                <a:ext cx="2057627" cy="40010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350" b="1" dirty="0">
                    <a:solidFill>
                      <a:schemeClr val="accent5">
                        <a:lumMod val="75000"/>
                      </a:schemeClr>
                    </a:solidFill>
                    <a:latin typeface="+mn-lt"/>
                  </a:rPr>
                  <a:t>1. Flujo de </a:t>
                </a:r>
                <a:r>
                  <a:rPr lang="en-US" sz="1350" b="1" dirty="0" err="1">
                    <a:solidFill>
                      <a:schemeClr val="accent5">
                        <a:lumMod val="75000"/>
                      </a:schemeClr>
                    </a:solidFill>
                    <a:latin typeface="+mn-lt"/>
                  </a:rPr>
                  <a:t>datos</a:t>
                </a:r>
                <a:endParaRPr lang="es-ES" sz="1350" b="1" dirty="0">
                  <a:solidFill>
                    <a:schemeClr val="accent5">
                      <a:lumMod val="7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60" name="Text Box 43"/>
            <p:cNvSpPr txBox="1">
              <a:spLocks noChangeArrowheads="1"/>
            </p:cNvSpPr>
            <p:nvPr/>
          </p:nvSpPr>
          <p:spPr bwMode="auto">
            <a:xfrm>
              <a:off x="2641224" y="1193800"/>
              <a:ext cx="2848729" cy="6155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s-EC" sz="1200" b="1" dirty="0">
                  <a:latin typeface="+mn-lt"/>
                </a:rPr>
                <a:t>Programación del presupuesto</a:t>
              </a:r>
            </a:p>
            <a:p>
              <a:pPr algn="ctr" eaLnBrk="1" hangingPunct="1">
                <a:defRPr/>
              </a:pPr>
              <a:r>
                <a:rPr lang="es-EC" sz="1200" b="1" dirty="0">
                  <a:latin typeface="+mn-lt"/>
                </a:rPr>
                <a:t>(de abajo hacia arriba)</a:t>
              </a:r>
              <a:endParaRPr lang="es-ES" sz="1200" b="1" dirty="0">
                <a:latin typeface="+mn-lt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4074" b="16180"/>
          <a:stretch/>
        </p:blipFill>
        <p:spPr>
          <a:xfrm>
            <a:off x="6950647" y="3369518"/>
            <a:ext cx="1765574" cy="96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5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24771</TotalTime>
  <Words>5052</Words>
  <Application>Microsoft Office PowerPoint</Application>
  <PresentationFormat>Presentación en pantalla (4:3)</PresentationFormat>
  <Paragraphs>405</Paragraphs>
  <Slides>37</Slides>
  <Notes>14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37</vt:i4>
      </vt:variant>
    </vt:vector>
  </HeadingPairs>
  <TitlesOfParts>
    <vt:vector size="48" baseType="lpstr">
      <vt:lpstr>Arial</vt:lpstr>
      <vt:lpstr>Arial Narrow</vt:lpstr>
      <vt:lpstr>Calibri</vt:lpstr>
      <vt:lpstr>Calibri Light</vt:lpstr>
      <vt:lpstr>Cambria</vt:lpstr>
      <vt:lpstr>Segoe UI</vt:lpstr>
      <vt:lpstr>Times New Roman</vt:lpstr>
      <vt:lpstr>Verdana</vt:lpstr>
      <vt:lpstr>Tema de Office</vt:lpstr>
      <vt:lpstr>Worksheet</vt:lpstr>
      <vt:lpstr>Document</vt:lpstr>
      <vt:lpstr>COMPROMISOS DE GESTIÓN DEL NIVEL 2 DEL CAP ENDIS COMPONENTE DE AGUA PARA CONSUMO HUMANO</vt:lpstr>
      <vt:lpstr>COMPONENTE DE AGUA PARA CONSUMO HUMANO</vt:lpstr>
      <vt:lpstr>Objetivo del Convenio: Coadyuvar al uso eficiente de los recursos para una adecuada provisión bienes y servicios públicos y el logro de resultados contemplados en los P.P.  Reto: Mayor equidad y alineamiento en la cadena de valor para una mejor calidad del gasto público y efecto en la población: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Actividad: 5004470 – Capacitación en gestión para gobiernos locales y operadores</vt:lpstr>
      <vt:lpstr>Actividad: 5006049 – Mantenimiento de los sistemas de agua y saneamiento rural</vt:lpstr>
      <vt:lpstr>Presentación de PowerPoint</vt:lpstr>
      <vt:lpstr>Presentación de PowerPoint</vt:lpstr>
      <vt:lpstr>Actividad: 5004470 – Capacitación en gestión para gobiernos locales y operadores</vt:lpstr>
      <vt:lpstr>Actividad: 5006049 – Mantenimiento de los sistemas de agua y saneamiento rural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Zuñiga Fernandez, Yolanda</dc:creator>
  <cp:lastModifiedBy>TOSHIBA</cp:lastModifiedBy>
  <cp:revision>785</cp:revision>
  <cp:lastPrinted>2018-04-17T19:36:44Z</cp:lastPrinted>
  <dcterms:created xsi:type="dcterms:W3CDTF">2016-04-11T20:10:07Z</dcterms:created>
  <dcterms:modified xsi:type="dcterms:W3CDTF">2019-01-23T04:22:42Z</dcterms:modified>
</cp:coreProperties>
</file>