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2" r:id="rId3"/>
    <p:sldId id="264" r:id="rId4"/>
    <p:sldId id="266" r:id="rId5"/>
    <p:sldId id="257" r:id="rId6"/>
    <p:sldId id="273" r:id="rId7"/>
    <p:sldId id="274" r:id="rId8"/>
    <p:sldId id="275" r:id="rId9"/>
    <p:sldId id="27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D1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09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7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62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608601" y="1500724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731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1579" y="1597706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297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4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464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8BA84AB-F623-4A0A-915E-0D18A1D3D5C6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27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961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84AB-F623-4A0A-915E-0D18A1D3D5C6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781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A84AB-F623-4A0A-915E-0D18A1D3D5C6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C8C22E5-7881-450A-B2C8-F6210C60E3C0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46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471353" y="2327564"/>
            <a:ext cx="9626137" cy="1346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>
                <a:solidFill>
                  <a:srgbClr val="002060"/>
                </a:solidFill>
              </a:rPr>
              <a:t>REUNIÓN TÉCNICA “EVALUACIÓN  DE ACTIVIDADES DE LA UNIDAD DE INVERSIONES  2023”</a:t>
            </a:r>
            <a:endParaRPr lang="en-US" sz="3200" b="1" dirty="0">
              <a:solidFill>
                <a:srgbClr val="002060"/>
              </a:solidFill>
            </a:endParaRPr>
          </a:p>
          <a:p>
            <a:pPr algn="just"/>
            <a:endParaRPr lang="en-US" sz="28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7F65B17-9711-8813-7D42-61769A0C16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t="1154" r="79799" b="89776"/>
          <a:stretch/>
        </p:blipFill>
        <p:spPr bwMode="auto">
          <a:xfrm>
            <a:off x="426634" y="137467"/>
            <a:ext cx="1160625" cy="7398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71D8620-0C1A-1F1E-E652-6E088B1B63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85" t="577" r="1301" b="87312"/>
          <a:stretch/>
        </p:blipFill>
        <p:spPr bwMode="auto">
          <a:xfrm>
            <a:off x="10720093" y="0"/>
            <a:ext cx="1240790" cy="1111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1911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442603" y="357671"/>
            <a:ext cx="12191999" cy="342636"/>
          </a:xfrm>
        </p:spPr>
        <p:txBody>
          <a:bodyPr>
            <a:normAutofit/>
          </a:bodyPr>
          <a:lstStyle/>
          <a:p>
            <a:pPr algn="ctr"/>
            <a:r>
              <a:rPr lang="es-PE" sz="1700" b="1" dirty="0"/>
              <a:t>EJECUCION PRESUPUESTAL AÑO FISCAL 2022 - RO POR CATEGORIA PRESUPUESTAL</a:t>
            </a:r>
            <a:endParaRPr lang="en-US" sz="1700" b="1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758295"/>
              </p:ext>
            </p:extLst>
          </p:nvPr>
        </p:nvGraphicFramePr>
        <p:xfrm>
          <a:off x="196948" y="700307"/>
          <a:ext cx="11788726" cy="54821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1531">
                  <a:extLst>
                    <a:ext uri="{9D8B030D-6E8A-4147-A177-3AD203B41FA5}">
                      <a16:colId xmlns:a16="http://schemas.microsoft.com/office/drawing/2014/main" val="2978277946"/>
                    </a:ext>
                  </a:extLst>
                </a:gridCol>
                <a:gridCol w="514975">
                  <a:extLst>
                    <a:ext uri="{9D8B030D-6E8A-4147-A177-3AD203B41FA5}">
                      <a16:colId xmlns:a16="http://schemas.microsoft.com/office/drawing/2014/main" val="535429282"/>
                    </a:ext>
                  </a:extLst>
                </a:gridCol>
                <a:gridCol w="681993">
                  <a:extLst>
                    <a:ext uri="{9D8B030D-6E8A-4147-A177-3AD203B41FA5}">
                      <a16:colId xmlns:a16="http://schemas.microsoft.com/office/drawing/2014/main" val="2527474558"/>
                    </a:ext>
                  </a:extLst>
                </a:gridCol>
                <a:gridCol w="737666">
                  <a:extLst>
                    <a:ext uri="{9D8B030D-6E8A-4147-A177-3AD203B41FA5}">
                      <a16:colId xmlns:a16="http://schemas.microsoft.com/office/drawing/2014/main" val="3067973929"/>
                    </a:ext>
                  </a:extLst>
                </a:gridCol>
                <a:gridCol w="793338">
                  <a:extLst>
                    <a:ext uri="{9D8B030D-6E8A-4147-A177-3AD203B41FA5}">
                      <a16:colId xmlns:a16="http://schemas.microsoft.com/office/drawing/2014/main" val="2505277825"/>
                    </a:ext>
                  </a:extLst>
                </a:gridCol>
                <a:gridCol w="807256">
                  <a:extLst>
                    <a:ext uri="{9D8B030D-6E8A-4147-A177-3AD203B41FA5}">
                      <a16:colId xmlns:a16="http://schemas.microsoft.com/office/drawing/2014/main" val="1250823070"/>
                    </a:ext>
                  </a:extLst>
                </a:gridCol>
                <a:gridCol w="654156">
                  <a:extLst>
                    <a:ext uri="{9D8B030D-6E8A-4147-A177-3AD203B41FA5}">
                      <a16:colId xmlns:a16="http://schemas.microsoft.com/office/drawing/2014/main" val="1299858764"/>
                    </a:ext>
                  </a:extLst>
                </a:gridCol>
                <a:gridCol w="668075">
                  <a:extLst>
                    <a:ext uri="{9D8B030D-6E8A-4147-A177-3AD203B41FA5}">
                      <a16:colId xmlns:a16="http://schemas.microsoft.com/office/drawing/2014/main" val="2610124376"/>
                    </a:ext>
                  </a:extLst>
                </a:gridCol>
                <a:gridCol w="723746">
                  <a:extLst>
                    <a:ext uri="{9D8B030D-6E8A-4147-A177-3AD203B41FA5}">
                      <a16:colId xmlns:a16="http://schemas.microsoft.com/office/drawing/2014/main" val="1614889807"/>
                    </a:ext>
                  </a:extLst>
                </a:gridCol>
                <a:gridCol w="723746">
                  <a:extLst>
                    <a:ext uri="{9D8B030D-6E8A-4147-A177-3AD203B41FA5}">
                      <a16:colId xmlns:a16="http://schemas.microsoft.com/office/drawing/2014/main" val="3951829944"/>
                    </a:ext>
                  </a:extLst>
                </a:gridCol>
                <a:gridCol w="709829">
                  <a:extLst>
                    <a:ext uri="{9D8B030D-6E8A-4147-A177-3AD203B41FA5}">
                      <a16:colId xmlns:a16="http://schemas.microsoft.com/office/drawing/2014/main" val="1694609391"/>
                    </a:ext>
                  </a:extLst>
                </a:gridCol>
                <a:gridCol w="570647">
                  <a:extLst>
                    <a:ext uri="{9D8B030D-6E8A-4147-A177-3AD203B41FA5}">
                      <a16:colId xmlns:a16="http://schemas.microsoft.com/office/drawing/2014/main" val="3014946636"/>
                    </a:ext>
                  </a:extLst>
                </a:gridCol>
                <a:gridCol w="779418">
                  <a:extLst>
                    <a:ext uri="{9D8B030D-6E8A-4147-A177-3AD203B41FA5}">
                      <a16:colId xmlns:a16="http://schemas.microsoft.com/office/drawing/2014/main" val="3474059048"/>
                    </a:ext>
                  </a:extLst>
                </a:gridCol>
                <a:gridCol w="514975">
                  <a:extLst>
                    <a:ext uri="{9D8B030D-6E8A-4147-A177-3AD203B41FA5}">
                      <a16:colId xmlns:a16="http://schemas.microsoft.com/office/drawing/2014/main" val="3128029385"/>
                    </a:ext>
                  </a:extLst>
                </a:gridCol>
                <a:gridCol w="1127375">
                  <a:extLst>
                    <a:ext uri="{9D8B030D-6E8A-4147-A177-3AD203B41FA5}">
                      <a16:colId xmlns:a16="http://schemas.microsoft.com/office/drawing/2014/main" val="850137357"/>
                    </a:ext>
                  </a:extLst>
                </a:gridCol>
              </a:tblGrid>
              <a:tr h="453053">
                <a:tc gridSpan="15"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EJECUCION PRESUPUESTO DE MANTENIMIENTO-RO- 2022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469846"/>
                  </a:ext>
                </a:extLst>
              </a:tr>
              <a:tr h="5048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Detalle Específica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DAC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CARMEN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JAUJA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TARMA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CHANCHAMAYO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SATIPO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JUNIN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RSVM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PICHANAKI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PANGOA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CHUPACA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DEMARINI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IREN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830410"/>
                  </a:ext>
                </a:extLst>
              </a:tr>
              <a:tr h="453053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PIM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476229"/>
                  </a:ext>
                </a:extLst>
              </a:tr>
              <a:tr h="504827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EDIFICACIONES, Y ESTRUCTURAS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99.4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92.2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98.9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80.3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82.7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4,275,482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119798"/>
                  </a:ext>
                </a:extLst>
              </a:tr>
              <a:tr h="453053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VEHICULOS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77.4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99.8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99.3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99.4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83.9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91.5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804,346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039735"/>
                  </a:ext>
                </a:extLst>
              </a:tr>
              <a:tr h="453053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MAQUINARIAS Y EQUIPOS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97.4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78.9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97.4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59.5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89.6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99.7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72.8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3,635,303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963193"/>
                  </a:ext>
                </a:extLst>
              </a:tr>
              <a:tr h="77665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Mobiliario y OTROS BIENES Y ACTIVOS</a:t>
                      </a:r>
                      <a:endParaRPr lang="es-E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4,250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924542"/>
                  </a:ext>
                </a:extLst>
              </a:tr>
              <a:tr h="517773"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99.3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78.9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94.3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99.2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77.3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87.2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99.8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99.3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99.9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74.9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8,719,381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162828"/>
                  </a:ext>
                </a:extLst>
              </a:tr>
              <a:tr h="624834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Fuente: Consulta Amigable, 02-08-2023</a:t>
                      </a:r>
                      <a:b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1949502"/>
                  </a:ext>
                </a:extLst>
              </a:tr>
              <a:tr h="453053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DEVENGADO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90.9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7,900,959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105158"/>
                  </a:ext>
                </a:extLst>
              </a:tr>
              <a:tr h="263201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REVERSION</a:t>
                      </a:r>
                      <a:endParaRPr lang="es-PE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68.0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415</a:t>
                      </a:r>
                      <a:endParaRPr lang="es-P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818,422</a:t>
                      </a:r>
                      <a:endParaRPr lang="es-PE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126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7284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8833" y="242159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PLAN DE MANTENIMIENTO DE </a:t>
            </a:r>
            <a:r>
              <a:rPr lang="en-US" dirty="0" err="1"/>
              <a:t>Infraestructura</a:t>
            </a:r>
            <a:r>
              <a:rPr lang="en-US" dirty="0"/>
              <a:t> y del </a:t>
            </a:r>
            <a:r>
              <a:rPr lang="en-US" dirty="0" err="1"/>
              <a:t>equipamiento</a:t>
            </a:r>
            <a:r>
              <a:rPr lang="en-US" dirty="0"/>
              <a:t> 2023-2025-APROBADO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381469"/>
              </p:ext>
            </p:extLst>
          </p:nvPr>
        </p:nvGraphicFramePr>
        <p:xfrm>
          <a:off x="648929" y="1291394"/>
          <a:ext cx="10663085" cy="47998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9923">
                  <a:extLst>
                    <a:ext uri="{9D8B030D-6E8A-4147-A177-3AD203B41FA5}">
                      <a16:colId xmlns:a16="http://schemas.microsoft.com/office/drawing/2014/main" val="2191766060"/>
                    </a:ext>
                  </a:extLst>
                </a:gridCol>
                <a:gridCol w="918792">
                  <a:extLst>
                    <a:ext uri="{9D8B030D-6E8A-4147-A177-3AD203B41FA5}">
                      <a16:colId xmlns:a16="http://schemas.microsoft.com/office/drawing/2014/main" val="4072060158"/>
                    </a:ext>
                  </a:extLst>
                </a:gridCol>
                <a:gridCol w="1776330">
                  <a:extLst>
                    <a:ext uri="{9D8B030D-6E8A-4147-A177-3AD203B41FA5}">
                      <a16:colId xmlns:a16="http://schemas.microsoft.com/office/drawing/2014/main" val="310188498"/>
                    </a:ext>
                  </a:extLst>
                </a:gridCol>
                <a:gridCol w="872852">
                  <a:extLst>
                    <a:ext uri="{9D8B030D-6E8A-4147-A177-3AD203B41FA5}">
                      <a16:colId xmlns:a16="http://schemas.microsoft.com/office/drawing/2014/main" val="1727996579"/>
                    </a:ext>
                  </a:extLst>
                </a:gridCol>
                <a:gridCol w="964731">
                  <a:extLst>
                    <a:ext uri="{9D8B030D-6E8A-4147-A177-3AD203B41FA5}">
                      <a16:colId xmlns:a16="http://schemas.microsoft.com/office/drawing/2014/main" val="3876812085"/>
                    </a:ext>
                  </a:extLst>
                </a:gridCol>
                <a:gridCol w="964731">
                  <a:extLst>
                    <a:ext uri="{9D8B030D-6E8A-4147-A177-3AD203B41FA5}">
                      <a16:colId xmlns:a16="http://schemas.microsoft.com/office/drawing/2014/main" val="653652696"/>
                    </a:ext>
                  </a:extLst>
                </a:gridCol>
                <a:gridCol w="1010670">
                  <a:extLst>
                    <a:ext uri="{9D8B030D-6E8A-4147-A177-3AD203B41FA5}">
                      <a16:colId xmlns:a16="http://schemas.microsoft.com/office/drawing/2014/main" val="2332171078"/>
                    </a:ext>
                  </a:extLst>
                </a:gridCol>
                <a:gridCol w="1225056">
                  <a:extLst>
                    <a:ext uri="{9D8B030D-6E8A-4147-A177-3AD203B41FA5}">
                      <a16:colId xmlns:a16="http://schemas.microsoft.com/office/drawing/2014/main" val="4164983657"/>
                    </a:ext>
                  </a:extLst>
                </a:gridCol>
              </a:tblGrid>
              <a:tr h="846412"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 EJECUTORA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FORMATO 7.1 EQUIPOS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FORMATO 7.2 INFRAESTRUCTURA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097193"/>
                  </a:ext>
                </a:extLst>
              </a:tr>
              <a:tr h="423206">
                <a:tc gridSpan="3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</a:t>
                      </a:r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PE" sz="12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</a:t>
                      </a:r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Monto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</a:t>
                      </a:r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PE" sz="12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</a:t>
                      </a:r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Monto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716189"/>
                  </a:ext>
                </a:extLst>
              </a:tr>
              <a:tr h="26450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401-824: REGION JUNIN-SALUD DANIEL ALCIDES CARRION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405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2,045,820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126,496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2,172,316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364840"/>
                  </a:ext>
                </a:extLst>
              </a:tr>
              <a:tr h="26450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402-825: REGION JUNIN-SALUD EL CARMEN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268,000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1,434,140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1,702,140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18833"/>
                  </a:ext>
                </a:extLst>
              </a:tr>
              <a:tr h="26450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403-826: REGION JUNIN-SALUD JAUJA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738,190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1,105,110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1,843,300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749438"/>
                  </a:ext>
                </a:extLst>
              </a:tr>
              <a:tr h="26450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404-827: REGION JUNIN-SALUD TARMA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304,110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1,298,812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1,602,922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111085"/>
                  </a:ext>
                </a:extLst>
              </a:tr>
              <a:tr h="26450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405-828: REGION JUNIN-SALUD CHANCHAMAYO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42,500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307,900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350,400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647754"/>
                  </a:ext>
                </a:extLst>
              </a:tr>
              <a:tr h="26450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406-829: REGION JUNIN-SALUD SATIPO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332,296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233,722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566,018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08583"/>
                  </a:ext>
                </a:extLst>
              </a:tr>
              <a:tr h="24598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407-830: REGION JUNIN-SALUD JUNIN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253,204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253,204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700915"/>
                  </a:ext>
                </a:extLst>
              </a:tr>
              <a:tr h="26450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408-1224: REGION JUNIN - RED DE SALUD DEL VALLE DEL MANTARO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67,202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67,402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3040612"/>
                  </a:ext>
                </a:extLst>
              </a:tr>
              <a:tr h="26450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410-1613: GOB. REG. DE JUNIN - RED DE SALUD SAN MARTIN DE PANGOA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96,900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96,900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402508"/>
                  </a:ext>
                </a:extLst>
              </a:tr>
              <a:tr h="24598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412-1615: GOB. REG. DE JUNIN - SALUD CHUPACA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1,600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932393"/>
                  </a:ext>
                </a:extLst>
              </a:tr>
              <a:tr h="41171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413-1731: GOB. REG. DE JUNIN - HOSPITAL REGIONAL DOCENTE DE MEDICINA TROPICAL DOCTOR JULIO CESAR DEMARINI CARO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253,310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253,310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559179"/>
                  </a:ext>
                </a:extLst>
              </a:tr>
              <a:tr h="26450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896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4,082,820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4,826,692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8,909,512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606007"/>
                  </a:ext>
                </a:extLst>
              </a:tr>
              <a:tr h="245988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Fuente: Informe Tecnico DIEM-MINSA</a:t>
                      </a:r>
                      <a:endParaRPr lang="es-PE" sz="12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208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454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1579" y="273578"/>
            <a:ext cx="9603275" cy="699816"/>
          </a:xfrm>
        </p:spPr>
        <p:txBody>
          <a:bodyPr/>
          <a:lstStyle/>
          <a:p>
            <a:r>
              <a:rPr lang="en-US" sz="2000" dirty="0"/>
              <a:t>PEES  APROBADO CON RESOLUCION DIRECTORAL</a:t>
            </a:r>
            <a:r>
              <a:rPr lang="en-US" dirty="0"/>
              <a:t> </a:t>
            </a:r>
            <a:r>
              <a:rPr lang="en-US" sz="1800" dirty="0"/>
              <a:t>(2022-20224; 2023-2025)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028694"/>
              </p:ext>
            </p:extLst>
          </p:nvPr>
        </p:nvGraphicFramePr>
        <p:xfrm>
          <a:off x="398205" y="973394"/>
          <a:ext cx="11592232" cy="4689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5452">
                  <a:extLst>
                    <a:ext uri="{9D8B030D-6E8A-4147-A177-3AD203B41FA5}">
                      <a16:colId xmlns:a16="http://schemas.microsoft.com/office/drawing/2014/main" val="1112704163"/>
                    </a:ext>
                  </a:extLst>
                </a:gridCol>
                <a:gridCol w="1060265">
                  <a:extLst>
                    <a:ext uri="{9D8B030D-6E8A-4147-A177-3AD203B41FA5}">
                      <a16:colId xmlns:a16="http://schemas.microsoft.com/office/drawing/2014/main" val="1118252520"/>
                    </a:ext>
                  </a:extLst>
                </a:gridCol>
                <a:gridCol w="1449030">
                  <a:extLst>
                    <a:ext uri="{9D8B030D-6E8A-4147-A177-3AD203B41FA5}">
                      <a16:colId xmlns:a16="http://schemas.microsoft.com/office/drawing/2014/main" val="3707709052"/>
                    </a:ext>
                  </a:extLst>
                </a:gridCol>
                <a:gridCol w="742185">
                  <a:extLst>
                    <a:ext uri="{9D8B030D-6E8A-4147-A177-3AD203B41FA5}">
                      <a16:colId xmlns:a16="http://schemas.microsoft.com/office/drawing/2014/main" val="4005498574"/>
                    </a:ext>
                  </a:extLst>
                </a:gridCol>
                <a:gridCol w="1219304">
                  <a:extLst>
                    <a:ext uri="{9D8B030D-6E8A-4147-A177-3AD203B41FA5}">
                      <a16:colId xmlns:a16="http://schemas.microsoft.com/office/drawing/2014/main" val="2110052094"/>
                    </a:ext>
                  </a:extLst>
                </a:gridCol>
                <a:gridCol w="724514">
                  <a:extLst>
                    <a:ext uri="{9D8B030D-6E8A-4147-A177-3AD203B41FA5}">
                      <a16:colId xmlns:a16="http://schemas.microsoft.com/office/drawing/2014/main" val="242470692"/>
                    </a:ext>
                  </a:extLst>
                </a:gridCol>
                <a:gridCol w="1289990">
                  <a:extLst>
                    <a:ext uri="{9D8B030D-6E8A-4147-A177-3AD203B41FA5}">
                      <a16:colId xmlns:a16="http://schemas.microsoft.com/office/drawing/2014/main" val="3839572454"/>
                    </a:ext>
                  </a:extLst>
                </a:gridCol>
                <a:gridCol w="724514">
                  <a:extLst>
                    <a:ext uri="{9D8B030D-6E8A-4147-A177-3AD203B41FA5}">
                      <a16:colId xmlns:a16="http://schemas.microsoft.com/office/drawing/2014/main" val="1439061162"/>
                    </a:ext>
                  </a:extLst>
                </a:gridCol>
                <a:gridCol w="1236978">
                  <a:extLst>
                    <a:ext uri="{9D8B030D-6E8A-4147-A177-3AD203B41FA5}">
                      <a16:colId xmlns:a16="http://schemas.microsoft.com/office/drawing/2014/main" val="815726260"/>
                    </a:ext>
                  </a:extLst>
                </a:gridCol>
              </a:tblGrid>
              <a:tr h="573743"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 EJECUTORA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Opinión Favorable 2023-2025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Opinión Favorable 2022-2024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134784"/>
                  </a:ext>
                </a:extLst>
              </a:tr>
              <a:tr h="470763">
                <a:tc gridSpan="3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Cant. Eq.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Monto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</a:t>
                      </a:r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PE" sz="12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</a:t>
                      </a:r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Monto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</a:t>
                      </a:r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PE" sz="12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</a:t>
                      </a:r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Monto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822925"/>
                  </a:ext>
                </a:extLst>
              </a:tr>
              <a:tr h="29422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401-824: REGION JUNIN-SALUD DANIEL ALCIDES CARRION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4,591,133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4,591,133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638117"/>
                  </a:ext>
                </a:extLst>
              </a:tr>
              <a:tr h="29422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403-826: REGION JUNIN-SALUD JAUJA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3,317,034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3,317,034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985341"/>
                  </a:ext>
                </a:extLst>
              </a:tr>
              <a:tr h="29422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404-827: REGION JUNIN-SALUD TARMA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3,743,900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12,361,500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16,105,400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51197"/>
                  </a:ext>
                </a:extLst>
              </a:tr>
              <a:tr h="29422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405-828: REGION JUNIN-SALUD CHANCHAMAYO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306,997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99,811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406,808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480150"/>
                  </a:ext>
                </a:extLst>
              </a:tr>
              <a:tr h="29422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406-829: REGION JUNIN-SALUD SATIPO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6,458,453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6,480,453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902176"/>
                  </a:ext>
                </a:extLst>
              </a:tr>
              <a:tr h="26480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407-830: REGION JUNIN-SALUD JUNIN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1,260,246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2818183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4,078,429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059019"/>
                  </a:ext>
                </a:extLst>
              </a:tr>
              <a:tr h="391323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408-1224: REGION JUNIN - RED DE SALUD DEL VALLE DEL MANTARO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383,753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872,000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1,255,753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030104"/>
                  </a:ext>
                </a:extLst>
              </a:tr>
              <a:tr h="29422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409-1224: REGION JUNIN - RED DE SALUD PICHANAKI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1,807,748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58198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1,865,946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520144"/>
                  </a:ext>
                </a:extLst>
              </a:tr>
              <a:tr h="391323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410-1613: GOB. REG. DE JUNIN - RED DE SALUD SAN MARTIN DE PANGOA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963348"/>
                  </a:ext>
                </a:extLst>
              </a:tr>
              <a:tr h="26480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412-1615: GOB. REG. DE JUNIN - SALUD CHUPACA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5,498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5,498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105655"/>
                  </a:ext>
                </a:extLst>
              </a:tr>
              <a:tr h="29422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1080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18,632,728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381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19,573,726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1461</a:t>
                      </a:r>
                      <a:endParaRPr lang="es-PE" sz="12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38,206,454</a:t>
                      </a:r>
                      <a:endParaRPr lang="es-PE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318165"/>
                  </a:ext>
                </a:extLst>
              </a:tr>
              <a:tr h="273632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Fuente: Informe Tecnico DIEM-MINSA</a:t>
                      </a:r>
                      <a:endParaRPr lang="es-PE" sz="12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500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8815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224467" y="312124"/>
            <a:ext cx="922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PIM MANTENIMIENTO FUENTE DE FINACIAMIENTO-RO- 2023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62120"/>
              </p:ext>
            </p:extLst>
          </p:nvPr>
        </p:nvGraphicFramePr>
        <p:xfrm>
          <a:off x="324465" y="1504335"/>
          <a:ext cx="11680719" cy="44835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9685">
                  <a:extLst>
                    <a:ext uri="{9D8B030D-6E8A-4147-A177-3AD203B41FA5}">
                      <a16:colId xmlns:a16="http://schemas.microsoft.com/office/drawing/2014/main" val="3255436869"/>
                    </a:ext>
                  </a:extLst>
                </a:gridCol>
                <a:gridCol w="905044">
                  <a:extLst>
                    <a:ext uri="{9D8B030D-6E8A-4147-A177-3AD203B41FA5}">
                      <a16:colId xmlns:a16="http://schemas.microsoft.com/office/drawing/2014/main" val="4039230242"/>
                    </a:ext>
                  </a:extLst>
                </a:gridCol>
                <a:gridCol w="692924">
                  <a:extLst>
                    <a:ext uri="{9D8B030D-6E8A-4147-A177-3AD203B41FA5}">
                      <a16:colId xmlns:a16="http://schemas.microsoft.com/office/drawing/2014/main" val="4155942574"/>
                    </a:ext>
                  </a:extLst>
                </a:gridCol>
                <a:gridCol w="692924">
                  <a:extLst>
                    <a:ext uri="{9D8B030D-6E8A-4147-A177-3AD203B41FA5}">
                      <a16:colId xmlns:a16="http://schemas.microsoft.com/office/drawing/2014/main" val="2849698777"/>
                    </a:ext>
                  </a:extLst>
                </a:gridCol>
                <a:gridCol w="664642">
                  <a:extLst>
                    <a:ext uri="{9D8B030D-6E8A-4147-A177-3AD203B41FA5}">
                      <a16:colId xmlns:a16="http://schemas.microsoft.com/office/drawing/2014/main" val="2680966794"/>
                    </a:ext>
                  </a:extLst>
                </a:gridCol>
                <a:gridCol w="735347">
                  <a:extLst>
                    <a:ext uri="{9D8B030D-6E8A-4147-A177-3AD203B41FA5}">
                      <a16:colId xmlns:a16="http://schemas.microsoft.com/office/drawing/2014/main" val="2859573237"/>
                    </a:ext>
                  </a:extLst>
                </a:gridCol>
                <a:gridCol w="664642">
                  <a:extLst>
                    <a:ext uri="{9D8B030D-6E8A-4147-A177-3AD203B41FA5}">
                      <a16:colId xmlns:a16="http://schemas.microsoft.com/office/drawing/2014/main" val="1371949621"/>
                    </a:ext>
                  </a:extLst>
                </a:gridCol>
                <a:gridCol w="678782">
                  <a:extLst>
                    <a:ext uri="{9D8B030D-6E8A-4147-A177-3AD203B41FA5}">
                      <a16:colId xmlns:a16="http://schemas.microsoft.com/office/drawing/2014/main" val="2701651026"/>
                    </a:ext>
                  </a:extLst>
                </a:gridCol>
                <a:gridCol w="735347">
                  <a:extLst>
                    <a:ext uri="{9D8B030D-6E8A-4147-A177-3AD203B41FA5}">
                      <a16:colId xmlns:a16="http://schemas.microsoft.com/office/drawing/2014/main" val="2316075683"/>
                    </a:ext>
                  </a:extLst>
                </a:gridCol>
                <a:gridCol w="650499">
                  <a:extLst>
                    <a:ext uri="{9D8B030D-6E8A-4147-A177-3AD203B41FA5}">
                      <a16:colId xmlns:a16="http://schemas.microsoft.com/office/drawing/2014/main" val="4205150659"/>
                    </a:ext>
                  </a:extLst>
                </a:gridCol>
                <a:gridCol w="749489">
                  <a:extLst>
                    <a:ext uri="{9D8B030D-6E8A-4147-A177-3AD203B41FA5}">
                      <a16:colId xmlns:a16="http://schemas.microsoft.com/office/drawing/2014/main" val="3861175351"/>
                    </a:ext>
                  </a:extLst>
                </a:gridCol>
                <a:gridCol w="579794">
                  <a:extLst>
                    <a:ext uri="{9D8B030D-6E8A-4147-A177-3AD203B41FA5}">
                      <a16:colId xmlns:a16="http://schemas.microsoft.com/office/drawing/2014/main" val="2986974125"/>
                    </a:ext>
                  </a:extLst>
                </a:gridCol>
                <a:gridCol w="692924">
                  <a:extLst>
                    <a:ext uri="{9D8B030D-6E8A-4147-A177-3AD203B41FA5}">
                      <a16:colId xmlns:a16="http://schemas.microsoft.com/office/drawing/2014/main" val="2128372056"/>
                    </a:ext>
                  </a:extLst>
                </a:gridCol>
                <a:gridCol w="806055">
                  <a:extLst>
                    <a:ext uri="{9D8B030D-6E8A-4147-A177-3AD203B41FA5}">
                      <a16:colId xmlns:a16="http://schemas.microsoft.com/office/drawing/2014/main" val="4171308951"/>
                    </a:ext>
                  </a:extLst>
                </a:gridCol>
                <a:gridCol w="862621">
                  <a:extLst>
                    <a:ext uri="{9D8B030D-6E8A-4147-A177-3AD203B41FA5}">
                      <a16:colId xmlns:a16="http://schemas.microsoft.com/office/drawing/2014/main" val="469685103"/>
                    </a:ext>
                  </a:extLst>
                </a:gridCol>
              </a:tblGrid>
              <a:tr h="4257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Detalle Específica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Unidades Ejecutoras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51506"/>
                  </a:ext>
                </a:extLst>
              </a:tr>
              <a:tr h="474378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DAC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Jauja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Tarma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Chanchamayo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Satipo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Junín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RSVM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Pichanaki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S.M. de Pangoa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Chupaca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DEMARINI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IREN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222788"/>
                  </a:ext>
                </a:extLst>
              </a:tr>
              <a:tr h="709540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EDIFICACIONES, Y ESTRUCTURAS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4,639,036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447,000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126,820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208,773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560,129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323,181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566,755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79,790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69,830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30,183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27,170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39,788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7,398,455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370504"/>
                  </a:ext>
                </a:extLst>
              </a:tr>
              <a:tr h="425724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VEHICULOS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61,500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143,715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53,690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36,012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16,576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55,586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32,998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683,477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785462"/>
                  </a:ext>
                </a:extLst>
              </a:tr>
              <a:tr h="474378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MAQUINARIAS Y EQUIPOS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243,867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215,000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276,130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358,500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76,626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138,368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86,420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18,500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82,957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87,612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13,120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193,994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8,964,135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10,755,229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936269"/>
                  </a:ext>
                </a:extLst>
              </a:tr>
              <a:tr h="87171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Mobiliario y OTROS BIENES Y ACTIVOS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3,011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100252"/>
                  </a:ext>
                </a:extLst>
              </a:tr>
              <a:tr h="48654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PE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4,984,903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595,000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724,530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515,320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346,899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842,212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444,601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638,945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198,759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175,018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60,303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276,761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9,036,921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18,840,172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213826"/>
                  </a:ext>
                </a:extLst>
              </a:tr>
              <a:tr h="61550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Fuente: Consulta Amigable, 03-08-2023</a:t>
                      </a:r>
                      <a:b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665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713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485900" y="238382"/>
            <a:ext cx="922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EVALUACION AVANCE DE EJECUCION PRESUPUESTO MANTENIMIENTO FUENTE FINANCIAMIENTO RO 2023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060451"/>
              </p:ext>
            </p:extLst>
          </p:nvPr>
        </p:nvGraphicFramePr>
        <p:xfrm>
          <a:off x="619432" y="1238866"/>
          <a:ext cx="10913809" cy="48624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5021">
                  <a:extLst>
                    <a:ext uri="{9D8B030D-6E8A-4147-A177-3AD203B41FA5}">
                      <a16:colId xmlns:a16="http://schemas.microsoft.com/office/drawing/2014/main" val="4143949138"/>
                    </a:ext>
                  </a:extLst>
                </a:gridCol>
                <a:gridCol w="488548">
                  <a:extLst>
                    <a:ext uri="{9D8B030D-6E8A-4147-A177-3AD203B41FA5}">
                      <a16:colId xmlns:a16="http://schemas.microsoft.com/office/drawing/2014/main" val="2673521726"/>
                    </a:ext>
                  </a:extLst>
                </a:gridCol>
                <a:gridCol w="558341">
                  <a:extLst>
                    <a:ext uri="{9D8B030D-6E8A-4147-A177-3AD203B41FA5}">
                      <a16:colId xmlns:a16="http://schemas.microsoft.com/office/drawing/2014/main" val="3248635604"/>
                    </a:ext>
                  </a:extLst>
                </a:gridCol>
                <a:gridCol w="540892">
                  <a:extLst>
                    <a:ext uri="{9D8B030D-6E8A-4147-A177-3AD203B41FA5}">
                      <a16:colId xmlns:a16="http://schemas.microsoft.com/office/drawing/2014/main" val="888527346"/>
                    </a:ext>
                  </a:extLst>
                </a:gridCol>
                <a:gridCol w="750269">
                  <a:extLst>
                    <a:ext uri="{9D8B030D-6E8A-4147-A177-3AD203B41FA5}">
                      <a16:colId xmlns:a16="http://schemas.microsoft.com/office/drawing/2014/main" val="1569927401"/>
                    </a:ext>
                  </a:extLst>
                </a:gridCol>
                <a:gridCol w="767717">
                  <a:extLst>
                    <a:ext uri="{9D8B030D-6E8A-4147-A177-3AD203B41FA5}">
                      <a16:colId xmlns:a16="http://schemas.microsoft.com/office/drawing/2014/main" val="2107499464"/>
                    </a:ext>
                  </a:extLst>
                </a:gridCol>
                <a:gridCol w="615047">
                  <a:extLst>
                    <a:ext uri="{9D8B030D-6E8A-4147-A177-3AD203B41FA5}">
                      <a16:colId xmlns:a16="http://schemas.microsoft.com/office/drawing/2014/main" val="3011062214"/>
                    </a:ext>
                  </a:extLst>
                </a:gridCol>
                <a:gridCol w="505997">
                  <a:extLst>
                    <a:ext uri="{9D8B030D-6E8A-4147-A177-3AD203B41FA5}">
                      <a16:colId xmlns:a16="http://schemas.microsoft.com/office/drawing/2014/main" val="3096116005"/>
                    </a:ext>
                  </a:extLst>
                </a:gridCol>
                <a:gridCol w="593237">
                  <a:extLst>
                    <a:ext uri="{9D8B030D-6E8A-4147-A177-3AD203B41FA5}">
                      <a16:colId xmlns:a16="http://schemas.microsoft.com/office/drawing/2014/main" val="2717282518"/>
                    </a:ext>
                  </a:extLst>
                </a:gridCol>
                <a:gridCol w="575788">
                  <a:extLst>
                    <a:ext uri="{9D8B030D-6E8A-4147-A177-3AD203B41FA5}">
                      <a16:colId xmlns:a16="http://schemas.microsoft.com/office/drawing/2014/main" val="4189302095"/>
                    </a:ext>
                  </a:extLst>
                </a:gridCol>
                <a:gridCol w="562703">
                  <a:extLst>
                    <a:ext uri="{9D8B030D-6E8A-4147-A177-3AD203B41FA5}">
                      <a16:colId xmlns:a16="http://schemas.microsoft.com/office/drawing/2014/main" val="4192995168"/>
                    </a:ext>
                  </a:extLst>
                </a:gridCol>
                <a:gridCol w="540892">
                  <a:extLst>
                    <a:ext uri="{9D8B030D-6E8A-4147-A177-3AD203B41FA5}">
                      <a16:colId xmlns:a16="http://schemas.microsoft.com/office/drawing/2014/main" val="313643932"/>
                    </a:ext>
                  </a:extLst>
                </a:gridCol>
                <a:gridCol w="732822">
                  <a:extLst>
                    <a:ext uri="{9D8B030D-6E8A-4147-A177-3AD203B41FA5}">
                      <a16:colId xmlns:a16="http://schemas.microsoft.com/office/drawing/2014/main" val="1110493082"/>
                    </a:ext>
                  </a:extLst>
                </a:gridCol>
                <a:gridCol w="540892">
                  <a:extLst>
                    <a:ext uri="{9D8B030D-6E8A-4147-A177-3AD203B41FA5}">
                      <a16:colId xmlns:a16="http://schemas.microsoft.com/office/drawing/2014/main" val="266861186"/>
                    </a:ext>
                  </a:extLst>
                </a:gridCol>
                <a:gridCol w="593237">
                  <a:extLst>
                    <a:ext uri="{9D8B030D-6E8A-4147-A177-3AD203B41FA5}">
                      <a16:colId xmlns:a16="http://schemas.microsoft.com/office/drawing/2014/main" val="3442372183"/>
                    </a:ext>
                  </a:extLst>
                </a:gridCol>
                <a:gridCol w="872406">
                  <a:extLst>
                    <a:ext uri="{9D8B030D-6E8A-4147-A177-3AD203B41FA5}">
                      <a16:colId xmlns:a16="http://schemas.microsoft.com/office/drawing/2014/main" val="4017189599"/>
                    </a:ext>
                  </a:extLst>
                </a:gridCol>
              </a:tblGrid>
              <a:tr h="4742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Detalle </a:t>
                      </a:r>
                      <a:r>
                        <a:rPr lang="es-PE" sz="12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Específicac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DAC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CARMEN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JAUJA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TARMA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CHANCHAMAYO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SATIPO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JUNIN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RSVM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PICHANAKI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PANGOA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CHUPACA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DEMARINI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IREN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DEVENGADO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091049"/>
                  </a:ext>
                </a:extLst>
              </a:tr>
              <a:tr h="344505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301836"/>
                  </a:ext>
                </a:extLst>
              </a:tr>
              <a:tr h="749803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EDIFICACIONES, Y ESTRUCTURAS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63.5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6.9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514,120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194141"/>
                  </a:ext>
                </a:extLst>
              </a:tr>
              <a:tr h="668744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VEHICULOS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34.2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18.9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13.4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7.9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256,654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040177"/>
                  </a:ext>
                </a:extLst>
              </a:tr>
              <a:tr h="648478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MAQUINARIAS Y EQUIPOS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6.9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38.9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60.8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57.8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87.1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43.5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71.4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88.2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17.8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11.9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1,280,912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232884"/>
                  </a:ext>
                </a:extLst>
              </a:tr>
              <a:tr h="607948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Mobiliario y OTROS BIENES Y ACTIVOS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406919"/>
                  </a:ext>
                </a:extLst>
              </a:tr>
              <a:tr h="810598"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33.9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63.4</a:t>
                      </a:r>
                      <a:endParaRPr lang="es-PE" sz="12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40.7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8.4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10.5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83.3</a:t>
                      </a:r>
                      <a:endParaRPr lang="es-PE" sz="12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2,051,697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163080"/>
                  </a:ext>
                </a:extLst>
              </a:tr>
              <a:tr h="47420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Fuente: Consulta Amigable, 17-07-2023</a:t>
                      </a:r>
                      <a:b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18,840,172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322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8991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253964" y="297376"/>
            <a:ext cx="922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PIM -ADQUISICION DE BIENES DE CAPITAL POR TODA FUENTE- 2023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140966"/>
              </p:ext>
            </p:extLst>
          </p:nvPr>
        </p:nvGraphicFramePr>
        <p:xfrm>
          <a:off x="412954" y="1238865"/>
          <a:ext cx="11400504" cy="46433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6073">
                  <a:extLst>
                    <a:ext uri="{9D8B030D-6E8A-4147-A177-3AD203B41FA5}">
                      <a16:colId xmlns:a16="http://schemas.microsoft.com/office/drawing/2014/main" val="743175423"/>
                    </a:ext>
                  </a:extLst>
                </a:gridCol>
                <a:gridCol w="710020">
                  <a:extLst>
                    <a:ext uri="{9D8B030D-6E8A-4147-A177-3AD203B41FA5}">
                      <a16:colId xmlns:a16="http://schemas.microsoft.com/office/drawing/2014/main" val="3985310293"/>
                    </a:ext>
                  </a:extLst>
                </a:gridCol>
                <a:gridCol w="736813">
                  <a:extLst>
                    <a:ext uri="{9D8B030D-6E8A-4147-A177-3AD203B41FA5}">
                      <a16:colId xmlns:a16="http://schemas.microsoft.com/office/drawing/2014/main" val="1012097625"/>
                    </a:ext>
                  </a:extLst>
                </a:gridCol>
                <a:gridCol w="710020">
                  <a:extLst>
                    <a:ext uri="{9D8B030D-6E8A-4147-A177-3AD203B41FA5}">
                      <a16:colId xmlns:a16="http://schemas.microsoft.com/office/drawing/2014/main" val="3538546888"/>
                    </a:ext>
                  </a:extLst>
                </a:gridCol>
                <a:gridCol w="763607">
                  <a:extLst>
                    <a:ext uri="{9D8B030D-6E8A-4147-A177-3AD203B41FA5}">
                      <a16:colId xmlns:a16="http://schemas.microsoft.com/office/drawing/2014/main" val="909794485"/>
                    </a:ext>
                  </a:extLst>
                </a:gridCol>
                <a:gridCol w="777003">
                  <a:extLst>
                    <a:ext uri="{9D8B030D-6E8A-4147-A177-3AD203B41FA5}">
                      <a16:colId xmlns:a16="http://schemas.microsoft.com/office/drawing/2014/main" val="4164939230"/>
                    </a:ext>
                  </a:extLst>
                </a:gridCol>
                <a:gridCol w="830588">
                  <a:extLst>
                    <a:ext uri="{9D8B030D-6E8A-4147-A177-3AD203B41FA5}">
                      <a16:colId xmlns:a16="http://schemas.microsoft.com/office/drawing/2014/main" val="999023634"/>
                    </a:ext>
                  </a:extLst>
                </a:gridCol>
                <a:gridCol w="643037">
                  <a:extLst>
                    <a:ext uri="{9D8B030D-6E8A-4147-A177-3AD203B41FA5}">
                      <a16:colId xmlns:a16="http://schemas.microsoft.com/office/drawing/2014/main" val="2933856846"/>
                    </a:ext>
                  </a:extLst>
                </a:gridCol>
                <a:gridCol w="803795">
                  <a:extLst>
                    <a:ext uri="{9D8B030D-6E8A-4147-A177-3AD203B41FA5}">
                      <a16:colId xmlns:a16="http://schemas.microsoft.com/office/drawing/2014/main" val="4109691874"/>
                    </a:ext>
                  </a:extLst>
                </a:gridCol>
                <a:gridCol w="696623">
                  <a:extLst>
                    <a:ext uri="{9D8B030D-6E8A-4147-A177-3AD203B41FA5}">
                      <a16:colId xmlns:a16="http://schemas.microsoft.com/office/drawing/2014/main" val="4265276440"/>
                    </a:ext>
                  </a:extLst>
                </a:gridCol>
                <a:gridCol w="656434">
                  <a:extLst>
                    <a:ext uri="{9D8B030D-6E8A-4147-A177-3AD203B41FA5}">
                      <a16:colId xmlns:a16="http://schemas.microsoft.com/office/drawing/2014/main" val="829154589"/>
                    </a:ext>
                  </a:extLst>
                </a:gridCol>
                <a:gridCol w="643037">
                  <a:extLst>
                    <a:ext uri="{9D8B030D-6E8A-4147-A177-3AD203B41FA5}">
                      <a16:colId xmlns:a16="http://schemas.microsoft.com/office/drawing/2014/main" val="4169474562"/>
                    </a:ext>
                  </a:extLst>
                </a:gridCol>
                <a:gridCol w="656434">
                  <a:extLst>
                    <a:ext uri="{9D8B030D-6E8A-4147-A177-3AD203B41FA5}">
                      <a16:colId xmlns:a16="http://schemas.microsoft.com/office/drawing/2014/main" val="29717821"/>
                    </a:ext>
                  </a:extLst>
                </a:gridCol>
                <a:gridCol w="629639">
                  <a:extLst>
                    <a:ext uri="{9D8B030D-6E8A-4147-A177-3AD203B41FA5}">
                      <a16:colId xmlns:a16="http://schemas.microsoft.com/office/drawing/2014/main" val="2429019309"/>
                    </a:ext>
                  </a:extLst>
                </a:gridCol>
                <a:gridCol w="857381">
                  <a:extLst>
                    <a:ext uri="{9D8B030D-6E8A-4147-A177-3AD203B41FA5}">
                      <a16:colId xmlns:a16="http://schemas.microsoft.com/office/drawing/2014/main" val="891258762"/>
                    </a:ext>
                  </a:extLst>
                </a:gridCol>
              </a:tblGrid>
              <a:tr h="4652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Detalle Específica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Unidades Ejecutoras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700080"/>
                  </a:ext>
                </a:extLst>
              </a:tr>
              <a:tr h="708906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DAC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Jauja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Tarma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Chanchamayo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Satipo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Junín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RSVM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Pichanaki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S.M. de Pangoa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Chupaca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DEMARINI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IREN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841318"/>
                  </a:ext>
                </a:extLst>
              </a:tr>
              <a:tr h="465219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141,045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1,666,276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196,269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149,542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286,292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827,142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154,195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666,033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136,750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332,340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234,469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5,090,353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618024"/>
                  </a:ext>
                </a:extLst>
              </a:tr>
              <a:tr h="465219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1,446,107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318,370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38,737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293,566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527,697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16,294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2,061,160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84,456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99,100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71,251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32,700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5,295,438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394049"/>
                  </a:ext>
                </a:extLst>
              </a:tr>
              <a:tr h="465219"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RDR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14,811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39,121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69,811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104,811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46,851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14,811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14,811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14,811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16,961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14,811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114,811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57,811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528,832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170282"/>
                  </a:ext>
                </a:extLst>
              </a:tr>
              <a:tr h="775365"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RECURSOS DETERMINADOS 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66,003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8,000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195,421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27,321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13,752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310,497</a:t>
                      </a: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334221"/>
                  </a:ext>
                </a:extLst>
              </a:tr>
              <a:tr h="53168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PE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521,859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3,116,983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553,760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258,090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692,669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1,597,111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185,300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2,769,325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249,769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448,401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320,531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277,511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233,811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11,225,120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653080"/>
                  </a:ext>
                </a:extLst>
              </a:tr>
              <a:tr h="766505">
                <a:tc gridSpan="2">
                  <a:txBody>
                    <a:bodyPr/>
                    <a:lstStyle/>
                    <a:p>
                      <a:pPr algn="l" fontAlgn="t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Fuente: Consulta Amigable, 03-08-2023</a:t>
                      </a:r>
                      <a:b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P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8611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516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485900" y="120395"/>
            <a:ext cx="922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AVANCE DE EJECUCION PRESUPUESTAL -ADQUISICION DE BIENES DE CAPITAL POR TODA FUENTE- 2023</a:t>
            </a: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895311"/>
              </p:ext>
            </p:extLst>
          </p:nvPr>
        </p:nvGraphicFramePr>
        <p:xfrm>
          <a:off x="427704" y="1504334"/>
          <a:ext cx="11459499" cy="3967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4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2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1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23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1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80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01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88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071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773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639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3234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1126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26469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80097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137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Detalle Fuente Financiamiento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15"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Unidades Ejecutoras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1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DAC %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Jauja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Tarma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Chanchamayo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Satipo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Junín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RSVM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Pichanaki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S.M. de Pangoa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Chupaca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DEMARINI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IREN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Dev.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76.2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51.3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2,268,438.0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85.4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76.8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3,178,515.0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RDR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54.8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80.8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224,859.0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175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RECURSOS DETERMINADOS 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292,709.0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5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5,964,521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73787">
                <a:tc gridSpan="2">
                  <a:txBody>
                    <a:bodyPr/>
                    <a:lstStyle/>
                    <a:p>
                      <a:pPr algn="l" fontAlgn="t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Fuente: Consulta Amigable, 07-08-2023</a:t>
                      </a:r>
                      <a:b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101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0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0542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1097</TotalTime>
  <Words>1072</Words>
  <Application>Microsoft Office PowerPoint</Application>
  <PresentationFormat>Panorámica</PresentationFormat>
  <Paragraphs>714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Gallery</vt:lpstr>
      <vt:lpstr>Presentación de PowerPoint</vt:lpstr>
      <vt:lpstr>EJECUCION PRESUPUESTAL AÑO FISCAL 2022 - RO POR CATEGORIA PRESUPUESTAL</vt:lpstr>
      <vt:lpstr>PLAN DE MANTENIMIENTO DE Infraestructura y del equipamiento 2023-2025-APROBADO</vt:lpstr>
      <vt:lpstr>PEES  APROBADO CON RESOLUCION DIRECTORAL (2022-20224; 2023-2025)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PLANIFICACION</dc:creator>
  <cp:lastModifiedBy>Renzo Quito Matos</cp:lastModifiedBy>
  <cp:revision>43</cp:revision>
  <dcterms:created xsi:type="dcterms:W3CDTF">2023-02-14T15:03:18Z</dcterms:created>
  <dcterms:modified xsi:type="dcterms:W3CDTF">2023-08-11T00:11:25Z</dcterms:modified>
</cp:coreProperties>
</file>