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4"/>
  </p:notesMasterIdLst>
  <p:sldIdLst>
    <p:sldId id="6859" r:id="rId3"/>
    <p:sldId id="6833" r:id="rId4"/>
    <p:sldId id="6866" r:id="rId5"/>
    <p:sldId id="6862" r:id="rId6"/>
    <p:sldId id="6865" r:id="rId7"/>
    <p:sldId id="6841" r:id="rId8"/>
    <p:sldId id="6840" r:id="rId9"/>
    <p:sldId id="6863" r:id="rId10"/>
    <p:sldId id="6861" r:id="rId11"/>
    <p:sldId id="6864" r:id="rId12"/>
    <p:sldId id="296" r:id="rId13"/>
  </p:sldIdLst>
  <p:sldSz cx="9906000" cy="6858000" type="A4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95BE1FF-21AA-4C2B-BE97-25690A90256A}">
          <p14:sldIdLst>
            <p14:sldId id="6859"/>
            <p14:sldId id="6833"/>
            <p14:sldId id="6866"/>
            <p14:sldId id="6862"/>
            <p14:sldId id="6865"/>
            <p14:sldId id="6841"/>
          </p14:sldIdLst>
        </p14:section>
        <p14:section name="Sección sin título" id="{12606289-1E67-4BAF-AE78-B2DD1CD13065}">
          <p14:sldIdLst>
            <p14:sldId id="6840"/>
            <p14:sldId id="6863"/>
            <p14:sldId id="6861"/>
            <p14:sldId id="6864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hkQdkKOtGGfjm9u+d7SZZBGB2q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A717BF2-E49F-4071-ABCD-10B431B8C46E}">
  <a:tblStyle styleId="{CA717BF2-E49F-4071-ABCD-10B431B8C46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4" autoAdjust="0"/>
    <p:restoredTop sz="87704" autoAdjust="0"/>
  </p:normalViewPr>
  <p:slideViewPr>
    <p:cSldViewPr snapToGrid="0">
      <p:cViewPr varScale="1">
        <p:scale>
          <a:sx n="68" d="100"/>
          <a:sy n="68" d="100"/>
        </p:scale>
        <p:origin x="1404" y="60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46" Type="http://customschemas.google.com/relationships/presentationmetadata" Target="metadata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4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1964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5061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8758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8854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1836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9689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6042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5966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0866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8"/>
          <p:cNvSpPr txBox="1"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75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8"/>
          <p:cNvSpPr txBox="1"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888888"/>
              </a:buClr>
              <a:buSzPts val="1950"/>
              <a:buNone/>
              <a:defRPr sz="195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625"/>
              <a:buNone/>
              <a:defRPr sz="162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463"/>
              <a:buNone/>
              <a:defRPr sz="146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8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48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48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9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9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9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9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49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49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0"/>
          <p:cNvSpPr txBox="1"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0"/>
          <p:cNvSpPr txBox="1"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39" name="Google Shape;39;p50"/>
          <p:cNvSpPr txBox="1">
            <a:spLocks noGrp="1"/>
          </p:cNvSpPr>
          <p:nvPr>
            <p:ph type="body" idx="2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0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1" name="Google Shape;41;p50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0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50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50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2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52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52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3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3"/>
          <p:cNvSpPr txBox="1">
            <a:spLocks noGrp="1"/>
          </p:cNvSpPr>
          <p:nvPr>
            <p:ph type="body"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73062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275"/>
              <a:buChar char="•"/>
              <a:defRPr sz="2275"/>
            </a:lvl2pPr>
            <a:lvl3pPr marL="1371600" lvl="2" indent="-352425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marL="1828800" lvl="3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4pPr>
            <a:lvl5pPr marL="2286000" lvl="4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5pPr>
            <a:lvl6pPr marL="2743200" lvl="5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6pPr>
            <a:lvl7pPr marL="3200400" lvl="6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7pPr>
            <a:lvl8pPr marL="3657600" lvl="7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8pPr>
            <a:lvl9pPr marL="4114800" lvl="8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9pPr>
          </a:lstStyle>
          <a:p>
            <a:endParaRPr/>
          </a:p>
        </p:txBody>
      </p:sp>
      <p:sp>
        <p:nvSpPr>
          <p:cNvPr id="57" name="Google Shape;57;p53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58" name="Google Shape;58;p53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53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53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4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4"/>
          <p:cNvSpPr>
            <a:spLocks noGrp="1"/>
          </p:cNvSpPr>
          <p:nvPr>
            <p:ph type="pic" idx="2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4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5" name="Google Shape;65;p54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54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54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5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5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5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55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55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6"/>
          <p:cNvSpPr txBox="1">
            <a:spLocks noGrp="1"/>
          </p:cNvSpPr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6"/>
          <p:cNvSpPr txBox="1">
            <a:spLocks noGrp="1"/>
          </p:cNvSpPr>
          <p:nvPr>
            <p:ph type="body" idx="1"/>
          </p:nvPr>
        </p:nvSpPr>
        <p:spPr>
          <a:xfrm rot="5400000">
            <a:off x="917177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5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5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75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3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" name="Google Shape;91;p3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4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4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3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3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43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4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4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5" name="Google Shape;135;p4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4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4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44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4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4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2" name="Google Shape;142;p4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5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4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8" name="Google Shape;148;p4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6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46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4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4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4" name="Google Shape;154;p4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3062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975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975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975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975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975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975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975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975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975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" name="Google Shape;84;p3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" name="Google Shape;85;p3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emf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em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em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DED44D7-92EC-F706-7AA5-761B7AED6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86" y="222464"/>
            <a:ext cx="1444877" cy="92667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0F6D161-23D4-86B0-FE08-69B64F9C1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937" y="270462"/>
            <a:ext cx="1097375" cy="10973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b="53037"/>
          <a:stretch/>
        </p:blipFill>
        <p:spPr>
          <a:xfrm>
            <a:off x="485173" y="1149136"/>
            <a:ext cx="9128454" cy="13845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6675" y="2610610"/>
            <a:ext cx="9839797" cy="17192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986" y="5041347"/>
            <a:ext cx="6822015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6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4590"/>
            <a:ext cx="9906000" cy="1334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84 CuadroTexto">
            <a:extLst>
              <a:ext uri="{FF2B5EF4-FFF2-40B4-BE49-F238E27FC236}">
                <a16:creationId xmlns:a16="http://schemas.microsoft.com/office/drawing/2014/main" id="{CE1CBD74-CE41-0713-BFA4-F4845A3926B1}"/>
              </a:ext>
            </a:extLst>
          </p:cNvPr>
          <p:cNvSpPr txBox="1"/>
          <p:nvPr/>
        </p:nvSpPr>
        <p:spPr>
          <a:xfrm>
            <a:off x="868363" y="738386"/>
            <a:ext cx="8404722" cy="317675"/>
          </a:xfrm>
          <a:prstGeom prst="rect">
            <a:avLst/>
          </a:prstGeom>
        </p:spPr>
        <p:txBody>
          <a:bodyPr wrap="square" lIns="0" tIns="9803" rIns="0" bIns="0">
            <a:spAutoFit/>
          </a:bodyPr>
          <a:lstStyle>
            <a:defPPr>
              <a:defRPr lang="es-PE"/>
            </a:defPPr>
            <a:lvl1pPr marL="12700">
              <a:lnSpc>
                <a:spcPct val="100000"/>
              </a:lnSpc>
              <a:spcBef>
                <a:spcPts val="95"/>
              </a:spcBef>
              <a:defRPr sz="2800" b="1" i="0" spc="-10">
                <a:latin typeface="Calibri"/>
                <a:ea typeface="+mj-ea"/>
                <a:cs typeface="Calibri"/>
              </a:defRPr>
            </a:lvl1pPr>
          </a:lstStyle>
          <a:p>
            <a:pPr algn="ctr">
              <a:defRPr/>
            </a:pPr>
            <a:r>
              <a:rPr lang="es-PE" sz="2000" dirty="0" smtClean="0"/>
              <a:t>DECRETO SUPREMO N°061-2023-EF</a:t>
            </a:r>
            <a:endParaRPr lang="es-PE" sz="2000" dirty="0"/>
          </a:p>
        </p:txBody>
      </p:sp>
      <p:cxnSp>
        <p:nvCxnSpPr>
          <p:cNvPr id="14" name="74 Conector recto">
            <a:extLst>
              <a:ext uri="{FF2B5EF4-FFF2-40B4-BE49-F238E27FC236}">
                <a16:creationId xmlns:a16="http://schemas.microsoft.com/office/drawing/2014/main" id="{ABC57029-3C19-9A36-F28B-A8E5A77529B5}"/>
              </a:ext>
            </a:extLst>
          </p:cNvPr>
          <p:cNvCxnSpPr>
            <a:cxnSpLocks/>
          </p:cNvCxnSpPr>
          <p:nvPr/>
        </p:nvCxnSpPr>
        <p:spPr>
          <a:xfrm>
            <a:off x="737791" y="1135658"/>
            <a:ext cx="86703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27C14EEE-687C-5EE0-F3F2-BF8CB7FF5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80" y="0"/>
            <a:ext cx="1158340" cy="7437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A0E456-D98A-F335-A296-B378863A4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2550" y="0"/>
            <a:ext cx="815387" cy="81538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6011" y="1794447"/>
            <a:ext cx="3136659" cy="11707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7911" y="3571344"/>
            <a:ext cx="3239234" cy="24882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9978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4590"/>
            <a:ext cx="9906000" cy="1334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84 CuadroTexto">
            <a:extLst>
              <a:ext uri="{FF2B5EF4-FFF2-40B4-BE49-F238E27FC236}">
                <a16:creationId xmlns:a16="http://schemas.microsoft.com/office/drawing/2014/main" id="{CE1CBD74-CE41-0713-BFA4-F4845A3926B1}"/>
              </a:ext>
            </a:extLst>
          </p:cNvPr>
          <p:cNvSpPr txBox="1"/>
          <p:nvPr/>
        </p:nvSpPr>
        <p:spPr>
          <a:xfrm>
            <a:off x="868363" y="738386"/>
            <a:ext cx="8404722" cy="317675"/>
          </a:xfrm>
          <a:prstGeom prst="rect">
            <a:avLst/>
          </a:prstGeom>
        </p:spPr>
        <p:txBody>
          <a:bodyPr wrap="square" lIns="0" tIns="9803" rIns="0" bIns="0">
            <a:spAutoFit/>
          </a:bodyPr>
          <a:lstStyle>
            <a:defPPr>
              <a:defRPr lang="es-PE"/>
            </a:defPPr>
            <a:lvl1pPr marL="12700">
              <a:lnSpc>
                <a:spcPct val="100000"/>
              </a:lnSpc>
              <a:spcBef>
                <a:spcPts val="95"/>
              </a:spcBef>
              <a:defRPr sz="2800" b="1" i="0" spc="-10">
                <a:latin typeface="Calibri"/>
                <a:ea typeface="+mj-ea"/>
                <a:cs typeface="Calibri"/>
              </a:defRPr>
            </a:lvl1pPr>
          </a:lstStyle>
          <a:p>
            <a:pPr algn="ctr">
              <a:defRPr/>
            </a:pPr>
            <a:r>
              <a:rPr lang="es-PE" sz="2000" dirty="0" smtClean="0"/>
              <a:t>DECRETO SUPREMO N°061-2023-EF</a:t>
            </a:r>
            <a:endParaRPr lang="es-PE" sz="2000" dirty="0"/>
          </a:p>
        </p:txBody>
      </p:sp>
      <p:cxnSp>
        <p:nvCxnSpPr>
          <p:cNvPr id="14" name="74 Conector recto">
            <a:extLst>
              <a:ext uri="{FF2B5EF4-FFF2-40B4-BE49-F238E27FC236}">
                <a16:creationId xmlns:a16="http://schemas.microsoft.com/office/drawing/2014/main" id="{ABC57029-3C19-9A36-F28B-A8E5A77529B5}"/>
              </a:ext>
            </a:extLst>
          </p:cNvPr>
          <p:cNvCxnSpPr>
            <a:cxnSpLocks/>
          </p:cNvCxnSpPr>
          <p:nvPr/>
        </p:nvCxnSpPr>
        <p:spPr>
          <a:xfrm>
            <a:off x="737791" y="1135658"/>
            <a:ext cx="86703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27C14EEE-687C-5EE0-F3F2-BF8CB7FF5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80" y="0"/>
            <a:ext cx="1158340" cy="7437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A0E456-D98A-F335-A296-B378863A4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2550" y="0"/>
            <a:ext cx="815387" cy="81538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36" y="2881312"/>
            <a:ext cx="9191625" cy="32813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462" y="1794447"/>
            <a:ext cx="9248775" cy="8285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11" name="Conector recto 10"/>
          <p:cNvCxnSpPr/>
          <p:nvPr/>
        </p:nvCxnSpPr>
        <p:spPr>
          <a:xfrm>
            <a:off x="2428876" y="4455317"/>
            <a:ext cx="7091361" cy="1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7231" y="4956585"/>
            <a:ext cx="7114649" cy="36579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012" y="5915785"/>
            <a:ext cx="7114649" cy="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0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4590"/>
            <a:ext cx="9906000" cy="1334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84 CuadroTexto">
            <a:extLst>
              <a:ext uri="{FF2B5EF4-FFF2-40B4-BE49-F238E27FC236}">
                <a16:creationId xmlns:a16="http://schemas.microsoft.com/office/drawing/2014/main" id="{CE1CBD74-CE41-0713-BFA4-F4845A3926B1}"/>
              </a:ext>
            </a:extLst>
          </p:cNvPr>
          <p:cNvSpPr txBox="1"/>
          <p:nvPr/>
        </p:nvSpPr>
        <p:spPr>
          <a:xfrm>
            <a:off x="868363" y="738386"/>
            <a:ext cx="8404722" cy="317675"/>
          </a:xfrm>
          <a:prstGeom prst="rect">
            <a:avLst/>
          </a:prstGeom>
        </p:spPr>
        <p:txBody>
          <a:bodyPr wrap="square" lIns="0" tIns="9803" rIns="0" bIns="0">
            <a:spAutoFit/>
          </a:bodyPr>
          <a:lstStyle>
            <a:defPPr>
              <a:defRPr lang="es-PE"/>
            </a:defPPr>
            <a:lvl1pPr marL="12700">
              <a:lnSpc>
                <a:spcPct val="100000"/>
              </a:lnSpc>
              <a:spcBef>
                <a:spcPts val="95"/>
              </a:spcBef>
              <a:defRPr sz="2800" b="1" i="0" spc="-10">
                <a:latin typeface="Calibri"/>
                <a:ea typeface="+mj-ea"/>
                <a:cs typeface="Calibri"/>
              </a:defRPr>
            </a:lvl1pPr>
          </a:lstStyle>
          <a:p>
            <a:pPr algn="ctr">
              <a:defRPr/>
            </a:pPr>
            <a:r>
              <a:rPr lang="es-PE" sz="2000" dirty="0" smtClean="0"/>
              <a:t>DECRETO SUPREMO N°100-2023-EF</a:t>
            </a:r>
            <a:endParaRPr lang="es-PE" sz="2000" dirty="0"/>
          </a:p>
        </p:txBody>
      </p:sp>
      <p:cxnSp>
        <p:nvCxnSpPr>
          <p:cNvPr id="14" name="74 Conector recto">
            <a:extLst>
              <a:ext uri="{FF2B5EF4-FFF2-40B4-BE49-F238E27FC236}">
                <a16:creationId xmlns:a16="http://schemas.microsoft.com/office/drawing/2014/main" id="{ABC57029-3C19-9A36-F28B-A8E5A77529B5}"/>
              </a:ext>
            </a:extLst>
          </p:cNvPr>
          <p:cNvCxnSpPr>
            <a:cxnSpLocks/>
          </p:cNvCxnSpPr>
          <p:nvPr/>
        </p:nvCxnSpPr>
        <p:spPr>
          <a:xfrm>
            <a:off x="737791" y="1135658"/>
            <a:ext cx="86703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27C14EEE-687C-5EE0-F3F2-BF8CB7FF5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80" y="0"/>
            <a:ext cx="1158340" cy="7437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A0E456-D98A-F335-A296-B378863A4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2550" y="0"/>
            <a:ext cx="815387" cy="81538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6654" y="1330920"/>
            <a:ext cx="3132691" cy="15330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5656" y="3216113"/>
            <a:ext cx="3194686" cy="11925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2761" y="4868307"/>
            <a:ext cx="3881733" cy="93697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4557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4590"/>
            <a:ext cx="9906000" cy="1334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84 CuadroTexto">
            <a:extLst>
              <a:ext uri="{FF2B5EF4-FFF2-40B4-BE49-F238E27FC236}">
                <a16:creationId xmlns:a16="http://schemas.microsoft.com/office/drawing/2014/main" id="{CE1CBD74-CE41-0713-BFA4-F4845A3926B1}"/>
              </a:ext>
            </a:extLst>
          </p:cNvPr>
          <p:cNvSpPr txBox="1"/>
          <p:nvPr/>
        </p:nvSpPr>
        <p:spPr>
          <a:xfrm>
            <a:off x="868363" y="738386"/>
            <a:ext cx="8404722" cy="317675"/>
          </a:xfrm>
          <a:prstGeom prst="rect">
            <a:avLst/>
          </a:prstGeom>
        </p:spPr>
        <p:txBody>
          <a:bodyPr wrap="square" lIns="0" tIns="9803" rIns="0" bIns="0">
            <a:spAutoFit/>
          </a:bodyPr>
          <a:lstStyle>
            <a:defPPr>
              <a:defRPr lang="es-PE"/>
            </a:defPPr>
            <a:lvl1pPr marL="12700">
              <a:lnSpc>
                <a:spcPct val="100000"/>
              </a:lnSpc>
              <a:spcBef>
                <a:spcPts val="95"/>
              </a:spcBef>
              <a:defRPr sz="2800" b="1" i="0" spc="-10">
                <a:latin typeface="Calibri"/>
                <a:ea typeface="+mj-ea"/>
                <a:cs typeface="Calibri"/>
              </a:defRPr>
            </a:lvl1pPr>
          </a:lstStyle>
          <a:p>
            <a:pPr algn="ctr">
              <a:defRPr/>
            </a:pPr>
            <a:r>
              <a:rPr lang="es-PE" sz="2000" dirty="0" smtClean="0"/>
              <a:t>DECRETO SUPREMO N°100-2023-EF</a:t>
            </a:r>
            <a:endParaRPr lang="es-PE" sz="2000" dirty="0"/>
          </a:p>
        </p:txBody>
      </p:sp>
      <p:cxnSp>
        <p:nvCxnSpPr>
          <p:cNvPr id="14" name="74 Conector recto">
            <a:extLst>
              <a:ext uri="{FF2B5EF4-FFF2-40B4-BE49-F238E27FC236}">
                <a16:creationId xmlns:a16="http://schemas.microsoft.com/office/drawing/2014/main" id="{ABC57029-3C19-9A36-F28B-A8E5A77529B5}"/>
              </a:ext>
            </a:extLst>
          </p:cNvPr>
          <p:cNvCxnSpPr>
            <a:cxnSpLocks/>
          </p:cNvCxnSpPr>
          <p:nvPr/>
        </p:nvCxnSpPr>
        <p:spPr>
          <a:xfrm>
            <a:off x="737791" y="1135658"/>
            <a:ext cx="86703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27C14EEE-687C-5EE0-F3F2-BF8CB7FF5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80" y="0"/>
            <a:ext cx="1158340" cy="7437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A0E456-D98A-F335-A296-B378863A4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2550" y="0"/>
            <a:ext cx="815387" cy="81538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403" y="1794447"/>
            <a:ext cx="9449597" cy="40920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10" name="Conector recto 9"/>
          <p:cNvCxnSpPr/>
          <p:nvPr/>
        </p:nvCxnSpPr>
        <p:spPr>
          <a:xfrm>
            <a:off x="2066925" y="2933700"/>
            <a:ext cx="779144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6925" y="3592489"/>
            <a:ext cx="7827942" cy="5486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8058" y="5516115"/>
            <a:ext cx="7827942" cy="5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4590"/>
            <a:ext cx="9906000" cy="1334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74 Conector recto">
            <a:extLst>
              <a:ext uri="{FF2B5EF4-FFF2-40B4-BE49-F238E27FC236}">
                <a16:creationId xmlns:a16="http://schemas.microsoft.com/office/drawing/2014/main" id="{9A4B1558-458C-3944-18D8-B0926F124320}"/>
              </a:ext>
            </a:extLst>
          </p:cNvPr>
          <p:cNvCxnSpPr>
            <a:cxnSpLocks/>
          </p:cNvCxnSpPr>
          <p:nvPr/>
        </p:nvCxnSpPr>
        <p:spPr>
          <a:xfrm>
            <a:off x="813991" y="1008444"/>
            <a:ext cx="86703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D9A609E8-9B45-89C7-0EFB-90ED933EF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9174" y="0"/>
            <a:ext cx="1095375" cy="10953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C3F082A-06D7-5FF9-C57D-C76138B84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1" y="117689"/>
            <a:ext cx="1444877" cy="92667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067050" y="117689"/>
            <a:ext cx="4362450" cy="523220"/>
          </a:xfrm>
          <a:prstGeom prst="rect">
            <a:avLst/>
          </a:prstGeom>
          <a:solidFill>
            <a:srgbClr val="FFC000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dirty="0" smtClean="0"/>
              <a:t>NEOPLASICAS –</a:t>
            </a:r>
            <a:r>
              <a:rPr lang="es-MX" dirty="0"/>
              <a:t>IREN CENTROINSTITUTO REGIONAL DE ENFERMEDADES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571625"/>
            <a:ext cx="9622456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4590"/>
            <a:ext cx="9906000" cy="133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84 CuadroTexto">
            <a:extLst>
              <a:ext uri="{FF2B5EF4-FFF2-40B4-BE49-F238E27FC236}">
                <a16:creationId xmlns:a16="http://schemas.microsoft.com/office/drawing/2014/main" id="{2418E771-869A-25F0-5C57-1D5D17871CFB}"/>
              </a:ext>
            </a:extLst>
          </p:cNvPr>
          <p:cNvSpPr txBox="1"/>
          <p:nvPr/>
        </p:nvSpPr>
        <p:spPr>
          <a:xfrm>
            <a:off x="1181497" y="738386"/>
            <a:ext cx="7786787" cy="317675"/>
          </a:xfrm>
          <a:prstGeom prst="rect">
            <a:avLst/>
          </a:prstGeom>
        </p:spPr>
        <p:txBody>
          <a:bodyPr lIns="0" tIns="9803" rIns="0" bIns="0">
            <a:spAutoFit/>
          </a:bodyPr>
          <a:lstStyle>
            <a:defPPr>
              <a:defRPr lang="es-PE"/>
            </a:defPPr>
            <a:lvl1pPr marL="12700">
              <a:lnSpc>
                <a:spcPct val="100000"/>
              </a:lnSpc>
              <a:spcBef>
                <a:spcPts val="95"/>
              </a:spcBef>
              <a:defRPr sz="2800" b="1" i="0" spc="-10">
                <a:latin typeface="Calibri"/>
                <a:ea typeface="+mj-ea"/>
                <a:cs typeface="Calibri"/>
              </a:defRPr>
            </a:lvl1pPr>
          </a:lstStyle>
          <a:p>
            <a:pPr algn="ctr">
              <a:defRPr/>
            </a:pPr>
            <a:endParaRPr lang="es-PE" sz="2000" dirty="0">
              <a:solidFill>
                <a:schemeClr val="tx1"/>
              </a:solidFill>
            </a:endParaRPr>
          </a:p>
        </p:txBody>
      </p:sp>
      <p:cxnSp>
        <p:nvCxnSpPr>
          <p:cNvPr id="12" name="74 Conector recto">
            <a:extLst>
              <a:ext uri="{FF2B5EF4-FFF2-40B4-BE49-F238E27FC236}">
                <a16:creationId xmlns:a16="http://schemas.microsoft.com/office/drawing/2014/main" id="{9A4B1558-458C-3944-18D8-B0926F124320}"/>
              </a:ext>
            </a:extLst>
          </p:cNvPr>
          <p:cNvCxnSpPr>
            <a:cxnSpLocks/>
          </p:cNvCxnSpPr>
          <p:nvPr/>
        </p:nvCxnSpPr>
        <p:spPr>
          <a:xfrm>
            <a:off x="737791" y="1135658"/>
            <a:ext cx="86703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1EC62C8F-4644-FF1C-D9BF-63836302C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11" y="98639"/>
            <a:ext cx="1444877" cy="92667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12EDD33-6B22-91F2-4592-57A4B2BD1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1987" y="0"/>
            <a:ext cx="1097375" cy="1097375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2595565" y="211693"/>
            <a:ext cx="4781550" cy="523220"/>
          </a:xfrm>
          <a:prstGeom prst="rect">
            <a:avLst/>
          </a:prstGeom>
          <a:solidFill>
            <a:srgbClr val="FFC000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dirty="0" smtClean="0"/>
              <a:t>RED DE SALUD SATIPO-HOSPITAL MANUEL ANGEL HIGA ARAKAKI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98" y="2089545"/>
            <a:ext cx="9435264" cy="235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52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4590"/>
            <a:ext cx="9906000" cy="133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84 CuadroTexto">
            <a:extLst>
              <a:ext uri="{FF2B5EF4-FFF2-40B4-BE49-F238E27FC236}">
                <a16:creationId xmlns:a16="http://schemas.microsoft.com/office/drawing/2014/main" id="{2418E771-869A-25F0-5C57-1D5D17871CFB}"/>
              </a:ext>
            </a:extLst>
          </p:cNvPr>
          <p:cNvSpPr txBox="1"/>
          <p:nvPr/>
        </p:nvSpPr>
        <p:spPr>
          <a:xfrm>
            <a:off x="1181497" y="738386"/>
            <a:ext cx="7786787" cy="317675"/>
          </a:xfrm>
          <a:prstGeom prst="rect">
            <a:avLst/>
          </a:prstGeom>
        </p:spPr>
        <p:txBody>
          <a:bodyPr lIns="0" tIns="9803" rIns="0" bIns="0">
            <a:spAutoFit/>
          </a:bodyPr>
          <a:lstStyle>
            <a:defPPr>
              <a:defRPr lang="es-PE"/>
            </a:defPPr>
            <a:lvl1pPr marL="12700">
              <a:lnSpc>
                <a:spcPct val="100000"/>
              </a:lnSpc>
              <a:spcBef>
                <a:spcPts val="95"/>
              </a:spcBef>
              <a:defRPr sz="2800" b="1" i="0" spc="-10">
                <a:latin typeface="Calibri"/>
                <a:ea typeface="+mj-ea"/>
                <a:cs typeface="Calibri"/>
              </a:defRPr>
            </a:lvl1pPr>
          </a:lstStyle>
          <a:p>
            <a:pPr algn="ctr">
              <a:defRPr/>
            </a:pPr>
            <a:endParaRPr lang="es-PE" sz="2000" dirty="0">
              <a:solidFill>
                <a:schemeClr val="tx1"/>
              </a:solidFill>
            </a:endParaRPr>
          </a:p>
        </p:txBody>
      </p:sp>
      <p:cxnSp>
        <p:nvCxnSpPr>
          <p:cNvPr id="12" name="74 Conector recto">
            <a:extLst>
              <a:ext uri="{FF2B5EF4-FFF2-40B4-BE49-F238E27FC236}">
                <a16:creationId xmlns:a16="http://schemas.microsoft.com/office/drawing/2014/main" id="{9A4B1558-458C-3944-18D8-B0926F124320}"/>
              </a:ext>
            </a:extLst>
          </p:cNvPr>
          <p:cNvCxnSpPr>
            <a:cxnSpLocks/>
          </p:cNvCxnSpPr>
          <p:nvPr/>
        </p:nvCxnSpPr>
        <p:spPr>
          <a:xfrm>
            <a:off x="737791" y="1135658"/>
            <a:ext cx="86703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1EC62C8F-4644-FF1C-D9BF-63836302C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11" y="98639"/>
            <a:ext cx="1444877" cy="92667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12EDD33-6B22-91F2-4592-57A4B2BD1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1987" y="0"/>
            <a:ext cx="1097375" cy="1097375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2595565" y="211693"/>
            <a:ext cx="4781550" cy="523220"/>
          </a:xfrm>
          <a:prstGeom prst="rect">
            <a:avLst/>
          </a:prstGeom>
          <a:solidFill>
            <a:srgbClr val="FFC000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dirty="0" smtClean="0"/>
              <a:t>HOSPITAL REGIONAL DOCENTE CLINICO QUIRURGICO DANIEL ALCIDES CARRION</a:t>
            </a:r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11" y="1590675"/>
            <a:ext cx="9481067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2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4590"/>
            <a:ext cx="9906000" cy="1334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74 Conector recto">
            <a:extLst>
              <a:ext uri="{FF2B5EF4-FFF2-40B4-BE49-F238E27FC236}">
                <a16:creationId xmlns:a16="http://schemas.microsoft.com/office/drawing/2014/main" id="{9A4B1558-458C-3944-18D8-B0926F124320}"/>
              </a:ext>
            </a:extLst>
          </p:cNvPr>
          <p:cNvCxnSpPr>
            <a:cxnSpLocks/>
          </p:cNvCxnSpPr>
          <p:nvPr/>
        </p:nvCxnSpPr>
        <p:spPr>
          <a:xfrm>
            <a:off x="813408" y="960076"/>
            <a:ext cx="86703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2A588D96-7E1C-8D1B-2624-88B923367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1" y="89114"/>
            <a:ext cx="1160589" cy="74434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3DA0338-D3A0-E118-0F31-F0419B55E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4450" y="108538"/>
            <a:ext cx="742950" cy="74295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595565" y="211693"/>
            <a:ext cx="4781550" cy="307777"/>
          </a:xfrm>
          <a:prstGeom prst="rect">
            <a:avLst/>
          </a:prstGeom>
          <a:solidFill>
            <a:srgbClr val="FFC000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dirty="0" smtClean="0"/>
              <a:t>DIFICULTADES</a:t>
            </a:r>
            <a:endParaRPr lang="es-MX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813408" y="1744910"/>
            <a:ext cx="8121041" cy="34548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s-MX" dirty="0" smtClean="0"/>
              <a:t>•Elaboración de TDR para los servicios de acondicionamiento y contratación de terceros 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 smtClean="0"/>
              <a:t>Renuncias constantes por parte de los profesionales </a:t>
            </a:r>
            <a:r>
              <a:rPr lang="es-MX" smtClean="0"/>
              <a:t>de salud.</a:t>
            </a:r>
            <a:endParaRPr lang="es-MX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 smtClean="0"/>
              <a:t>Área de logística demora en revisión de TDR y tramites administrativos.</a:t>
            </a:r>
            <a:endParaRPr lang="es-MX" dirty="0"/>
          </a:p>
          <a:p>
            <a:r>
              <a:rPr lang="es-MX" dirty="0"/>
              <a:t>  </a:t>
            </a:r>
          </a:p>
          <a:p>
            <a:pPr marL="50800" lvl="0" indent="0" algn="just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0068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4590"/>
            <a:ext cx="9906000" cy="1334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74 Conector recto">
            <a:extLst>
              <a:ext uri="{FF2B5EF4-FFF2-40B4-BE49-F238E27FC236}">
                <a16:creationId xmlns:a16="http://schemas.microsoft.com/office/drawing/2014/main" id="{9A4B1558-458C-3944-18D8-B0926F124320}"/>
              </a:ext>
            </a:extLst>
          </p:cNvPr>
          <p:cNvCxnSpPr>
            <a:cxnSpLocks/>
          </p:cNvCxnSpPr>
          <p:nvPr/>
        </p:nvCxnSpPr>
        <p:spPr>
          <a:xfrm>
            <a:off x="813408" y="960076"/>
            <a:ext cx="86703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2A588D96-7E1C-8D1B-2624-88B923367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1" y="89114"/>
            <a:ext cx="1160589" cy="74434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3DA0338-D3A0-E118-0F31-F0419B55E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4450" y="108538"/>
            <a:ext cx="742950" cy="74295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595565" y="211693"/>
            <a:ext cx="4781550" cy="307777"/>
          </a:xfrm>
          <a:prstGeom prst="rect">
            <a:avLst/>
          </a:prstGeom>
          <a:solidFill>
            <a:srgbClr val="FFC000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dirty="0" smtClean="0"/>
              <a:t>ACCIONES DE MEJORA</a:t>
            </a:r>
            <a:endParaRPr lang="es-MX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813408" y="1744910"/>
            <a:ext cx="8121041" cy="34548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s-MX" dirty="0" smtClean="0"/>
              <a:t>•Línea de tiempo para garantizar el cumplimiento de ejecución del presupuesto.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 smtClean="0"/>
              <a:t>Seguimiento y monitoreo semanal  de la ejecución de presupuesto asignado a las IPRESS.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 smtClean="0"/>
              <a:t>Asistencias técnicas por parte del DPCAN –DIRESA JUNIN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MX" dirty="0"/>
          </a:p>
          <a:p>
            <a:r>
              <a:rPr lang="es-MX" dirty="0"/>
              <a:t>  </a:t>
            </a:r>
          </a:p>
          <a:p>
            <a:pPr marL="50800" lvl="0" indent="0" algn="just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32175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34"/>
          <p:cNvSpPr/>
          <p:nvPr/>
        </p:nvSpPr>
        <p:spPr>
          <a:xfrm>
            <a:off x="4881282" y="0"/>
            <a:ext cx="5024717" cy="6858000"/>
          </a:xfrm>
          <a:prstGeom prst="rect">
            <a:avLst/>
          </a:prstGeom>
          <a:solidFill>
            <a:srgbClr val="00A59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rgbClr val="0083B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4"/>
          <p:cNvSpPr txBox="1"/>
          <p:nvPr/>
        </p:nvSpPr>
        <p:spPr>
          <a:xfrm>
            <a:off x="6349902" y="3195539"/>
            <a:ext cx="2003127" cy="767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88"/>
              <a:buFont typeface="Arial"/>
              <a:buNone/>
            </a:pPr>
            <a:r>
              <a:rPr lang="es-PE" sz="4388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Gracias</a:t>
            </a:r>
            <a:endParaRPr/>
          </a:p>
        </p:txBody>
      </p:sp>
      <p:cxnSp>
        <p:nvCxnSpPr>
          <p:cNvPr id="621" name="Google Shape;621;p34"/>
          <p:cNvCxnSpPr/>
          <p:nvPr/>
        </p:nvCxnSpPr>
        <p:spPr>
          <a:xfrm>
            <a:off x="6349902" y="3154264"/>
            <a:ext cx="2003127" cy="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22" name="Google Shape;622;p34"/>
          <p:cNvSpPr/>
          <p:nvPr/>
        </p:nvSpPr>
        <p:spPr>
          <a:xfrm>
            <a:off x="1282105" y="3570883"/>
            <a:ext cx="184731" cy="44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75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3" name="Google Shape;623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6561" y="2916932"/>
            <a:ext cx="2873772" cy="1024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112</Words>
  <Application>Microsoft Office PowerPoint</Application>
  <PresentationFormat>A4 (210 x 297 mm)</PresentationFormat>
  <Paragraphs>20</Paragraphs>
  <Slides>11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RONIE CELI GUEVARA</dc:creator>
  <cp:lastModifiedBy>DIRESA</cp:lastModifiedBy>
  <cp:revision>102</cp:revision>
  <dcterms:created xsi:type="dcterms:W3CDTF">2022-01-10T16:14:21Z</dcterms:created>
  <dcterms:modified xsi:type="dcterms:W3CDTF">2023-08-14T19:15:05Z</dcterms:modified>
</cp:coreProperties>
</file>