
<file path=[Content_Types].xml><?xml version="1.0" encoding="utf-8"?>
<Types xmlns="http://schemas.openxmlformats.org/package/2006/content-types">
  <Default Extension="png" ContentType="image/png"/>
  <Default Extension="jfif" ContentType="image/jpe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90" r:id="rId2"/>
    <p:sldId id="263" r:id="rId3"/>
    <p:sldId id="258" r:id="rId4"/>
    <p:sldId id="296" r:id="rId5"/>
    <p:sldId id="298" r:id="rId6"/>
    <p:sldId id="299" r:id="rId7"/>
    <p:sldId id="300" r:id="rId8"/>
    <p:sldId id="301" r:id="rId9"/>
    <p:sldId id="287" r:id="rId10"/>
    <p:sldId id="312" r:id="rId11"/>
    <p:sldId id="265" r:id="rId12"/>
    <p:sldId id="302" r:id="rId13"/>
    <p:sldId id="303" r:id="rId14"/>
    <p:sldId id="272" r:id="rId15"/>
    <p:sldId id="267" r:id="rId16"/>
    <p:sldId id="304" r:id="rId17"/>
    <p:sldId id="305" r:id="rId18"/>
    <p:sldId id="286" r:id="rId19"/>
    <p:sldId id="293" r:id="rId20"/>
    <p:sldId id="307" r:id="rId21"/>
    <p:sldId id="308" r:id="rId22"/>
    <p:sldId id="310" r:id="rId23"/>
    <p:sldId id="259" r:id="rId24"/>
    <p:sldId id="309" r:id="rId25"/>
    <p:sldId id="288" r:id="rId26"/>
  </p:sldIdLst>
  <p:sldSz cx="12192000" cy="6858000"/>
  <p:notesSz cx="6858000" cy="9926638"/>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01"/>
    <a:srgbClr val="3AA7BB"/>
    <a:srgbClr val="0085AE"/>
    <a:srgbClr val="2F9717"/>
    <a:srgbClr val="0073A6"/>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82" autoAdjust="0"/>
    <p:restoredTop sz="95688" autoAdjust="0"/>
  </p:normalViewPr>
  <p:slideViewPr>
    <p:cSldViewPr snapToGrid="0" showGuides="1">
      <p:cViewPr varScale="1">
        <p:scale>
          <a:sx n="72" d="100"/>
          <a:sy n="72" d="100"/>
        </p:scale>
        <p:origin x="522" y="7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solidFill>
                <a:schemeClr val="bg1">
                  <a:lumMod val="85000"/>
                </a:schemeClr>
              </a:solidFill>
            </a:ln>
            <a:effectLst/>
          </c:spPr>
          <c:dPt>
            <c:idx val="0"/>
            <c:bubble3D val="0"/>
            <c:spPr>
              <a:solidFill>
                <a:srgbClr val="FF8001"/>
              </a:solidFill>
              <a:ln w="25400">
                <a:solidFill>
                  <a:schemeClr val="bg1">
                    <a:lumMod val="85000"/>
                  </a:schemeClr>
                </a:solidFill>
              </a:ln>
              <a:effectLst/>
            </c:spPr>
            <c:extLst>
              <c:ext xmlns:c16="http://schemas.microsoft.com/office/drawing/2014/chart" uri="{C3380CC4-5D6E-409C-BE32-E72D297353CC}">
                <c16:uniqueId val="{00000001-41E1-43D4-823B-B69118FC222A}"/>
              </c:ext>
            </c:extLst>
          </c:dPt>
          <c:dPt>
            <c:idx val="1"/>
            <c:bubble3D val="0"/>
            <c:spPr>
              <a:solidFill>
                <a:srgbClr val="00B050"/>
              </a:solidFill>
              <a:ln w="25400">
                <a:solidFill>
                  <a:schemeClr val="bg1">
                    <a:lumMod val="85000"/>
                  </a:schemeClr>
                </a:solidFill>
              </a:ln>
              <a:effectLst/>
            </c:spPr>
            <c:extLst>
              <c:ext xmlns:c16="http://schemas.microsoft.com/office/drawing/2014/chart" uri="{C3380CC4-5D6E-409C-BE32-E72D297353CC}">
                <c16:uniqueId val="{00000003-41E1-43D4-823B-B69118FC222A}"/>
              </c:ext>
            </c:extLst>
          </c:dPt>
          <c:dPt>
            <c:idx val="2"/>
            <c:bubble3D val="0"/>
            <c:spPr>
              <a:solidFill>
                <a:srgbClr val="2F9717"/>
              </a:solidFill>
              <a:ln w="25400">
                <a:solidFill>
                  <a:schemeClr val="bg1">
                    <a:lumMod val="85000"/>
                  </a:schemeClr>
                </a:solidFill>
              </a:ln>
              <a:effectLst/>
            </c:spPr>
            <c:extLst>
              <c:ext xmlns:c16="http://schemas.microsoft.com/office/drawing/2014/chart" uri="{C3380CC4-5D6E-409C-BE32-E72D297353CC}">
                <c16:uniqueId val="{00000005-41E1-43D4-823B-B69118FC222A}"/>
              </c:ext>
            </c:extLst>
          </c:dPt>
          <c:dPt>
            <c:idx val="3"/>
            <c:bubble3D val="0"/>
            <c:spPr>
              <a:solidFill>
                <a:srgbClr val="92D050"/>
              </a:solidFill>
              <a:ln w="25400">
                <a:solidFill>
                  <a:schemeClr val="bg1">
                    <a:lumMod val="85000"/>
                  </a:schemeClr>
                </a:solidFill>
              </a:ln>
              <a:effectLst/>
            </c:spPr>
            <c:extLst>
              <c:ext xmlns:c16="http://schemas.microsoft.com/office/drawing/2014/chart" uri="{C3380CC4-5D6E-409C-BE32-E72D297353CC}">
                <c16:uniqueId val="{00000007-41E1-43D4-823B-B69118FC222A}"/>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40</c:v>
                </c:pt>
                <c:pt idx="1">
                  <c:v>30</c:v>
                </c:pt>
                <c:pt idx="2">
                  <c:v>20</c:v>
                </c:pt>
                <c:pt idx="3">
                  <c:v>10</c:v>
                </c:pt>
              </c:numCache>
            </c:numRef>
          </c:val>
          <c:extLst>
            <c:ext xmlns:c16="http://schemas.microsoft.com/office/drawing/2014/chart" uri="{C3380CC4-5D6E-409C-BE32-E72D297353CC}">
              <c16:uniqueId val="{00000008-41E1-43D4-823B-B69118FC222A}"/>
            </c:ext>
          </c:extLst>
        </c:ser>
        <c:dLbls>
          <c:showLegendKey val="0"/>
          <c:showVal val="0"/>
          <c:showCatName val="0"/>
          <c:showSerName val="0"/>
          <c:showPercent val="0"/>
          <c:showBubbleSize val="0"/>
          <c:showLeaderLines val="1"/>
        </c:dLbls>
        <c:firstSliceAng val="0"/>
      </c:pieChart>
      <c:spPr>
        <a:noFill/>
        <a:ln w="25355">
          <a:noFill/>
        </a:ln>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solidFill>
                <a:schemeClr val="bg1">
                  <a:lumMod val="85000"/>
                </a:schemeClr>
              </a:solidFill>
            </a:ln>
            <a:effectLst/>
          </c:spPr>
          <c:dPt>
            <c:idx val="0"/>
            <c:bubble3D val="0"/>
            <c:spPr>
              <a:solidFill>
                <a:srgbClr val="FF8001"/>
              </a:solidFill>
              <a:ln w="25400">
                <a:solidFill>
                  <a:schemeClr val="bg1">
                    <a:lumMod val="85000"/>
                  </a:schemeClr>
                </a:solidFill>
              </a:ln>
              <a:effectLst/>
            </c:spPr>
            <c:extLst>
              <c:ext xmlns:c16="http://schemas.microsoft.com/office/drawing/2014/chart" uri="{C3380CC4-5D6E-409C-BE32-E72D297353CC}">
                <c16:uniqueId val="{00000001-41E1-43D4-823B-B69118FC222A}"/>
              </c:ext>
            </c:extLst>
          </c:dPt>
          <c:dPt>
            <c:idx val="1"/>
            <c:bubble3D val="0"/>
            <c:spPr>
              <a:solidFill>
                <a:srgbClr val="00B050"/>
              </a:solidFill>
              <a:ln w="25400">
                <a:solidFill>
                  <a:schemeClr val="bg1">
                    <a:lumMod val="85000"/>
                  </a:schemeClr>
                </a:solidFill>
              </a:ln>
              <a:effectLst/>
            </c:spPr>
            <c:extLst>
              <c:ext xmlns:c16="http://schemas.microsoft.com/office/drawing/2014/chart" uri="{C3380CC4-5D6E-409C-BE32-E72D297353CC}">
                <c16:uniqueId val="{00000003-41E1-43D4-823B-B69118FC222A}"/>
              </c:ext>
            </c:extLst>
          </c:dPt>
          <c:dPt>
            <c:idx val="2"/>
            <c:bubble3D val="0"/>
            <c:spPr>
              <a:solidFill>
                <a:srgbClr val="2F9717"/>
              </a:solidFill>
              <a:ln w="25400">
                <a:solidFill>
                  <a:schemeClr val="bg1">
                    <a:lumMod val="85000"/>
                  </a:schemeClr>
                </a:solidFill>
              </a:ln>
              <a:effectLst/>
            </c:spPr>
            <c:extLst>
              <c:ext xmlns:c16="http://schemas.microsoft.com/office/drawing/2014/chart" uri="{C3380CC4-5D6E-409C-BE32-E72D297353CC}">
                <c16:uniqueId val="{00000005-41E1-43D4-823B-B69118FC222A}"/>
              </c:ext>
            </c:extLst>
          </c:dPt>
          <c:dPt>
            <c:idx val="3"/>
            <c:bubble3D val="0"/>
            <c:spPr>
              <a:solidFill>
                <a:srgbClr val="92D050"/>
              </a:solidFill>
              <a:ln w="25400">
                <a:solidFill>
                  <a:schemeClr val="bg1">
                    <a:lumMod val="85000"/>
                  </a:schemeClr>
                </a:solidFill>
              </a:ln>
              <a:effectLst/>
            </c:spPr>
            <c:extLst>
              <c:ext xmlns:c16="http://schemas.microsoft.com/office/drawing/2014/chart" uri="{C3380CC4-5D6E-409C-BE32-E72D297353CC}">
                <c16:uniqueId val="{00000007-41E1-43D4-823B-B69118FC222A}"/>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40</c:v>
                </c:pt>
                <c:pt idx="1">
                  <c:v>30</c:v>
                </c:pt>
                <c:pt idx="2">
                  <c:v>20</c:v>
                </c:pt>
                <c:pt idx="3">
                  <c:v>10</c:v>
                </c:pt>
              </c:numCache>
            </c:numRef>
          </c:val>
          <c:extLst>
            <c:ext xmlns:c16="http://schemas.microsoft.com/office/drawing/2014/chart" uri="{C3380CC4-5D6E-409C-BE32-E72D297353CC}">
              <c16:uniqueId val="{00000008-41E1-43D4-823B-B69118FC222A}"/>
            </c:ext>
          </c:extLst>
        </c:ser>
        <c:dLbls>
          <c:showLegendKey val="0"/>
          <c:showVal val="0"/>
          <c:showCatName val="0"/>
          <c:showSerName val="0"/>
          <c:showPercent val="0"/>
          <c:showBubbleSize val="0"/>
          <c:showLeaderLines val="1"/>
        </c:dLbls>
        <c:firstSliceAng val="0"/>
      </c:pieChart>
      <c:spPr>
        <a:noFill/>
        <a:ln w="25355">
          <a:noFill/>
        </a:ln>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A2854085-8DDC-4A0A-8103-7D3838DF0AA5}" type="datetimeFigureOut">
              <a:rPr lang="en-US" smtClean="0"/>
              <a:t>8/8/2023</a:t>
            </a:fld>
            <a:endParaRPr lang="en-US"/>
          </a:p>
        </p:txBody>
      </p:sp>
      <p:sp>
        <p:nvSpPr>
          <p:cNvPr id="4" name="Marcador de pie de página 3"/>
          <p:cNvSpPr>
            <a:spLocks noGrp="1"/>
          </p:cNvSpPr>
          <p:nvPr>
            <p:ph type="ftr" sz="quarter" idx="2"/>
          </p:nvPr>
        </p:nvSpPr>
        <p:spPr>
          <a:xfrm>
            <a:off x="0" y="9429750"/>
            <a:ext cx="2971800" cy="496888"/>
          </a:xfrm>
          <a:prstGeom prst="rect">
            <a:avLst/>
          </a:prstGeom>
        </p:spPr>
        <p:txBody>
          <a:bodyPr vert="horz" lIns="91440" tIns="45720" rIns="91440" bIns="45720"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3884613" y="9429750"/>
            <a:ext cx="2971800" cy="496888"/>
          </a:xfrm>
          <a:prstGeom prst="rect">
            <a:avLst/>
          </a:prstGeom>
        </p:spPr>
        <p:txBody>
          <a:bodyPr vert="horz" lIns="91440" tIns="45720" rIns="91440" bIns="45720" rtlCol="0" anchor="b"/>
          <a:lstStyle>
            <a:lvl1pPr algn="r">
              <a:defRPr sz="1200"/>
            </a:lvl1pPr>
          </a:lstStyle>
          <a:p>
            <a:fld id="{D229BD9D-9EBF-4D39-B0FC-92B72C4AFD85}" type="slidenum">
              <a:rPr lang="en-US" smtClean="0"/>
              <a:t>‹Nº›</a:t>
            </a:fld>
            <a:endParaRPr lang="en-US"/>
          </a:p>
        </p:txBody>
      </p:sp>
    </p:spTree>
    <p:extLst>
      <p:ext uri="{BB962C8B-B14F-4D97-AF65-F5344CB8AC3E}">
        <p14:creationId xmlns:p14="http://schemas.microsoft.com/office/powerpoint/2010/main" val="28432532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13073DDA-EF99-4D0F-AD1E-35929B033D15}" type="datetimeFigureOut">
              <a:rPr lang="zh-CN" altLang="en-US" smtClean="0"/>
              <a:t>2023/8/8</a:t>
            </a:fld>
            <a:endParaRPr lang="zh-CN" altLang="en-US"/>
          </a:p>
        </p:txBody>
      </p:sp>
      <p:sp>
        <p:nvSpPr>
          <p:cNvPr id="4" name="幻灯片图像占位符 3"/>
          <p:cNvSpPr>
            <a:spLocks noGrp="1" noRot="1" noChangeAspect="1"/>
          </p:cNvSpPr>
          <p:nvPr>
            <p:ph type="sldImg" idx="2"/>
          </p:nvPr>
        </p:nvSpPr>
        <p:spPr>
          <a:xfrm>
            <a:off x="452438" y="1241425"/>
            <a:ext cx="5953125" cy="33496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777194"/>
            <a:ext cx="5486400" cy="3908614"/>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A2103264-7A87-4363-AFA4-CCAB038A6429}" type="slidenum">
              <a:rPr lang="zh-CN" altLang="en-US" smtClean="0"/>
              <a:t>‹Nº›</a:t>
            </a:fld>
            <a:endParaRPr lang="zh-CN" altLang="en-US"/>
          </a:p>
        </p:txBody>
      </p:sp>
    </p:spTree>
    <p:extLst>
      <p:ext uri="{BB962C8B-B14F-4D97-AF65-F5344CB8AC3E}">
        <p14:creationId xmlns:p14="http://schemas.microsoft.com/office/powerpoint/2010/main" val="3321520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103264-7A87-4363-AFA4-CCAB038A6429}" type="slidenum">
              <a:rPr lang="zh-CN" altLang="en-US" smtClean="0"/>
              <a:t>1</a:t>
            </a:fld>
            <a:endParaRPr lang="zh-CN" altLang="en-US"/>
          </a:p>
        </p:txBody>
      </p:sp>
    </p:spTree>
    <p:extLst>
      <p:ext uri="{BB962C8B-B14F-4D97-AF65-F5344CB8AC3E}">
        <p14:creationId xmlns:p14="http://schemas.microsoft.com/office/powerpoint/2010/main" val="4192754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103264-7A87-4363-AFA4-CCAB038A6429}" type="slidenum">
              <a:rPr lang="zh-CN" altLang="en-US" smtClean="0"/>
              <a:t>2</a:t>
            </a:fld>
            <a:endParaRPr lang="zh-CN" altLang="en-US"/>
          </a:p>
        </p:txBody>
      </p:sp>
    </p:spTree>
    <p:extLst>
      <p:ext uri="{BB962C8B-B14F-4D97-AF65-F5344CB8AC3E}">
        <p14:creationId xmlns:p14="http://schemas.microsoft.com/office/powerpoint/2010/main" val="3990916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103264-7A87-4363-AFA4-CCAB038A6429}" type="slidenum">
              <a:rPr lang="zh-CN" altLang="en-US" smtClean="0"/>
              <a:t>3</a:t>
            </a:fld>
            <a:endParaRPr lang="zh-CN" altLang="en-US"/>
          </a:p>
        </p:txBody>
      </p:sp>
    </p:spTree>
    <p:extLst>
      <p:ext uri="{BB962C8B-B14F-4D97-AF65-F5344CB8AC3E}">
        <p14:creationId xmlns:p14="http://schemas.microsoft.com/office/powerpoint/2010/main" val="2817973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103264-7A87-4363-AFA4-CCAB038A6429}" type="slidenum">
              <a:rPr lang="zh-CN" altLang="en-US" smtClean="0"/>
              <a:t>9</a:t>
            </a:fld>
            <a:endParaRPr lang="zh-CN" altLang="en-US"/>
          </a:p>
        </p:txBody>
      </p:sp>
    </p:spTree>
    <p:extLst>
      <p:ext uri="{BB962C8B-B14F-4D97-AF65-F5344CB8AC3E}">
        <p14:creationId xmlns:p14="http://schemas.microsoft.com/office/powerpoint/2010/main" val="3334194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DE5F23-5C27-4B70-AB54-317F0AB486EF}" type="slidenum">
              <a:rPr lang="zh-CN" altLang="en-US" smtClean="0"/>
              <a:t>10</a:t>
            </a:fld>
            <a:endParaRPr lang="zh-CN" altLang="en-US"/>
          </a:p>
        </p:txBody>
      </p:sp>
    </p:spTree>
    <p:extLst>
      <p:ext uri="{BB962C8B-B14F-4D97-AF65-F5344CB8AC3E}">
        <p14:creationId xmlns:p14="http://schemas.microsoft.com/office/powerpoint/2010/main" val="2845369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DE5F23-5C27-4B70-AB54-317F0AB486EF}" type="slidenum">
              <a:rPr lang="zh-CN" altLang="en-US" smtClean="0"/>
              <a:t>11</a:t>
            </a:fld>
            <a:endParaRPr lang="zh-CN" altLang="en-US"/>
          </a:p>
        </p:txBody>
      </p:sp>
    </p:spTree>
    <p:extLst>
      <p:ext uri="{BB962C8B-B14F-4D97-AF65-F5344CB8AC3E}">
        <p14:creationId xmlns:p14="http://schemas.microsoft.com/office/powerpoint/2010/main" val="1198387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DE5F23-5C27-4B70-AB54-317F0AB486EF}" type="slidenum">
              <a:rPr lang="zh-CN" altLang="en-US" smtClean="0"/>
              <a:t>12</a:t>
            </a:fld>
            <a:endParaRPr lang="zh-CN" altLang="en-US"/>
          </a:p>
        </p:txBody>
      </p:sp>
    </p:spTree>
    <p:extLst>
      <p:ext uri="{BB962C8B-B14F-4D97-AF65-F5344CB8AC3E}">
        <p14:creationId xmlns:p14="http://schemas.microsoft.com/office/powerpoint/2010/main" val="427221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DE5F23-5C27-4B70-AB54-317F0AB486EF}" type="slidenum">
              <a:rPr lang="zh-CN" altLang="en-US" smtClean="0"/>
              <a:t>13</a:t>
            </a:fld>
            <a:endParaRPr lang="zh-CN" altLang="en-US"/>
          </a:p>
        </p:txBody>
      </p:sp>
    </p:spTree>
    <p:extLst>
      <p:ext uri="{BB962C8B-B14F-4D97-AF65-F5344CB8AC3E}">
        <p14:creationId xmlns:p14="http://schemas.microsoft.com/office/powerpoint/2010/main" val="4117882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8D6CD0-2F6D-4B3F-988D-53746408761F}" type="slidenum">
              <a:rPr lang="zh-CN" altLang="en-US" smtClean="0"/>
              <a:t>14</a:t>
            </a:fld>
            <a:endParaRPr lang="zh-CN" altLang="en-US"/>
          </a:p>
        </p:txBody>
      </p:sp>
    </p:spTree>
    <p:extLst>
      <p:ext uri="{BB962C8B-B14F-4D97-AF65-F5344CB8AC3E}">
        <p14:creationId xmlns:p14="http://schemas.microsoft.com/office/powerpoint/2010/main" val="3669746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81227-AB64-4AF5-8976-FA5E4337ED6B}" type="slidenum">
              <a:rPr lang="zh-CN" altLang="en-US" smtClean="0"/>
              <a:t>15</a:t>
            </a:fld>
            <a:endParaRPr lang="zh-CN" altLang="en-US"/>
          </a:p>
        </p:txBody>
      </p:sp>
    </p:spTree>
    <p:extLst>
      <p:ext uri="{BB962C8B-B14F-4D97-AF65-F5344CB8AC3E}">
        <p14:creationId xmlns:p14="http://schemas.microsoft.com/office/powerpoint/2010/main" val="3858191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81227-AB64-4AF5-8976-FA5E4337ED6B}" type="slidenum">
              <a:rPr lang="zh-CN" altLang="en-US" smtClean="0"/>
              <a:t>16</a:t>
            </a:fld>
            <a:endParaRPr lang="zh-CN" altLang="en-US"/>
          </a:p>
        </p:txBody>
      </p:sp>
    </p:spTree>
    <p:extLst>
      <p:ext uri="{BB962C8B-B14F-4D97-AF65-F5344CB8AC3E}">
        <p14:creationId xmlns:p14="http://schemas.microsoft.com/office/powerpoint/2010/main" val="4197919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81227-AB64-4AF5-8976-FA5E4337ED6B}" type="slidenum">
              <a:rPr lang="zh-CN" altLang="en-US" smtClean="0"/>
              <a:t>17</a:t>
            </a:fld>
            <a:endParaRPr lang="zh-CN" altLang="en-US"/>
          </a:p>
        </p:txBody>
      </p:sp>
    </p:spTree>
    <p:extLst>
      <p:ext uri="{BB962C8B-B14F-4D97-AF65-F5344CB8AC3E}">
        <p14:creationId xmlns:p14="http://schemas.microsoft.com/office/powerpoint/2010/main" val="2082049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103264-7A87-4363-AFA4-CCAB038A6429}" type="slidenum">
              <a:rPr lang="zh-CN" altLang="en-US" smtClean="0"/>
              <a:t>18</a:t>
            </a:fld>
            <a:endParaRPr lang="zh-CN" altLang="en-US"/>
          </a:p>
        </p:txBody>
      </p:sp>
    </p:spTree>
    <p:extLst>
      <p:ext uri="{BB962C8B-B14F-4D97-AF65-F5344CB8AC3E}">
        <p14:creationId xmlns:p14="http://schemas.microsoft.com/office/powerpoint/2010/main" val="1374736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69981-A6EB-4ED8-871A-D4919E73289E}" type="slidenum">
              <a:rPr lang="zh-CN" altLang="en-US" smtClean="0"/>
              <a:t>19</a:t>
            </a:fld>
            <a:endParaRPr lang="zh-CN" altLang="en-US"/>
          </a:p>
        </p:txBody>
      </p:sp>
    </p:spTree>
    <p:extLst>
      <p:ext uri="{BB962C8B-B14F-4D97-AF65-F5344CB8AC3E}">
        <p14:creationId xmlns:p14="http://schemas.microsoft.com/office/powerpoint/2010/main" val="660135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69981-A6EB-4ED8-871A-D4919E73289E}" type="slidenum">
              <a:rPr lang="zh-CN" altLang="en-US" smtClean="0"/>
              <a:t>20</a:t>
            </a:fld>
            <a:endParaRPr lang="zh-CN" altLang="en-US"/>
          </a:p>
        </p:txBody>
      </p:sp>
    </p:spTree>
    <p:extLst>
      <p:ext uri="{BB962C8B-B14F-4D97-AF65-F5344CB8AC3E}">
        <p14:creationId xmlns:p14="http://schemas.microsoft.com/office/powerpoint/2010/main" val="3493118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69981-A6EB-4ED8-871A-D4919E73289E}" type="slidenum">
              <a:rPr lang="zh-CN" altLang="en-US" smtClean="0"/>
              <a:t>21</a:t>
            </a:fld>
            <a:endParaRPr lang="zh-CN" altLang="en-US"/>
          </a:p>
        </p:txBody>
      </p:sp>
    </p:spTree>
    <p:extLst>
      <p:ext uri="{BB962C8B-B14F-4D97-AF65-F5344CB8AC3E}">
        <p14:creationId xmlns:p14="http://schemas.microsoft.com/office/powerpoint/2010/main" val="12739038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8D6CD0-2F6D-4B3F-988D-53746408761F}" type="slidenum">
              <a:rPr lang="zh-CN" altLang="en-US" smtClean="0"/>
              <a:t>22</a:t>
            </a:fld>
            <a:endParaRPr lang="zh-CN" altLang="en-US"/>
          </a:p>
        </p:txBody>
      </p:sp>
    </p:spTree>
    <p:extLst>
      <p:ext uri="{BB962C8B-B14F-4D97-AF65-F5344CB8AC3E}">
        <p14:creationId xmlns:p14="http://schemas.microsoft.com/office/powerpoint/2010/main" val="3631489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103264-7A87-4363-AFA4-CCAB038A6429}" type="slidenum">
              <a:rPr lang="zh-CN" altLang="en-US" smtClean="0"/>
              <a:t>23</a:t>
            </a:fld>
            <a:endParaRPr lang="zh-CN" altLang="en-US"/>
          </a:p>
        </p:txBody>
      </p:sp>
    </p:spTree>
    <p:extLst>
      <p:ext uri="{BB962C8B-B14F-4D97-AF65-F5344CB8AC3E}">
        <p14:creationId xmlns:p14="http://schemas.microsoft.com/office/powerpoint/2010/main" val="478777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103264-7A87-4363-AFA4-CCAB038A6429}" type="slidenum">
              <a:rPr lang="zh-CN" altLang="en-US" smtClean="0"/>
              <a:t>24</a:t>
            </a:fld>
            <a:endParaRPr lang="zh-CN" altLang="en-US"/>
          </a:p>
        </p:txBody>
      </p:sp>
    </p:spTree>
    <p:extLst>
      <p:ext uri="{BB962C8B-B14F-4D97-AF65-F5344CB8AC3E}">
        <p14:creationId xmlns:p14="http://schemas.microsoft.com/office/powerpoint/2010/main" val="2217348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103264-7A87-4363-AFA4-CCAB038A6429}" type="slidenum">
              <a:rPr lang="zh-CN" altLang="en-US" smtClean="0"/>
              <a:t>25</a:t>
            </a:fld>
            <a:endParaRPr lang="zh-CN" altLang="en-US"/>
          </a:p>
        </p:txBody>
      </p:sp>
    </p:spTree>
    <p:extLst>
      <p:ext uri="{BB962C8B-B14F-4D97-AF65-F5344CB8AC3E}">
        <p14:creationId xmlns:p14="http://schemas.microsoft.com/office/powerpoint/2010/main" val="3283485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9206016"/>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仅标题">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FED0EA90-7795-4749-888D-60C300EE35EB}"/>
              </a:ext>
            </a:extLst>
          </p:cNvPr>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a:extLst>
              <a:ext uri="{FF2B5EF4-FFF2-40B4-BE49-F238E27FC236}">
                <a16:creationId xmlns:a16="http://schemas.microsoft.com/office/drawing/2014/main" id="{65697559-FEAD-4314-A72D-43B33F3BC8E6}"/>
              </a:ext>
            </a:extLst>
          </p:cNvPr>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a:extLst>
              <a:ext uri="{FF2B5EF4-FFF2-40B4-BE49-F238E27FC236}">
                <a16:creationId xmlns:a16="http://schemas.microsoft.com/office/drawing/2014/main" id="{032B7C4B-9DE7-42E6-9E55-A2C717C78A9E}"/>
              </a:ext>
            </a:extLst>
          </p:cNvPr>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a:extLst>
              <a:ext uri="{FF2B5EF4-FFF2-40B4-BE49-F238E27FC236}">
                <a16:creationId xmlns:a16="http://schemas.microsoft.com/office/drawing/2014/main" id="{42A96E9B-CD21-4656-9030-A7F4AE07A2C1}"/>
              </a:ext>
            </a:extLst>
          </p:cNvPr>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6" name="TextBox 57">
            <a:extLst>
              <a:ext uri="{FF2B5EF4-FFF2-40B4-BE49-F238E27FC236}">
                <a16:creationId xmlns:a16="http://schemas.microsoft.com/office/drawing/2014/main" id="{57049035-9568-4049-AD08-86954D460E03}"/>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7" name="TextBox 58">
            <a:extLst>
              <a:ext uri="{FF2B5EF4-FFF2-40B4-BE49-F238E27FC236}">
                <a16:creationId xmlns:a16="http://schemas.microsoft.com/office/drawing/2014/main" id="{CFCB8C34-4DE8-4D50-BF41-744A8E3DEE47}"/>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9" name="TextBox 60">
            <a:extLst>
              <a:ext uri="{FF2B5EF4-FFF2-40B4-BE49-F238E27FC236}">
                <a16:creationId xmlns:a16="http://schemas.microsoft.com/office/drawing/2014/main" id="{90C65F52-4D9D-48E3-AB24-E6E9CA323DEE}"/>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442037789"/>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2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520702" y="1378857"/>
            <a:ext cx="2561770" cy="2561770"/>
          </a:xfrm>
          <a:custGeom>
            <a:avLst/>
            <a:gdLst>
              <a:gd name="connsiteX0" fmla="*/ 1280885 w 2561770"/>
              <a:gd name="connsiteY0" fmla="*/ 0 h 2561770"/>
              <a:gd name="connsiteX1" fmla="*/ 2561770 w 2561770"/>
              <a:gd name="connsiteY1" fmla="*/ 1280885 h 2561770"/>
              <a:gd name="connsiteX2" fmla="*/ 1280885 w 2561770"/>
              <a:gd name="connsiteY2" fmla="*/ 2561770 h 2561770"/>
              <a:gd name="connsiteX3" fmla="*/ 0 w 2561770"/>
              <a:gd name="connsiteY3" fmla="*/ 1280885 h 2561770"/>
              <a:gd name="connsiteX4" fmla="*/ 1280885 w 2561770"/>
              <a:gd name="connsiteY4" fmla="*/ 0 h 2561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1770" h="2561770">
                <a:moveTo>
                  <a:pt x="1280885" y="0"/>
                </a:moveTo>
                <a:cubicBezTo>
                  <a:pt x="1988298" y="0"/>
                  <a:pt x="2561770" y="573472"/>
                  <a:pt x="2561770" y="1280885"/>
                </a:cubicBezTo>
                <a:cubicBezTo>
                  <a:pt x="2561770" y="1988298"/>
                  <a:pt x="1988298" y="2561770"/>
                  <a:pt x="1280885" y="2561770"/>
                </a:cubicBezTo>
                <a:cubicBezTo>
                  <a:pt x="573472" y="2561770"/>
                  <a:pt x="0" y="1988298"/>
                  <a:pt x="0" y="1280885"/>
                </a:cubicBezTo>
                <a:cubicBezTo>
                  <a:pt x="0" y="573472"/>
                  <a:pt x="573472" y="0"/>
                  <a:pt x="1280885" y="0"/>
                </a:cubicBezTo>
                <a:close/>
              </a:path>
            </a:pathLst>
          </a:custGeom>
          <a:solidFill>
            <a:schemeClr val="tx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4187863182"/>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4564564" cy="6858000"/>
          </a:xfrm>
          <a:custGeom>
            <a:avLst/>
            <a:gdLst>
              <a:gd name="connsiteX0" fmla="*/ 0 w 4564564"/>
              <a:gd name="connsiteY0" fmla="*/ 0 h 6858000"/>
              <a:gd name="connsiteX1" fmla="*/ 2066831 w 4564564"/>
              <a:gd name="connsiteY1" fmla="*/ 0 h 6858000"/>
              <a:gd name="connsiteX2" fmla="*/ 4564564 w 4564564"/>
              <a:gd name="connsiteY2" fmla="*/ 3428999 h 6858000"/>
              <a:gd name="connsiteX3" fmla="*/ 4564563 w 4564564"/>
              <a:gd name="connsiteY3" fmla="*/ 3429000 h 6858000"/>
              <a:gd name="connsiteX4" fmla="*/ 4564564 w 4564564"/>
              <a:gd name="connsiteY4" fmla="*/ 3429001 h 6858000"/>
              <a:gd name="connsiteX5" fmla="*/ 2066831 w 4564564"/>
              <a:gd name="connsiteY5" fmla="*/ 6858000 h 6858000"/>
              <a:gd name="connsiteX6" fmla="*/ 0 w 456456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64564" h="6858000">
                <a:moveTo>
                  <a:pt x="0" y="0"/>
                </a:moveTo>
                <a:lnTo>
                  <a:pt x="2066831" y="0"/>
                </a:lnTo>
                <a:lnTo>
                  <a:pt x="4564564" y="3428999"/>
                </a:lnTo>
                <a:lnTo>
                  <a:pt x="4564563" y="3429000"/>
                </a:lnTo>
                <a:lnTo>
                  <a:pt x="4564564" y="3429001"/>
                </a:lnTo>
                <a:lnTo>
                  <a:pt x="206683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33806906"/>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645396" y="1552093"/>
            <a:ext cx="3318388" cy="3318388"/>
          </a:xfrm>
          <a:custGeom>
            <a:avLst/>
            <a:gdLst>
              <a:gd name="connsiteX0" fmla="*/ 1659194 w 3318388"/>
              <a:gd name="connsiteY0" fmla="*/ 0 h 3318388"/>
              <a:gd name="connsiteX1" fmla="*/ 3318388 w 3318388"/>
              <a:gd name="connsiteY1" fmla="*/ 1659194 h 3318388"/>
              <a:gd name="connsiteX2" fmla="*/ 1659194 w 3318388"/>
              <a:gd name="connsiteY2" fmla="*/ 3318388 h 3318388"/>
              <a:gd name="connsiteX3" fmla="*/ 0 w 3318388"/>
              <a:gd name="connsiteY3" fmla="*/ 1659194 h 3318388"/>
              <a:gd name="connsiteX4" fmla="*/ 1659194 w 3318388"/>
              <a:gd name="connsiteY4" fmla="*/ 0 h 3318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8388" h="3318388">
                <a:moveTo>
                  <a:pt x="1659194" y="0"/>
                </a:moveTo>
                <a:cubicBezTo>
                  <a:pt x="2575542" y="0"/>
                  <a:pt x="3318388" y="742846"/>
                  <a:pt x="3318388" y="1659194"/>
                </a:cubicBezTo>
                <a:cubicBezTo>
                  <a:pt x="3318388" y="2575542"/>
                  <a:pt x="2575542" y="3318388"/>
                  <a:pt x="1659194" y="3318388"/>
                </a:cubicBezTo>
                <a:cubicBezTo>
                  <a:pt x="742846" y="3318388"/>
                  <a:pt x="0" y="2575542"/>
                  <a:pt x="0" y="1659194"/>
                </a:cubicBezTo>
                <a:cubicBezTo>
                  <a:pt x="0" y="742846"/>
                  <a:pt x="742846" y="0"/>
                  <a:pt x="1659194" y="0"/>
                </a:cubicBezTo>
                <a:close/>
              </a:path>
            </a:pathLst>
          </a:custGeom>
          <a:solidFill>
            <a:schemeClr val="tx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2487737047"/>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8781038"/>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木先生iPP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706183"/>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6416673"/>
            <a:ext cx="12192000" cy="361950"/>
          </a:xfrm>
          <a:prstGeom prst="rect">
            <a:avLst/>
          </a:prstGeom>
          <a:solidFill>
            <a:srgbClr val="007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6496050"/>
            <a:ext cx="12192000" cy="361950"/>
          </a:xfrm>
          <a:prstGeom prst="rect">
            <a:avLst/>
          </a:prstGeom>
          <a:solidFill>
            <a:srgbClr val="008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522514" y="341992"/>
            <a:ext cx="159658" cy="703036"/>
          </a:xfrm>
          <a:prstGeom prst="rect">
            <a:avLst/>
          </a:prstGeom>
          <a:solidFill>
            <a:srgbClr val="008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54519038"/>
      </p:ext>
    </p:extLst>
  </p:cSld>
  <p:clrMap bg1="lt1" tx1="dk1" bg2="lt2" tx2="dk2" accent1="accent1" accent2="accent2" accent3="accent3" accent4="accent4" accent5="accent5" accent6="accent6" hlink="hlink" folHlink="folHlink"/>
  <p:sldLayoutIdLst>
    <p:sldLayoutId id="2147483661" r:id="rId1"/>
    <p:sldLayoutId id="2147483677" r:id="rId2"/>
    <p:sldLayoutId id="2147483676" r:id="rId3"/>
    <p:sldLayoutId id="2147483675" r:id="rId4"/>
    <p:sldLayoutId id="2147483674" r:id="rId5"/>
    <p:sldLayoutId id="2147483662" r:id="rId6"/>
    <p:sldLayoutId id="2147483664" r:id="rId7"/>
  </p:sldLayoutIdLst>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0" y="-619095"/>
            <a:ext cx="12205250" cy="8096190"/>
          </a:xfrm>
          <a:prstGeom prst="rect">
            <a:avLst/>
          </a:prstGeom>
        </p:spPr>
      </p:pic>
      <p:grpSp>
        <p:nvGrpSpPr>
          <p:cNvPr id="20" name="组合 19"/>
          <p:cNvGrpSpPr/>
          <p:nvPr/>
        </p:nvGrpSpPr>
        <p:grpSpPr>
          <a:xfrm>
            <a:off x="3950677" y="2743405"/>
            <a:ext cx="3012831" cy="888181"/>
            <a:chOff x="-768431" y="3095515"/>
            <a:chExt cx="3568395" cy="326909"/>
          </a:xfrm>
        </p:grpSpPr>
        <p:sp>
          <p:nvSpPr>
            <p:cNvPr id="21" name="圆角矩形 20"/>
            <p:cNvSpPr/>
            <p:nvPr/>
          </p:nvSpPr>
          <p:spPr>
            <a:xfrm>
              <a:off x="-768431" y="3095515"/>
              <a:ext cx="3568395" cy="326909"/>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solidFill>
                <a:effectLst/>
                <a:uLnTx/>
                <a:uFillTx/>
                <a:latin typeface="Arial"/>
                <a:ea typeface="微软雅黑"/>
                <a:cs typeface="+mn-cs"/>
              </a:endParaRPr>
            </a:p>
          </p:txBody>
        </p:sp>
        <p:sp>
          <p:nvSpPr>
            <p:cNvPr id="22" name="文本框 21"/>
            <p:cNvSpPr txBox="1"/>
            <p:nvPr/>
          </p:nvSpPr>
          <p:spPr>
            <a:xfrm>
              <a:off x="-484315" y="3151351"/>
              <a:ext cx="3000162" cy="21523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3200" b="1" dirty="0">
                  <a:solidFill>
                    <a:schemeClr val="bg1"/>
                  </a:solidFill>
                  <a:latin typeface="Arial"/>
                  <a:ea typeface="微软雅黑"/>
                </a:rPr>
                <a:t>II</a:t>
              </a:r>
              <a:r>
                <a:rPr kumimoji="0" lang="en-US" altLang="zh-CN" sz="3200" b="1" i="0" u="none" strike="noStrike" kern="1200" cap="none" spc="0" normalizeH="0" baseline="0" noProof="0" dirty="0">
                  <a:ln>
                    <a:noFill/>
                  </a:ln>
                  <a:solidFill>
                    <a:schemeClr val="bg1"/>
                  </a:solidFill>
                  <a:effectLst/>
                  <a:uLnTx/>
                  <a:uFillTx/>
                  <a:latin typeface="Arial"/>
                  <a:ea typeface="微软雅黑"/>
                </a:rPr>
                <a:t> REUNIÓN </a:t>
              </a:r>
              <a:endParaRPr kumimoji="0" lang="zh-CN" altLang="en-US" sz="3200" b="1" i="0" u="none" strike="noStrike" kern="1200" cap="none" spc="0" normalizeH="0" baseline="0" noProof="0" dirty="0">
                <a:ln>
                  <a:noFill/>
                </a:ln>
                <a:solidFill>
                  <a:schemeClr val="bg1"/>
                </a:solidFill>
                <a:effectLst/>
                <a:uLnTx/>
                <a:uFillTx/>
                <a:latin typeface="Arial"/>
                <a:ea typeface="微软雅黑"/>
              </a:endParaRPr>
            </a:p>
          </p:txBody>
        </p:sp>
      </p:grpSp>
    </p:spTree>
    <p:extLst>
      <p:ext uri="{BB962C8B-B14F-4D97-AF65-F5344CB8AC3E}">
        <p14:creationId xmlns:p14="http://schemas.microsoft.com/office/powerpoint/2010/main" val="2921203673"/>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2400659" y="0"/>
            <a:ext cx="4236915" cy="6858000"/>
          </a:xfrm>
          <a:custGeom>
            <a:avLst/>
            <a:gdLst>
              <a:gd name="connsiteX0" fmla="*/ 0 w 2969680"/>
              <a:gd name="connsiteY0" fmla="*/ 0 h 6858000"/>
              <a:gd name="connsiteX1" fmla="*/ 471948 w 2969680"/>
              <a:gd name="connsiteY1" fmla="*/ 0 h 6858000"/>
              <a:gd name="connsiteX2" fmla="*/ 2733707 w 2969680"/>
              <a:gd name="connsiteY2" fmla="*/ 3105044 h 6858000"/>
              <a:gd name="connsiteX3" fmla="*/ 2733707 w 2969680"/>
              <a:gd name="connsiteY3" fmla="*/ 3105045 h 6858000"/>
              <a:gd name="connsiteX4" fmla="*/ 2969680 w 2969680"/>
              <a:gd name="connsiteY4" fmla="*/ 3429000 h 6858000"/>
              <a:gd name="connsiteX5" fmla="*/ 2733707 w 2969680"/>
              <a:gd name="connsiteY5" fmla="*/ 3752955 h 6858000"/>
              <a:gd name="connsiteX6" fmla="*/ 2733707 w 2969680"/>
              <a:gd name="connsiteY6" fmla="*/ 3752956 h 6858000"/>
              <a:gd name="connsiteX7" fmla="*/ 471948 w 2969680"/>
              <a:gd name="connsiteY7" fmla="*/ 6858000 h 6858000"/>
              <a:gd name="connsiteX8" fmla="*/ 0 w 2969680"/>
              <a:gd name="connsiteY8" fmla="*/ 6858000 h 6858000"/>
              <a:gd name="connsiteX9" fmla="*/ 2497733 w 2969680"/>
              <a:gd name="connsiteY9" fmla="*/ 3429001 h 6858000"/>
              <a:gd name="connsiteX10" fmla="*/ 2497732 w 2969680"/>
              <a:gd name="connsiteY10" fmla="*/ 3429000 h 6858000"/>
              <a:gd name="connsiteX11" fmla="*/ 2497733 w 2969680"/>
              <a:gd name="connsiteY11" fmla="*/ 3428999 h 6858000"/>
              <a:gd name="connsiteX0" fmla="*/ 0 w 2969680"/>
              <a:gd name="connsiteY0" fmla="*/ 0 h 6858000"/>
              <a:gd name="connsiteX1" fmla="*/ 471948 w 2969680"/>
              <a:gd name="connsiteY1" fmla="*/ 0 h 6858000"/>
              <a:gd name="connsiteX2" fmla="*/ 2733707 w 2969680"/>
              <a:gd name="connsiteY2" fmla="*/ 3105044 h 6858000"/>
              <a:gd name="connsiteX3" fmla="*/ 2969680 w 2969680"/>
              <a:gd name="connsiteY3" fmla="*/ 3429000 h 6858000"/>
              <a:gd name="connsiteX4" fmla="*/ 2733707 w 2969680"/>
              <a:gd name="connsiteY4" fmla="*/ 3752955 h 6858000"/>
              <a:gd name="connsiteX5" fmla="*/ 2733707 w 2969680"/>
              <a:gd name="connsiteY5" fmla="*/ 3752956 h 6858000"/>
              <a:gd name="connsiteX6" fmla="*/ 471948 w 2969680"/>
              <a:gd name="connsiteY6" fmla="*/ 6858000 h 6858000"/>
              <a:gd name="connsiteX7" fmla="*/ 0 w 2969680"/>
              <a:gd name="connsiteY7" fmla="*/ 6858000 h 6858000"/>
              <a:gd name="connsiteX8" fmla="*/ 2497733 w 2969680"/>
              <a:gd name="connsiteY8" fmla="*/ 3429001 h 6858000"/>
              <a:gd name="connsiteX9" fmla="*/ 2497732 w 2969680"/>
              <a:gd name="connsiteY9" fmla="*/ 3429000 h 6858000"/>
              <a:gd name="connsiteX10" fmla="*/ 2497733 w 2969680"/>
              <a:gd name="connsiteY10" fmla="*/ 3428999 h 6858000"/>
              <a:gd name="connsiteX11" fmla="*/ 0 w 2969680"/>
              <a:gd name="connsiteY11" fmla="*/ 0 h 6858000"/>
              <a:gd name="connsiteX0" fmla="*/ 0 w 2969680"/>
              <a:gd name="connsiteY0" fmla="*/ 0 h 6858000"/>
              <a:gd name="connsiteX1" fmla="*/ 471948 w 2969680"/>
              <a:gd name="connsiteY1" fmla="*/ 0 h 6858000"/>
              <a:gd name="connsiteX2" fmla="*/ 2733707 w 2969680"/>
              <a:gd name="connsiteY2" fmla="*/ 3105044 h 6858000"/>
              <a:gd name="connsiteX3" fmla="*/ 2969680 w 2969680"/>
              <a:gd name="connsiteY3" fmla="*/ 3429000 h 6858000"/>
              <a:gd name="connsiteX4" fmla="*/ 2733707 w 2969680"/>
              <a:gd name="connsiteY4" fmla="*/ 3752955 h 6858000"/>
              <a:gd name="connsiteX5" fmla="*/ 471948 w 2969680"/>
              <a:gd name="connsiteY5" fmla="*/ 6858000 h 6858000"/>
              <a:gd name="connsiteX6" fmla="*/ 0 w 2969680"/>
              <a:gd name="connsiteY6" fmla="*/ 6858000 h 6858000"/>
              <a:gd name="connsiteX7" fmla="*/ 2497733 w 2969680"/>
              <a:gd name="connsiteY7" fmla="*/ 3429001 h 6858000"/>
              <a:gd name="connsiteX8" fmla="*/ 2497732 w 2969680"/>
              <a:gd name="connsiteY8" fmla="*/ 3429000 h 6858000"/>
              <a:gd name="connsiteX9" fmla="*/ 2497733 w 2969680"/>
              <a:gd name="connsiteY9" fmla="*/ 3428999 h 6858000"/>
              <a:gd name="connsiteX10" fmla="*/ 0 w 2969680"/>
              <a:gd name="connsiteY10" fmla="*/ 0 h 6858000"/>
              <a:gd name="connsiteX0" fmla="*/ 0 w 2969680"/>
              <a:gd name="connsiteY0" fmla="*/ 0 h 6858000"/>
              <a:gd name="connsiteX1" fmla="*/ 471948 w 2969680"/>
              <a:gd name="connsiteY1" fmla="*/ 0 h 6858000"/>
              <a:gd name="connsiteX2" fmla="*/ 2733707 w 2969680"/>
              <a:gd name="connsiteY2" fmla="*/ 3105044 h 6858000"/>
              <a:gd name="connsiteX3" fmla="*/ 2969680 w 2969680"/>
              <a:gd name="connsiteY3" fmla="*/ 3429000 h 6858000"/>
              <a:gd name="connsiteX4" fmla="*/ 471948 w 2969680"/>
              <a:gd name="connsiteY4" fmla="*/ 6858000 h 6858000"/>
              <a:gd name="connsiteX5" fmla="*/ 0 w 2969680"/>
              <a:gd name="connsiteY5" fmla="*/ 6858000 h 6858000"/>
              <a:gd name="connsiteX6" fmla="*/ 2497733 w 2969680"/>
              <a:gd name="connsiteY6" fmla="*/ 3429001 h 6858000"/>
              <a:gd name="connsiteX7" fmla="*/ 2497732 w 2969680"/>
              <a:gd name="connsiteY7" fmla="*/ 3429000 h 6858000"/>
              <a:gd name="connsiteX8" fmla="*/ 2497733 w 2969680"/>
              <a:gd name="connsiteY8" fmla="*/ 3428999 h 6858000"/>
              <a:gd name="connsiteX9" fmla="*/ 0 w 2969680"/>
              <a:gd name="connsiteY9" fmla="*/ 0 h 6858000"/>
              <a:gd name="connsiteX0" fmla="*/ 0 w 2969680"/>
              <a:gd name="connsiteY0" fmla="*/ 0 h 6858000"/>
              <a:gd name="connsiteX1" fmla="*/ 471948 w 2969680"/>
              <a:gd name="connsiteY1" fmla="*/ 0 h 6858000"/>
              <a:gd name="connsiteX2" fmla="*/ 2969680 w 2969680"/>
              <a:gd name="connsiteY2" fmla="*/ 3429000 h 6858000"/>
              <a:gd name="connsiteX3" fmla="*/ 471948 w 2969680"/>
              <a:gd name="connsiteY3" fmla="*/ 6858000 h 6858000"/>
              <a:gd name="connsiteX4" fmla="*/ 0 w 2969680"/>
              <a:gd name="connsiteY4" fmla="*/ 6858000 h 6858000"/>
              <a:gd name="connsiteX5" fmla="*/ 2497733 w 2969680"/>
              <a:gd name="connsiteY5" fmla="*/ 3429001 h 6858000"/>
              <a:gd name="connsiteX6" fmla="*/ 2497732 w 2969680"/>
              <a:gd name="connsiteY6" fmla="*/ 3429000 h 6858000"/>
              <a:gd name="connsiteX7" fmla="*/ 2497733 w 2969680"/>
              <a:gd name="connsiteY7" fmla="*/ 3428999 h 6858000"/>
              <a:gd name="connsiteX8" fmla="*/ 0 w 296968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680" h="6858000">
                <a:moveTo>
                  <a:pt x="0" y="0"/>
                </a:moveTo>
                <a:lnTo>
                  <a:pt x="471948" y="0"/>
                </a:lnTo>
                <a:lnTo>
                  <a:pt x="2969680" y="3429000"/>
                </a:lnTo>
                <a:lnTo>
                  <a:pt x="471948" y="6858000"/>
                </a:lnTo>
                <a:lnTo>
                  <a:pt x="0" y="6858000"/>
                </a:lnTo>
                <a:lnTo>
                  <a:pt x="2497733" y="3429001"/>
                </a:lnTo>
                <a:lnTo>
                  <a:pt x="2497732" y="3429000"/>
                </a:lnTo>
                <a:lnTo>
                  <a:pt x="2497733" y="3428999"/>
                </a:lnTo>
                <a:lnTo>
                  <a:pt x="0" y="0"/>
                </a:ln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6637576" y="1697485"/>
            <a:ext cx="3992119" cy="638134"/>
            <a:chOff x="3797607" y="424476"/>
            <a:chExt cx="3992119" cy="638134"/>
          </a:xfrm>
        </p:grpSpPr>
        <p:sp>
          <p:nvSpPr>
            <p:cNvPr id="11" name="文本框 10"/>
            <p:cNvSpPr txBox="1"/>
            <p:nvPr/>
          </p:nvSpPr>
          <p:spPr>
            <a:xfrm>
              <a:off x="3797608" y="424476"/>
              <a:ext cx="3992118" cy="461665"/>
            </a:xfrm>
            <a:prstGeom prst="rect">
              <a:avLst/>
            </a:prstGeom>
            <a:noFill/>
          </p:spPr>
          <p:txBody>
            <a:bodyPr wrap="none" rtlCol="0">
              <a:spAutoFit/>
              <a:scene3d>
                <a:camera prst="orthographicFront"/>
                <a:lightRig rig="threePt" dir="t"/>
              </a:scene3d>
              <a:sp3d contourW="12700"/>
            </a:bodyPr>
            <a:lstStyle/>
            <a:p>
              <a:r>
                <a:rPr lang="en-US" altLang="zh-CN" sz="2400" b="1" i="1" dirty="0">
                  <a:solidFill>
                    <a:schemeClr val="accent1"/>
                  </a:solidFill>
                  <a:latin typeface="Century Gothic" panose="020B0502020202020204" pitchFamily="34" charset="0"/>
                  <a:ea typeface="+mj-ea"/>
                  <a:cs typeface="经典综艺体简" panose="02010609000101010101" pitchFamily="49" charset="-122"/>
                </a:rPr>
                <a:t>1 . </a:t>
              </a:r>
              <a:r>
                <a:rPr lang="en-US" altLang="zh-CN" sz="2400" b="1" dirty="0">
                  <a:solidFill>
                    <a:schemeClr val="accent1"/>
                  </a:solidFill>
                  <a:latin typeface="+mj-ea"/>
                  <a:ea typeface="+mj-ea"/>
                  <a:cs typeface="经典综艺体简" panose="02010609000101010101" pitchFamily="49" charset="-122"/>
                </a:rPr>
                <a:t>MATRIZ DE IDEAS RIS</a:t>
              </a:r>
              <a:endParaRPr lang="zh-CN" altLang="en-US" sz="2400" b="1" dirty="0">
                <a:solidFill>
                  <a:schemeClr val="accent1"/>
                </a:solidFill>
                <a:latin typeface="+mj-ea"/>
                <a:ea typeface="+mj-ea"/>
                <a:cs typeface="经典综艺体简" panose="02010609000101010101" pitchFamily="49" charset="-122"/>
              </a:endParaRPr>
            </a:p>
          </p:txBody>
        </p:sp>
        <p:sp>
          <p:nvSpPr>
            <p:cNvPr id="12" name="文本框 11"/>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IDEAS INCLUIDAS DEL RIS – Y NO RIS </a:t>
              </a:r>
            </a:p>
          </p:txBody>
        </p:sp>
      </p:grpSp>
      <p:grpSp>
        <p:nvGrpSpPr>
          <p:cNvPr id="13" name="组合 12"/>
          <p:cNvGrpSpPr/>
          <p:nvPr/>
        </p:nvGrpSpPr>
        <p:grpSpPr>
          <a:xfrm>
            <a:off x="6637576" y="2639117"/>
            <a:ext cx="4558878" cy="638134"/>
            <a:chOff x="3797607" y="424476"/>
            <a:chExt cx="4558878" cy="638134"/>
          </a:xfrm>
        </p:grpSpPr>
        <p:sp>
          <p:nvSpPr>
            <p:cNvPr id="14" name="文本框 13"/>
            <p:cNvSpPr txBox="1"/>
            <p:nvPr/>
          </p:nvSpPr>
          <p:spPr>
            <a:xfrm>
              <a:off x="3797608" y="424476"/>
              <a:ext cx="4558877" cy="461665"/>
            </a:xfrm>
            <a:prstGeom prst="rect">
              <a:avLst/>
            </a:prstGeom>
            <a:noFill/>
          </p:spPr>
          <p:txBody>
            <a:bodyPr wrap="none" rtlCol="0">
              <a:spAutoFit/>
              <a:scene3d>
                <a:camera prst="orthographicFront"/>
                <a:lightRig rig="threePt" dir="t"/>
              </a:scene3d>
              <a:sp3d contourW="12700"/>
            </a:bodyPr>
            <a:lstStyle/>
            <a:p>
              <a:r>
                <a:rPr lang="en-US" altLang="zh-CN" sz="2400" b="1" i="1" dirty="0">
                  <a:solidFill>
                    <a:schemeClr val="accent2"/>
                  </a:solidFill>
                  <a:latin typeface="Century Gothic" panose="020B0502020202020204" pitchFamily="34" charset="0"/>
                  <a:ea typeface="+mj-ea"/>
                  <a:cs typeface="经典综艺体简" panose="02010609000101010101" pitchFamily="49" charset="-122"/>
                </a:rPr>
                <a:t>2 . </a:t>
              </a:r>
              <a:r>
                <a:rPr lang="en-US" altLang="zh-CN" sz="2400" b="1" dirty="0">
                  <a:solidFill>
                    <a:schemeClr val="accent2"/>
                  </a:solidFill>
                  <a:latin typeface="+mj-ea"/>
                  <a:ea typeface="+mj-ea"/>
                  <a:cs typeface="经典综艺体简" panose="02010609000101010101" pitchFamily="49" charset="-122"/>
                </a:rPr>
                <a:t>MATRIZ PAUTAS VIABLES</a:t>
              </a:r>
              <a:endParaRPr lang="zh-CN" altLang="en-US" sz="2400" b="1" dirty="0">
                <a:solidFill>
                  <a:schemeClr val="accent2"/>
                </a:solidFill>
                <a:latin typeface="+mj-ea"/>
                <a:ea typeface="+mj-ea"/>
                <a:cs typeface="经典综艺体简" panose="02010609000101010101" pitchFamily="49" charset="-122"/>
              </a:endParaRPr>
            </a:p>
          </p:txBody>
        </p:sp>
        <p:sp>
          <p:nvSpPr>
            <p:cNvPr id="15" name="文本框 14"/>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endParaRPr lang="en-US" altLang="zh-CN" sz="1050" dirty="0">
                <a:solidFill>
                  <a:schemeClr val="tx1">
                    <a:lumMod val="75000"/>
                    <a:lumOff val="25000"/>
                  </a:schemeClr>
                </a:solidFill>
                <a:latin typeface="Century Gothic" panose="020B0502020202020204" pitchFamily="34" charset="0"/>
                <a:ea typeface="+mj-ea"/>
              </a:endParaRPr>
            </a:p>
          </p:txBody>
        </p:sp>
      </p:grpSp>
      <p:grpSp>
        <p:nvGrpSpPr>
          <p:cNvPr id="16" name="组合 15"/>
          <p:cNvGrpSpPr/>
          <p:nvPr/>
        </p:nvGrpSpPr>
        <p:grpSpPr>
          <a:xfrm>
            <a:off x="6637576" y="3580748"/>
            <a:ext cx="3871574" cy="706348"/>
            <a:chOff x="3797607" y="424476"/>
            <a:chExt cx="3871574" cy="478684"/>
          </a:xfrm>
        </p:grpSpPr>
        <p:sp>
          <p:nvSpPr>
            <p:cNvPr id="17" name="文本框 16"/>
            <p:cNvSpPr txBox="1"/>
            <p:nvPr/>
          </p:nvSpPr>
          <p:spPr>
            <a:xfrm>
              <a:off x="3797608" y="424476"/>
              <a:ext cx="3871573" cy="312865"/>
            </a:xfrm>
            <a:prstGeom prst="rect">
              <a:avLst/>
            </a:prstGeom>
            <a:noFill/>
          </p:spPr>
          <p:txBody>
            <a:bodyPr wrap="none" rtlCol="0">
              <a:spAutoFit/>
              <a:scene3d>
                <a:camera prst="orthographicFront"/>
                <a:lightRig rig="threePt" dir="t"/>
              </a:scene3d>
              <a:sp3d contourW="12700"/>
            </a:bodyPr>
            <a:lstStyle/>
            <a:p>
              <a:r>
                <a:rPr lang="en-US" altLang="zh-CN" sz="2400" b="1" i="1" dirty="0">
                  <a:solidFill>
                    <a:schemeClr val="accent1"/>
                  </a:solidFill>
                  <a:latin typeface="Century Gothic" panose="020B0502020202020204" pitchFamily="34" charset="0"/>
                  <a:ea typeface="+mj-ea"/>
                  <a:cs typeface="经典综艺体简" panose="02010609000101010101" pitchFamily="49" charset="-122"/>
                </a:rPr>
                <a:t>3 . </a:t>
              </a:r>
              <a:r>
                <a:rPr lang="en-US" altLang="zh-CN" sz="2400" b="1" dirty="0">
                  <a:solidFill>
                    <a:schemeClr val="accent1"/>
                  </a:solidFill>
                  <a:latin typeface="+mj-ea"/>
                  <a:ea typeface="+mj-ea"/>
                  <a:cs typeface="经典综艺体简" panose="02010609000101010101" pitchFamily="49" charset="-122"/>
                </a:rPr>
                <a:t>MATRIZ PAUTAS E. T.</a:t>
              </a:r>
              <a:endParaRPr lang="zh-CN" altLang="en-US" sz="2400" b="1" dirty="0">
                <a:solidFill>
                  <a:schemeClr val="accent1"/>
                </a:solidFill>
                <a:latin typeface="+mj-ea"/>
                <a:ea typeface="+mj-ea"/>
                <a:cs typeface="经典综艺体简" panose="02010609000101010101" pitchFamily="49" charset="-122"/>
              </a:endParaRPr>
            </a:p>
          </p:txBody>
        </p:sp>
        <p:sp>
          <p:nvSpPr>
            <p:cNvPr id="18" name="文本框 17"/>
            <p:cNvSpPr txBox="1"/>
            <p:nvPr/>
          </p:nvSpPr>
          <p:spPr>
            <a:xfrm>
              <a:off x="3797607" y="726739"/>
              <a:ext cx="3807891" cy="176421"/>
            </a:xfrm>
            <a:prstGeom prst="rect">
              <a:avLst/>
            </a:prstGeom>
            <a:noFill/>
          </p:spPr>
          <p:txBody>
            <a:bodyPr wrap="square" rtlCol="0">
              <a:spAutoFit/>
              <a:scene3d>
                <a:camera prst="orthographicFront"/>
                <a:lightRig rig="threePt" dir="t"/>
              </a:scene3d>
              <a:sp3d contourW="12700"/>
            </a:bodyPr>
            <a:lstStyle/>
            <a:p>
              <a:pPr>
                <a:lnSpc>
                  <a:spcPct val="114000"/>
                </a:lnSpc>
              </a:pPr>
              <a:endParaRPr lang="en-US" altLang="zh-CN" sz="1050" dirty="0">
                <a:solidFill>
                  <a:schemeClr val="tx1">
                    <a:lumMod val="75000"/>
                    <a:lumOff val="25000"/>
                  </a:schemeClr>
                </a:solidFill>
                <a:latin typeface="Century Gothic" panose="020B0502020202020204" pitchFamily="34" charset="0"/>
                <a:ea typeface="+mj-ea"/>
              </a:endParaRPr>
            </a:p>
          </p:txBody>
        </p:sp>
      </p:gr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709530" y="-106017"/>
            <a:ext cx="7169426" cy="6964017"/>
          </a:xfrm>
        </p:spPr>
      </p:pic>
    </p:spTree>
    <p:extLst>
      <p:ext uri="{BB962C8B-B14F-4D97-AF65-F5344CB8AC3E}">
        <p14:creationId xmlns:p14="http://schemas.microsoft.com/office/powerpoint/2010/main" val="84397685"/>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p:tgtEl>
                                          <p:spTgt spid="8"/>
                                        </p:tgtEl>
                                        <p:attrNameLst>
                                          <p:attrName>ppt_x</p:attrName>
                                        </p:attrNameLst>
                                      </p:cBhvr>
                                      <p:tavLst>
                                        <p:tav tm="0">
                                          <p:val>
                                            <p:strVal val="#ppt_x-#ppt_w*1.125000"/>
                                          </p:val>
                                        </p:tav>
                                        <p:tav tm="100000">
                                          <p:val>
                                            <p:strVal val="#ppt_x"/>
                                          </p:val>
                                        </p:tav>
                                      </p:tavLst>
                                    </p:anim>
                                    <p:animEffect transition="in" filter="wipe(right)">
                                      <p:cBhvr>
                                        <p:cTn id="17" dur="500"/>
                                        <p:tgtEl>
                                          <p:spTgt spid="8"/>
                                        </p:tgtEl>
                                      </p:cBhvr>
                                    </p:animEffect>
                                  </p:childTnLst>
                                </p:cTn>
                              </p:par>
                            </p:childTnLst>
                          </p:cTn>
                        </p:par>
                        <p:par>
                          <p:cTn id="18" fill="hold">
                            <p:stCondLst>
                              <p:cond delay="1000"/>
                            </p:stCondLst>
                            <p:childTnLst>
                              <p:par>
                                <p:cTn id="19" presetID="1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ppt_x</p:attrName>
                                        </p:attrNameLst>
                                      </p:cBhvr>
                                      <p:tavLst>
                                        <p:tav tm="0">
                                          <p:val>
                                            <p:strVal val="#ppt_x-#ppt_w*1.125000"/>
                                          </p:val>
                                        </p:tav>
                                        <p:tav tm="100000">
                                          <p:val>
                                            <p:strVal val="#ppt_x"/>
                                          </p:val>
                                        </p:tav>
                                      </p:tavLst>
                                    </p:anim>
                                    <p:animEffect transition="in" filter="wipe(right)">
                                      <p:cBhvr>
                                        <p:cTn id="22" dur="500"/>
                                        <p:tgtEl>
                                          <p:spTgt spid="13"/>
                                        </p:tgtEl>
                                      </p:cBhvr>
                                    </p:animEffect>
                                  </p:childTnLst>
                                </p:cTn>
                              </p:par>
                            </p:childTnLst>
                          </p:cTn>
                        </p:par>
                        <p:par>
                          <p:cTn id="23" fill="hold">
                            <p:stCondLst>
                              <p:cond delay="1500"/>
                            </p:stCondLst>
                            <p:childTnLst>
                              <p:par>
                                <p:cTn id="24" presetID="12" presetClass="entr" presetSubtype="8"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ppt_x</p:attrName>
                                        </p:attrNameLst>
                                      </p:cBhvr>
                                      <p:tavLst>
                                        <p:tav tm="0">
                                          <p:val>
                                            <p:strVal val="#ppt_x-#ppt_w*1.125000"/>
                                          </p:val>
                                        </p:tav>
                                        <p:tav tm="100000">
                                          <p:val>
                                            <p:strVal val="#ppt_x"/>
                                          </p:val>
                                        </p:tav>
                                      </p:tavLst>
                                    </p:anim>
                                    <p:animEffect transition="in" filter="wipe(right)">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7374" y="1"/>
            <a:ext cx="6489241" cy="4726857"/>
            <a:chOff x="-7374" y="1"/>
            <a:chExt cx="6489241" cy="4726857"/>
          </a:xfrm>
        </p:grpSpPr>
        <p:sp>
          <p:nvSpPr>
            <p:cNvPr id="20" name="任意多边形 19"/>
            <p:cNvSpPr/>
            <p:nvPr/>
          </p:nvSpPr>
          <p:spPr>
            <a:xfrm rot="5400000">
              <a:off x="873818" y="-881191"/>
              <a:ext cx="4726857" cy="6489241"/>
            </a:xfrm>
            <a:custGeom>
              <a:avLst/>
              <a:gdLst>
                <a:gd name="connsiteX0" fmla="*/ 0 w 4726857"/>
                <a:gd name="connsiteY0" fmla="*/ 6489241 h 6489241"/>
                <a:gd name="connsiteX1" fmla="*/ 0 w 4726857"/>
                <a:gd name="connsiteY1" fmla="*/ 0 h 6489241"/>
                <a:gd name="connsiteX2" fmla="*/ 4726857 w 4726857"/>
                <a:gd name="connsiteY2" fmla="*/ 6489241 h 6489241"/>
              </a:gdLst>
              <a:ahLst/>
              <a:cxnLst>
                <a:cxn ang="0">
                  <a:pos x="connsiteX0" y="connsiteY0"/>
                </a:cxn>
                <a:cxn ang="0">
                  <a:pos x="connsiteX1" y="connsiteY1"/>
                </a:cxn>
                <a:cxn ang="0">
                  <a:pos x="connsiteX2" y="connsiteY2"/>
                </a:cxn>
              </a:cxnLst>
              <a:rect l="l" t="t" r="r" b="b"/>
              <a:pathLst>
                <a:path w="4726857" h="6489241">
                  <a:moveTo>
                    <a:pt x="0" y="6489241"/>
                  </a:moveTo>
                  <a:lnTo>
                    <a:pt x="0" y="0"/>
                  </a:lnTo>
                  <a:lnTo>
                    <a:pt x="4726857" y="6489241"/>
                  </a:ln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rot="5400000">
              <a:off x="-1005534" y="998161"/>
              <a:ext cx="4726857" cy="2730537"/>
            </a:xfrm>
            <a:custGeom>
              <a:avLst/>
              <a:gdLst>
                <a:gd name="connsiteX0" fmla="*/ 0 w 4726857"/>
                <a:gd name="connsiteY0" fmla="*/ 2730537 h 2730537"/>
                <a:gd name="connsiteX1" fmla="*/ 0 w 4726857"/>
                <a:gd name="connsiteY1" fmla="*/ 1540065 h 2730537"/>
                <a:gd name="connsiteX2" fmla="*/ 2737894 w 4726857"/>
                <a:gd name="connsiteY2" fmla="*/ 0 h 2730537"/>
                <a:gd name="connsiteX3" fmla="*/ 4726857 w 4726857"/>
                <a:gd name="connsiteY3" fmla="*/ 2730537 h 2730537"/>
              </a:gdLst>
              <a:ahLst/>
              <a:cxnLst>
                <a:cxn ang="0">
                  <a:pos x="connsiteX0" y="connsiteY0"/>
                </a:cxn>
                <a:cxn ang="0">
                  <a:pos x="connsiteX1" y="connsiteY1"/>
                </a:cxn>
                <a:cxn ang="0">
                  <a:pos x="connsiteX2" y="connsiteY2"/>
                </a:cxn>
                <a:cxn ang="0">
                  <a:pos x="connsiteX3" y="connsiteY3"/>
                </a:cxn>
              </a:cxnLst>
              <a:rect l="l" t="t" r="r" b="b"/>
              <a:pathLst>
                <a:path w="4726857" h="2730537">
                  <a:moveTo>
                    <a:pt x="0" y="2730537"/>
                  </a:moveTo>
                  <a:lnTo>
                    <a:pt x="0" y="1540065"/>
                  </a:lnTo>
                  <a:lnTo>
                    <a:pt x="2737894" y="0"/>
                  </a:lnTo>
                  <a:lnTo>
                    <a:pt x="4726857" y="2730537"/>
                  </a:ln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8003551" y="3807072"/>
            <a:ext cx="4188450" cy="3050928"/>
            <a:chOff x="8003551" y="3807072"/>
            <a:chExt cx="4188450" cy="3050928"/>
          </a:xfrm>
        </p:grpSpPr>
        <p:sp>
          <p:nvSpPr>
            <p:cNvPr id="22" name="任意多边形 21"/>
            <p:cNvSpPr/>
            <p:nvPr/>
          </p:nvSpPr>
          <p:spPr>
            <a:xfrm rot="16200000">
              <a:off x="8572312" y="3238311"/>
              <a:ext cx="3050927" cy="4188450"/>
            </a:xfrm>
            <a:custGeom>
              <a:avLst/>
              <a:gdLst>
                <a:gd name="connsiteX0" fmla="*/ 3050927 w 3050927"/>
                <a:gd name="connsiteY0" fmla="*/ 4188450 h 4188450"/>
                <a:gd name="connsiteX1" fmla="*/ 0 w 3050927"/>
                <a:gd name="connsiteY1" fmla="*/ 4188449 h 4188450"/>
                <a:gd name="connsiteX2" fmla="*/ 0 w 3050927"/>
                <a:gd name="connsiteY2" fmla="*/ 0 h 4188450"/>
              </a:gdLst>
              <a:ahLst/>
              <a:cxnLst>
                <a:cxn ang="0">
                  <a:pos x="connsiteX0" y="connsiteY0"/>
                </a:cxn>
                <a:cxn ang="0">
                  <a:pos x="connsiteX1" y="connsiteY1"/>
                </a:cxn>
                <a:cxn ang="0">
                  <a:pos x="connsiteX2" y="connsiteY2"/>
                </a:cxn>
              </a:cxnLst>
              <a:rect l="l" t="t" r="r" b="b"/>
              <a:pathLst>
                <a:path w="3050927" h="4188450">
                  <a:moveTo>
                    <a:pt x="3050927" y="4188450"/>
                  </a:moveTo>
                  <a:lnTo>
                    <a:pt x="0" y="4188449"/>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16200000">
              <a:off x="9682270" y="4348269"/>
              <a:ext cx="3050926" cy="1968535"/>
            </a:xfrm>
            <a:custGeom>
              <a:avLst/>
              <a:gdLst>
                <a:gd name="connsiteX0" fmla="*/ 3050926 w 3050926"/>
                <a:gd name="connsiteY0" fmla="*/ 1968535 h 1968535"/>
                <a:gd name="connsiteX1" fmla="*/ 0 w 3050926"/>
                <a:gd name="connsiteY1" fmla="*/ 1968535 h 1968535"/>
                <a:gd name="connsiteX2" fmla="*/ 0 w 3050926"/>
                <a:gd name="connsiteY2" fmla="*/ 909571 h 1968535"/>
                <a:gd name="connsiteX3" fmla="*/ 1617016 w 3050926"/>
                <a:gd name="connsiteY3" fmla="*/ 0 h 1968535"/>
              </a:gdLst>
              <a:ahLst/>
              <a:cxnLst>
                <a:cxn ang="0">
                  <a:pos x="connsiteX0" y="connsiteY0"/>
                </a:cxn>
                <a:cxn ang="0">
                  <a:pos x="connsiteX1" y="connsiteY1"/>
                </a:cxn>
                <a:cxn ang="0">
                  <a:pos x="connsiteX2" y="connsiteY2"/>
                </a:cxn>
                <a:cxn ang="0">
                  <a:pos x="connsiteX3" y="connsiteY3"/>
                </a:cxn>
              </a:cxnLst>
              <a:rect l="l" t="t" r="r" b="b"/>
              <a:pathLst>
                <a:path w="3050926" h="1968535">
                  <a:moveTo>
                    <a:pt x="3050926" y="1968535"/>
                  </a:moveTo>
                  <a:lnTo>
                    <a:pt x="0" y="1968535"/>
                  </a:lnTo>
                  <a:lnTo>
                    <a:pt x="0" y="909571"/>
                  </a:lnTo>
                  <a:lnTo>
                    <a:pt x="1617016" y="0"/>
                  </a:ln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6734630" y="2331763"/>
            <a:ext cx="2806700" cy="769441"/>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4400" i="1" dirty="0">
                <a:solidFill>
                  <a:srgbClr val="0092CF"/>
                </a:solidFill>
                <a:latin typeface="Century Gothic" panose="020B0502020202020204" pitchFamily="34" charset="0"/>
                <a:ea typeface="方正兰亭中黑_GBK" panose="02000000000000000000" pitchFamily="2" charset="-122"/>
              </a:rPr>
              <a:t>PART 01</a:t>
            </a:r>
            <a:endParaRPr kumimoji="0" lang="zh-CN" altLang="en-US" sz="4400" i="1" u="none" strike="noStrike" kern="1200" cap="none" spc="0" normalizeH="0" baseline="0" noProof="0" dirty="0">
              <a:ln>
                <a:noFill/>
              </a:ln>
              <a:solidFill>
                <a:srgbClr val="0092CF"/>
              </a:solidFill>
              <a:effectLst/>
              <a:uLnTx/>
              <a:uFillTx/>
              <a:latin typeface="Century Gothic" panose="020B0502020202020204" pitchFamily="34" charset="0"/>
              <a:ea typeface="方正兰亭中黑_GBK" panose="02000000000000000000" pitchFamily="2" charset="-122"/>
            </a:endParaRPr>
          </a:p>
        </p:txBody>
      </p:sp>
      <p:sp>
        <p:nvSpPr>
          <p:cNvPr id="26" name="文本框 25"/>
          <p:cNvSpPr txBox="1"/>
          <p:nvPr/>
        </p:nvSpPr>
        <p:spPr>
          <a:xfrm>
            <a:off x="4413348" y="3267179"/>
            <a:ext cx="5810117" cy="707886"/>
          </a:xfrm>
          <a:prstGeom prst="rect">
            <a:avLst/>
          </a:prstGeom>
          <a:noFill/>
        </p:spPr>
        <p:txBody>
          <a:bodyPr wrap="none" rtlCol="0">
            <a:spAutoFit/>
            <a:scene3d>
              <a:camera prst="orthographicFront"/>
              <a:lightRig rig="threePt" dir="t"/>
            </a:scene3d>
            <a:sp3d contourW="12700"/>
          </a:bodyPr>
          <a:lstStyle/>
          <a:p>
            <a:pPr lvl="0" algn="r">
              <a:defRPr/>
            </a:pPr>
            <a:r>
              <a:rPr lang="en-US" altLang="zh-CN" sz="4000" b="1" dirty="0">
                <a:solidFill>
                  <a:schemeClr val="accent1"/>
                </a:solidFill>
                <a:latin typeface="+mj-ea"/>
                <a:cs typeface="经典综艺体简" panose="02010609000101010101" pitchFamily="49" charset="-122"/>
              </a:rPr>
              <a:t>MATRIZ DE IDEAS RIS</a:t>
            </a:r>
            <a:endParaRPr kumimoji="0" lang="zh-CN" altLang="en-US" sz="4000" u="none" strike="noStrike" kern="1200" cap="none" spc="0" normalizeH="0" baseline="0" noProof="0" dirty="0">
              <a:ln>
                <a:noFill/>
              </a:ln>
              <a:solidFill>
                <a:srgbClr val="0092CF"/>
              </a:solidFill>
              <a:effectLst/>
              <a:uLnTx/>
              <a:uFillTx/>
              <a:latin typeface="Century Gothic" panose="020B0502020202020204" pitchFamily="34" charset="0"/>
              <a:ea typeface="方正兰亭中黑_GBK" panose="02000000000000000000" pitchFamily="2" charset="-122"/>
            </a:endParaRPr>
          </a:p>
        </p:txBody>
      </p:sp>
      <p:cxnSp>
        <p:nvCxnSpPr>
          <p:cNvPr id="28" name="直接连接符 27"/>
          <p:cNvCxnSpPr/>
          <p:nvPr/>
        </p:nvCxnSpPr>
        <p:spPr>
          <a:xfrm>
            <a:off x="8824686" y="3144746"/>
            <a:ext cx="537029" cy="0"/>
          </a:xfrm>
          <a:prstGeom prst="line">
            <a:avLst/>
          </a:prstGeom>
          <a:ln w="317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0" name="图片占位符 29"/>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colorTemperature colorTemp="5300"/>
                    </a14:imgEffect>
                    <a14:imgEffect>
                      <a14:brightnessContrast contrast="20000"/>
                    </a14:imgEffect>
                  </a14:imgLayer>
                </a14:imgProps>
              </a:ext>
              <a:ext uri="{28A0092B-C50C-407E-A947-70E740481C1C}">
                <a14:useLocalDpi xmlns:a14="http://schemas.microsoft.com/office/drawing/2010/main" val="0"/>
              </a:ext>
            </a:extLst>
          </a:blip>
          <a:srcRect l="12477" r="12477"/>
          <a:stretch>
            <a:fillRect/>
          </a:stretch>
        </p:blipFill>
        <p:spPr/>
      </p:pic>
    </p:spTree>
    <p:extLst>
      <p:ext uri="{BB962C8B-B14F-4D97-AF65-F5344CB8AC3E}">
        <p14:creationId xmlns:p14="http://schemas.microsoft.com/office/powerpoint/2010/main" val="2170890103"/>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ppt_w</p:attrName>
                                        </p:attrNameLst>
                                      </p:cBhvr>
                                      <p:tavLst>
                                        <p:tav tm="0">
                                          <p:val>
                                            <p:fltVal val="0"/>
                                          </p:val>
                                        </p:tav>
                                        <p:tav tm="100000">
                                          <p:val>
                                            <p:strVal val="#ppt_w"/>
                                          </p:val>
                                        </p:tav>
                                      </p:tavLst>
                                    </p:anim>
                                    <p:anim calcmode="lin" valueType="num">
                                      <p:cBhvr>
                                        <p:cTn id="17" dur="500" fill="hold"/>
                                        <p:tgtEl>
                                          <p:spTgt spid="30"/>
                                        </p:tgtEl>
                                        <p:attrNameLst>
                                          <p:attrName>ppt_h</p:attrName>
                                        </p:attrNameLst>
                                      </p:cBhvr>
                                      <p:tavLst>
                                        <p:tav tm="0">
                                          <p:val>
                                            <p:fltVal val="0"/>
                                          </p:val>
                                        </p:tav>
                                        <p:tav tm="100000">
                                          <p:val>
                                            <p:strVal val="#ppt_h"/>
                                          </p:val>
                                        </p:tav>
                                      </p:tavLst>
                                    </p:anim>
                                    <p:animEffect transition="in" filter="fade">
                                      <p:cBhvr>
                                        <p:cTn id="18" dur="500"/>
                                        <p:tgtEl>
                                          <p:spTgt spid="30"/>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right)">
                                      <p:cBhvr>
                                        <p:cTn id="28" dur="500"/>
                                        <p:tgtEl>
                                          <p:spTgt spid="28"/>
                                        </p:tgtEl>
                                      </p:cBhvr>
                                    </p:animEffect>
                                  </p:childTnLst>
                                </p:cTn>
                              </p:par>
                            </p:childTnLst>
                          </p:cTn>
                        </p:par>
                        <p:par>
                          <p:cTn id="29" fill="hold">
                            <p:stCondLst>
                              <p:cond delay="2000"/>
                            </p:stCondLst>
                            <p:childTnLst>
                              <p:par>
                                <p:cTn id="30" presetID="12" presetClass="entr" presetSubtype="2"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p:tgtEl>
                                          <p:spTgt spid="26"/>
                                        </p:tgtEl>
                                        <p:attrNameLst>
                                          <p:attrName>ppt_x</p:attrName>
                                        </p:attrNameLst>
                                      </p:cBhvr>
                                      <p:tavLst>
                                        <p:tav tm="0">
                                          <p:val>
                                            <p:strVal val="#ppt_x+#ppt_w*1.125000"/>
                                          </p:val>
                                        </p:tav>
                                        <p:tav tm="100000">
                                          <p:val>
                                            <p:strVal val="#ppt_x"/>
                                          </p:val>
                                        </p:tav>
                                      </p:tavLst>
                                    </p:anim>
                                    <p:animEffect transition="in" filter="wipe(left)">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o 7">
            <a:extLst>
              <a:ext uri="{FF2B5EF4-FFF2-40B4-BE49-F238E27FC236}">
                <a16:creationId xmlns:a16="http://schemas.microsoft.com/office/drawing/2014/main" id="{E73B1A51-7F7F-4802-908D-3BE04A027C6A}"/>
              </a:ext>
            </a:extLst>
          </p:cNvPr>
          <p:cNvGrpSpPr/>
          <p:nvPr/>
        </p:nvGrpSpPr>
        <p:grpSpPr>
          <a:xfrm>
            <a:off x="335753" y="4196064"/>
            <a:ext cx="1074738" cy="1270000"/>
            <a:chOff x="1429606" y="4186603"/>
            <a:chExt cx="1074738" cy="1270000"/>
          </a:xfrm>
        </p:grpSpPr>
        <p:sp>
          <p:nvSpPr>
            <p:cNvPr id="10" name="Freeform 581">
              <a:extLst>
                <a:ext uri="{FF2B5EF4-FFF2-40B4-BE49-F238E27FC236}">
                  <a16:creationId xmlns:a16="http://schemas.microsoft.com/office/drawing/2014/main" id="{00941E9A-5661-408E-8399-569E861BE720}"/>
                </a:ext>
              </a:extLst>
            </p:cNvPr>
            <p:cNvSpPr>
              <a:spLocks/>
            </p:cNvSpPr>
            <p:nvPr/>
          </p:nvSpPr>
          <p:spPr bwMode="auto">
            <a:xfrm>
              <a:off x="1612169" y="4821603"/>
              <a:ext cx="449263" cy="635000"/>
            </a:xfrm>
            <a:custGeom>
              <a:avLst/>
              <a:gdLst>
                <a:gd name="T0" fmla="*/ 64 w 64"/>
                <a:gd name="T1" fmla="*/ 52 h 90"/>
                <a:gd name="T2" fmla="*/ 64 w 64"/>
                <a:gd name="T3" fmla="*/ 0 h 90"/>
                <a:gd name="T4" fmla="*/ 64 w 64"/>
                <a:gd name="T5" fmla="*/ 0 h 90"/>
                <a:gd name="T6" fmla="*/ 0 w 64"/>
                <a:gd name="T7" fmla="*/ 64 h 90"/>
                <a:gd name="T8" fmla="*/ 64 w 64"/>
                <a:gd name="T9" fmla="*/ 90 h 90"/>
                <a:gd name="T10" fmla="*/ 64 w 64"/>
                <a:gd name="T11" fmla="*/ 52 h 90"/>
              </a:gdLst>
              <a:ahLst/>
              <a:cxnLst>
                <a:cxn ang="0">
                  <a:pos x="T0" y="T1"/>
                </a:cxn>
                <a:cxn ang="0">
                  <a:pos x="T2" y="T3"/>
                </a:cxn>
                <a:cxn ang="0">
                  <a:pos x="T4" y="T5"/>
                </a:cxn>
                <a:cxn ang="0">
                  <a:pos x="T6" y="T7"/>
                </a:cxn>
                <a:cxn ang="0">
                  <a:pos x="T8" y="T9"/>
                </a:cxn>
                <a:cxn ang="0">
                  <a:pos x="T10" y="T11"/>
                </a:cxn>
              </a:cxnLst>
              <a:rect l="0" t="0" r="r" b="b"/>
              <a:pathLst>
                <a:path w="64" h="90">
                  <a:moveTo>
                    <a:pt x="64" y="52"/>
                  </a:moveTo>
                  <a:cubicBezTo>
                    <a:pt x="64" y="0"/>
                    <a:pt x="64" y="0"/>
                    <a:pt x="64" y="0"/>
                  </a:cubicBezTo>
                  <a:cubicBezTo>
                    <a:pt x="64" y="0"/>
                    <a:pt x="64" y="0"/>
                    <a:pt x="64" y="0"/>
                  </a:cubicBezTo>
                  <a:cubicBezTo>
                    <a:pt x="0" y="64"/>
                    <a:pt x="0" y="64"/>
                    <a:pt x="0" y="64"/>
                  </a:cubicBezTo>
                  <a:cubicBezTo>
                    <a:pt x="17" y="80"/>
                    <a:pt x="39" y="90"/>
                    <a:pt x="64" y="90"/>
                  </a:cubicBezTo>
                  <a:lnTo>
                    <a:pt x="64" y="5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s-CO" dirty="0"/>
            </a:p>
          </p:txBody>
        </p:sp>
        <p:sp>
          <p:nvSpPr>
            <p:cNvPr id="11" name="Freeform 582">
              <a:extLst>
                <a:ext uri="{FF2B5EF4-FFF2-40B4-BE49-F238E27FC236}">
                  <a16:creationId xmlns:a16="http://schemas.microsoft.com/office/drawing/2014/main" id="{15E3DDAD-CEB5-4FA3-9D4B-3FF4226AAE28}"/>
                </a:ext>
              </a:extLst>
            </p:cNvPr>
            <p:cNvSpPr>
              <a:spLocks/>
            </p:cNvSpPr>
            <p:nvPr/>
          </p:nvSpPr>
          <p:spPr bwMode="auto">
            <a:xfrm>
              <a:off x="2061431" y="4821603"/>
              <a:ext cx="442913" cy="635000"/>
            </a:xfrm>
            <a:custGeom>
              <a:avLst/>
              <a:gdLst>
                <a:gd name="T0" fmla="*/ 0 w 63"/>
                <a:gd name="T1" fmla="*/ 0 h 90"/>
                <a:gd name="T2" fmla="*/ 0 w 63"/>
                <a:gd name="T3" fmla="*/ 0 h 90"/>
                <a:gd name="T4" fmla="*/ 0 w 63"/>
                <a:gd name="T5" fmla="*/ 90 h 90"/>
                <a:gd name="T6" fmla="*/ 0 w 63"/>
                <a:gd name="T7" fmla="*/ 90 h 90"/>
                <a:gd name="T8" fmla="*/ 63 w 63"/>
                <a:gd name="T9" fmla="*/ 64 h 90"/>
                <a:gd name="T10" fmla="*/ 0 w 63"/>
                <a:gd name="T11" fmla="*/ 0 h 90"/>
              </a:gdLst>
              <a:ahLst/>
              <a:cxnLst>
                <a:cxn ang="0">
                  <a:pos x="T0" y="T1"/>
                </a:cxn>
                <a:cxn ang="0">
                  <a:pos x="T2" y="T3"/>
                </a:cxn>
                <a:cxn ang="0">
                  <a:pos x="T4" y="T5"/>
                </a:cxn>
                <a:cxn ang="0">
                  <a:pos x="T6" y="T7"/>
                </a:cxn>
                <a:cxn ang="0">
                  <a:pos x="T8" y="T9"/>
                </a:cxn>
                <a:cxn ang="0">
                  <a:pos x="T10" y="T11"/>
                </a:cxn>
              </a:cxnLst>
              <a:rect l="0" t="0" r="r" b="b"/>
              <a:pathLst>
                <a:path w="63" h="90">
                  <a:moveTo>
                    <a:pt x="0" y="0"/>
                  </a:moveTo>
                  <a:cubicBezTo>
                    <a:pt x="0" y="0"/>
                    <a:pt x="0" y="0"/>
                    <a:pt x="0" y="0"/>
                  </a:cubicBezTo>
                  <a:cubicBezTo>
                    <a:pt x="0" y="90"/>
                    <a:pt x="0" y="90"/>
                    <a:pt x="0" y="90"/>
                  </a:cubicBezTo>
                  <a:cubicBezTo>
                    <a:pt x="0" y="90"/>
                    <a:pt x="0" y="90"/>
                    <a:pt x="0" y="90"/>
                  </a:cubicBezTo>
                  <a:cubicBezTo>
                    <a:pt x="25" y="90"/>
                    <a:pt x="47" y="80"/>
                    <a:pt x="63" y="64"/>
                  </a:cubicBezTo>
                  <a:lnTo>
                    <a:pt x="0" y="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s-CO" dirty="0"/>
            </a:p>
          </p:txBody>
        </p:sp>
        <p:sp>
          <p:nvSpPr>
            <p:cNvPr id="12" name="Freeform 583">
              <a:extLst>
                <a:ext uri="{FF2B5EF4-FFF2-40B4-BE49-F238E27FC236}">
                  <a16:creationId xmlns:a16="http://schemas.microsoft.com/office/drawing/2014/main" id="{31A78452-25D0-4FAD-9EB3-E54EA93FD46A}"/>
                </a:ext>
              </a:extLst>
            </p:cNvPr>
            <p:cNvSpPr>
              <a:spLocks/>
            </p:cNvSpPr>
            <p:nvPr/>
          </p:nvSpPr>
          <p:spPr bwMode="auto">
            <a:xfrm>
              <a:off x="1612169" y="4186603"/>
              <a:ext cx="449263" cy="635000"/>
            </a:xfrm>
            <a:custGeom>
              <a:avLst/>
              <a:gdLst>
                <a:gd name="T0" fmla="*/ 64 w 64"/>
                <a:gd name="T1" fmla="*/ 90 h 90"/>
                <a:gd name="T2" fmla="*/ 64 w 64"/>
                <a:gd name="T3" fmla="*/ 0 h 90"/>
                <a:gd name="T4" fmla="*/ 0 w 64"/>
                <a:gd name="T5" fmla="*/ 27 h 90"/>
                <a:gd name="T6" fmla="*/ 27 w 64"/>
                <a:gd name="T7" fmla="*/ 54 h 90"/>
                <a:gd name="T8" fmla="*/ 64 w 64"/>
                <a:gd name="T9" fmla="*/ 90 h 90"/>
              </a:gdLst>
              <a:ahLst/>
              <a:cxnLst>
                <a:cxn ang="0">
                  <a:pos x="T0" y="T1"/>
                </a:cxn>
                <a:cxn ang="0">
                  <a:pos x="T2" y="T3"/>
                </a:cxn>
                <a:cxn ang="0">
                  <a:pos x="T4" y="T5"/>
                </a:cxn>
                <a:cxn ang="0">
                  <a:pos x="T6" y="T7"/>
                </a:cxn>
                <a:cxn ang="0">
                  <a:pos x="T8" y="T9"/>
                </a:cxn>
              </a:cxnLst>
              <a:rect l="0" t="0" r="r" b="b"/>
              <a:pathLst>
                <a:path w="64" h="90">
                  <a:moveTo>
                    <a:pt x="64" y="90"/>
                  </a:moveTo>
                  <a:cubicBezTo>
                    <a:pt x="64" y="0"/>
                    <a:pt x="64" y="0"/>
                    <a:pt x="64" y="0"/>
                  </a:cubicBezTo>
                  <a:cubicBezTo>
                    <a:pt x="39" y="0"/>
                    <a:pt x="17" y="10"/>
                    <a:pt x="0" y="27"/>
                  </a:cubicBezTo>
                  <a:cubicBezTo>
                    <a:pt x="27" y="54"/>
                    <a:pt x="27" y="54"/>
                    <a:pt x="27" y="54"/>
                  </a:cubicBezTo>
                  <a:lnTo>
                    <a:pt x="64" y="9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s-CO" dirty="0"/>
            </a:p>
          </p:txBody>
        </p:sp>
        <p:sp>
          <p:nvSpPr>
            <p:cNvPr id="13" name="Freeform 584">
              <a:extLst>
                <a:ext uri="{FF2B5EF4-FFF2-40B4-BE49-F238E27FC236}">
                  <a16:creationId xmlns:a16="http://schemas.microsoft.com/office/drawing/2014/main" id="{12A115E9-5393-418E-ADC5-751493C57E73}"/>
                </a:ext>
              </a:extLst>
            </p:cNvPr>
            <p:cNvSpPr>
              <a:spLocks/>
            </p:cNvSpPr>
            <p:nvPr/>
          </p:nvSpPr>
          <p:spPr bwMode="auto">
            <a:xfrm>
              <a:off x="1429606" y="4821603"/>
              <a:ext cx="631825" cy="450850"/>
            </a:xfrm>
            <a:custGeom>
              <a:avLst/>
              <a:gdLst>
                <a:gd name="T0" fmla="*/ 26 w 90"/>
                <a:gd name="T1" fmla="*/ 64 h 64"/>
                <a:gd name="T2" fmla="*/ 53 w 90"/>
                <a:gd name="T3" fmla="*/ 37 h 64"/>
                <a:gd name="T4" fmla="*/ 90 w 90"/>
                <a:gd name="T5" fmla="*/ 0 h 64"/>
                <a:gd name="T6" fmla="*/ 0 w 90"/>
                <a:gd name="T7" fmla="*/ 0 h 64"/>
                <a:gd name="T8" fmla="*/ 26 w 90"/>
                <a:gd name="T9" fmla="*/ 64 h 64"/>
              </a:gdLst>
              <a:ahLst/>
              <a:cxnLst>
                <a:cxn ang="0">
                  <a:pos x="T0" y="T1"/>
                </a:cxn>
                <a:cxn ang="0">
                  <a:pos x="T2" y="T3"/>
                </a:cxn>
                <a:cxn ang="0">
                  <a:pos x="T4" y="T5"/>
                </a:cxn>
                <a:cxn ang="0">
                  <a:pos x="T6" y="T7"/>
                </a:cxn>
                <a:cxn ang="0">
                  <a:pos x="T8" y="T9"/>
                </a:cxn>
              </a:cxnLst>
              <a:rect l="0" t="0" r="r" b="b"/>
              <a:pathLst>
                <a:path w="90" h="64">
                  <a:moveTo>
                    <a:pt x="26" y="64"/>
                  </a:moveTo>
                  <a:cubicBezTo>
                    <a:pt x="53" y="37"/>
                    <a:pt x="53" y="37"/>
                    <a:pt x="53" y="37"/>
                  </a:cubicBezTo>
                  <a:cubicBezTo>
                    <a:pt x="90" y="0"/>
                    <a:pt x="90" y="0"/>
                    <a:pt x="90" y="0"/>
                  </a:cubicBezTo>
                  <a:cubicBezTo>
                    <a:pt x="0" y="0"/>
                    <a:pt x="0" y="0"/>
                    <a:pt x="0" y="0"/>
                  </a:cubicBezTo>
                  <a:cubicBezTo>
                    <a:pt x="0" y="25"/>
                    <a:pt x="10" y="48"/>
                    <a:pt x="26" y="64"/>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s-CO" dirty="0"/>
            </a:p>
          </p:txBody>
        </p:sp>
        <p:sp>
          <p:nvSpPr>
            <p:cNvPr id="14" name="Freeform 585">
              <a:extLst>
                <a:ext uri="{FF2B5EF4-FFF2-40B4-BE49-F238E27FC236}">
                  <a16:creationId xmlns:a16="http://schemas.microsoft.com/office/drawing/2014/main" id="{82585A11-A2DB-4159-BE7F-9DC3BC78AF45}"/>
                </a:ext>
              </a:extLst>
            </p:cNvPr>
            <p:cNvSpPr>
              <a:spLocks/>
            </p:cNvSpPr>
            <p:nvPr/>
          </p:nvSpPr>
          <p:spPr bwMode="auto">
            <a:xfrm>
              <a:off x="1429606" y="4377103"/>
              <a:ext cx="631825" cy="444500"/>
            </a:xfrm>
            <a:custGeom>
              <a:avLst/>
              <a:gdLst>
                <a:gd name="T0" fmla="*/ 90 w 90"/>
                <a:gd name="T1" fmla="*/ 63 h 63"/>
                <a:gd name="T2" fmla="*/ 90 w 90"/>
                <a:gd name="T3" fmla="*/ 63 h 63"/>
                <a:gd name="T4" fmla="*/ 90 w 90"/>
                <a:gd name="T5" fmla="*/ 63 h 63"/>
                <a:gd name="T6" fmla="*/ 26 w 90"/>
                <a:gd name="T7" fmla="*/ 0 h 63"/>
                <a:gd name="T8" fmla="*/ 0 w 90"/>
                <a:gd name="T9" fmla="*/ 63 h 63"/>
                <a:gd name="T10" fmla="*/ 38 w 90"/>
                <a:gd name="T11" fmla="*/ 63 h 63"/>
                <a:gd name="T12" fmla="*/ 90 w 90"/>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90" h="63">
                  <a:moveTo>
                    <a:pt x="90" y="63"/>
                  </a:moveTo>
                  <a:cubicBezTo>
                    <a:pt x="90" y="63"/>
                    <a:pt x="90" y="63"/>
                    <a:pt x="90" y="63"/>
                  </a:cubicBezTo>
                  <a:cubicBezTo>
                    <a:pt x="90" y="63"/>
                    <a:pt x="90" y="63"/>
                    <a:pt x="90" y="63"/>
                  </a:cubicBezTo>
                  <a:cubicBezTo>
                    <a:pt x="26" y="0"/>
                    <a:pt x="26" y="0"/>
                    <a:pt x="26" y="0"/>
                  </a:cubicBezTo>
                  <a:cubicBezTo>
                    <a:pt x="10" y="16"/>
                    <a:pt x="0" y="38"/>
                    <a:pt x="0" y="63"/>
                  </a:cubicBezTo>
                  <a:cubicBezTo>
                    <a:pt x="38" y="63"/>
                    <a:pt x="38" y="63"/>
                    <a:pt x="38" y="63"/>
                  </a:cubicBezTo>
                  <a:lnTo>
                    <a:pt x="90" y="6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s-CO" dirty="0"/>
            </a:p>
          </p:txBody>
        </p:sp>
      </p:grpSp>
      <p:sp>
        <p:nvSpPr>
          <p:cNvPr id="176" name="Freeform 603">
            <a:extLst>
              <a:ext uri="{FF2B5EF4-FFF2-40B4-BE49-F238E27FC236}">
                <a16:creationId xmlns:a16="http://schemas.microsoft.com/office/drawing/2014/main" id="{8E20D4D5-AC44-4847-B7E6-6B5F2395372D}"/>
              </a:ext>
            </a:extLst>
          </p:cNvPr>
          <p:cNvSpPr>
            <a:spLocks/>
          </p:cNvSpPr>
          <p:nvPr/>
        </p:nvSpPr>
        <p:spPr bwMode="auto">
          <a:xfrm rot="8160916">
            <a:off x="493651" y="4568315"/>
            <a:ext cx="631825" cy="1098848"/>
          </a:xfrm>
          <a:custGeom>
            <a:avLst/>
            <a:gdLst>
              <a:gd name="T0" fmla="*/ 64 w 90"/>
              <a:gd name="T1" fmla="*/ 27 h 154"/>
              <a:gd name="T2" fmla="*/ 0 w 90"/>
              <a:gd name="T3" fmla="*/ 0 h 154"/>
              <a:gd name="T4" fmla="*/ 0 w 90"/>
              <a:gd name="T5" fmla="*/ 90 h 154"/>
              <a:gd name="T6" fmla="*/ 64 w 90"/>
              <a:gd name="T7" fmla="*/ 154 h 154"/>
              <a:gd name="T8" fmla="*/ 90 w 90"/>
              <a:gd name="T9" fmla="*/ 90 h 154"/>
              <a:gd name="T10" fmla="*/ 64 w 90"/>
              <a:gd name="T11" fmla="*/ 27 h 154"/>
            </a:gdLst>
            <a:ahLst/>
            <a:cxnLst>
              <a:cxn ang="0">
                <a:pos x="T0" y="T1"/>
              </a:cxn>
              <a:cxn ang="0">
                <a:pos x="T2" y="T3"/>
              </a:cxn>
              <a:cxn ang="0">
                <a:pos x="T4" y="T5"/>
              </a:cxn>
              <a:cxn ang="0">
                <a:pos x="T6" y="T7"/>
              </a:cxn>
              <a:cxn ang="0">
                <a:pos x="T8" y="T9"/>
              </a:cxn>
              <a:cxn ang="0">
                <a:pos x="T10" y="T11"/>
              </a:cxn>
            </a:cxnLst>
            <a:rect l="0" t="0" r="r" b="b"/>
            <a:pathLst>
              <a:path w="90" h="154">
                <a:moveTo>
                  <a:pt x="64" y="27"/>
                </a:moveTo>
                <a:cubicBezTo>
                  <a:pt x="47" y="10"/>
                  <a:pt x="25" y="0"/>
                  <a:pt x="0" y="0"/>
                </a:cubicBezTo>
                <a:cubicBezTo>
                  <a:pt x="0" y="90"/>
                  <a:pt x="0" y="90"/>
                  <a:pt x="0" y="90"/>
                </a:cubicBezTo>
                <a:cubicBezTo>
                  <a:pt x="64" y="154"/>
                  <a:pt x="64" y="154"/>
                  <a:pt x="64" y="154"/>
                </a:cubicBezTo>
                <a:cubicBezTo>
                  <a:pt x="80" y="138"/>
                  <a:pt x="90" y="115"/>
                  <a:pt x="90" y="90"/>
                </a:cubicBezTo>
                <a:cubicBezTo>
                  <a:pt x="90" y="65"/>
                  <a:pt x="80" y="43"/>
                  <a:pt x="64" y="27"/>
                </a:cubicBez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es-CO" dirty="0"/>
          </a:p>
        </p:txBody>
      </p:sp>
      <p:sp>
        <p:nvSpPr>
          <p:cNvPr id="17" name="Freeform 603">
            <a:extLst>
              <a:ext uri="{FF2B5EF4-FFF2-40B4-BE49-F238E27FC236}">
                <a16:creationId xmlns:a16="http://schemas.microsoft.com/office/drawing/2014/main" id="{8E20D4D5-AC44-4847-B7E6-6B5F2395372D}"/>
              </a:ext>
            </a:extLst>
          </p:cNvPr>
          <p:cNvSpPr>
            <a:spLocks/>
          </p:cNvSpPr>
          <p:nvPr/>
        </p:nvSpPr>
        <p:spPr bwMode="auto">
          <a:xfrm>
            <a:off x="971630" y="4196064"/>
            <a:ext cx="631825" cy="1098848"/>
          </a:xfrm>
          <a:custGeom>
            <a:avLst/>
            <a:gdLst>
              <a:gd name="T0" fmla="*/ 64 w 90"/>
              <a:gd name="T1" fmla="*/ 27 h 154"/>
              <a:gd name="T2" fmla="*/ 0 w 90"/>
              <a:gd name="T3" fmla="*/ 0 h 154"/>
              <a:gd name="T4" fmla="*/ 0 w 90"/>
              <a:gd name="T5" fmla="*/ 90 h 154"/>
              <a:gd name="T6" fmla="*/ 64 w 90"/>
              <a:gd name="T7" fmla="*/ 154 h 154"/>
              <a:gd name="T8" fmla="*/ 90 w 90"/>
              <a:gd name="T9" fmla="*/ 90 h 154"/>
              <a:gd name="T10" fmla="*/ 64 w 90"/>
              <a:gd name="T11" fmla="*/ 27 h 154"/>
            </a:gdLst>
            <a:ahLst/>
            <a:cxnLst>
              <a:cxn ang="0">
                <a:pos x="T0" y="T1"/>
              </a:cxn>
              <a:cxn ang="0">
                <a:pos x="T2" y="T3"/>
              </a:cxn>
              <a:cxn ang="0">
                <a:pos x="T4" y="T5"/>
              </a:cxn>
              <a:cxn ang="0">
                <a:pos x="T6" y="T7"/>
              </a:cxn>
              <a:cxn ang="0">
                <a:pos x="T8" y="T9"/>
              </a:cxn>
              <a:cxn ang="0">
                <a:pos x="T10" y="T11"/>
              </a:cxn>
            </a:cxnLst>
            <a:rect l="0" t="0" r="r" b="b"/>
            <a:pathLst>
              <a:path w="90" h="154">
                <a:moveTo>
                  <a:pt x="64" y="27"/>
                </a:moveTo>
                <a:cubicBezTo>
                  <a:pt x="47" y="10"/>
                  <a:pt x="25" y="0"/>
                  <a:pt x="0" y="0"/>
                </a:cubicBezTo>
                <a:cubicBezTo>
                  <a:pt x="0" y="90"/>
                  <a:pt x="0" y="90"/>
                  <a:pt x="0" y="90"/>
                </a:cubicBezTo>
                <a:cubicBezTo>
                  <a:pt x="64" y="154"/>
                  <a:pt x="64" y="154"/>
                  <a:pt x="64" y="154"/>
                </a:cubicBezTo>
                <a:cubicBezTo>
                  <a:pt x="80" y="138"/>
                  <a:pt x="90" y="115"/>
                  <a:pt x="90" y="90"/>
                </a:cubicBezTo>
                <a:cubicBezTo>
                  <a:pt x="90" y="65"/>
                  <a:pt x="80" y="43"/>
                  <a:pt x="64" y="27"/>
                </a:cubicBez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es-CO" dirty="0"/>
          </a:p>
        </p:txBody>
      </p:sp>
      <p:grpSp>
        <p:nvGrpSpPr>
          <p:cNvPr id="18" name="Grupo 17">
            <a:extLst>
              <a:ext uri="{FF2B5EF4-FFF2-40B4-BE49-F238E27FC236}">
                <a16:creationId xmlns:a16="http://schemas.microsoft.com/office/drawing/2014/main" id="{333C81B5-BBD3-4739-9C13-11C5D7162F24}"/>
              </a:ext>
            </a:extLst>
          </p:cNvPr>
          <p:cNvGrpSpPr/>
          <p:nvPr/>
        </p:nvGrpSpPr>
        <p:grpSpPr>
          <a:xfrm>
            <a:off x="2097217" y="4173201"/>
            <a:ext cx="1082676" cy="1270000"/>
            <a:chOff x="3207606" y="4186603"/>
            <a:chExt cx="1082676" cy="1270000"/>
          </a:xfrm>
        </p:grpSpPr>
        <p:sp>
          <p:nvSpPr>
            <p:cNvPr id="19" name="Freeform 604">
              <a:extLst>
                <a:ext uri="{FF2B5EF4-FFF2-40B4-BE49-F238E27FC236}">
                  <a16:creationId xmlns:a16="http://schemas.microsoft.com/office/drawing/2014/main" id="{42589008-9747-42D5-872A-5B2BD1069EE9}"/>
                </a:ext>
              </a:extLst>
            </p:cNvPr>
            <p:cNvSpPr>
              <a:spLocks/>
            </p:cNvSpPr>
            <p:nvPr/>
          </p:nvSpPr>
          <p:spPr bwMode="auto">
            <a:xfrm>
              <a:off x="3398106" y="4821603"/>
              <a:ext cx="442913" cy="635000"/>
            </a:xfrm>
            <a:custGeom>
              <a:avLst/>
              <a:gdLst>
                <a:gd name="T0" fmla="*/ 63 w 63"/>
                <a:gd name="T1" fmla="*/ 52 h 90"/>
                <a:gd name="T2" fmla="*/ 63 w 63"/>
                <a:gd name="T3" fmla="*/ 0 h 90"/>
                <a:gd name="T4" fmla="*/ 63 w 63"/>
                <a:gd name="T5" fmla="*/ 0 h 90"/>
                <a:gd name="T6" fmla="*/ 0 w 63"/>
                <a:gd name="T7" fmla="*/ 64 h 90"/>
                <a:gd name="T8" fmla="*/ 63 w 63"/>
                <a:gd name="T9" fmla="*/ 90 h 90"/>
                <a:gd name="T10" fmla="*/ 63 w 63"/>
                <a:gd name="T11" fmla="*/ 52 h 90"/>
              </a:gdLst>
              <a:ahLst/>
              <a:cxnLst>
                <a:cxn ang="0">
                  <a:pos x="T0" y="T1"/>
                </a:cxn>
                <a:cxn ang="0">
                  <a:pos x="T2" y="T3"/>
                </a:cxn>
                <a:cxn ang="0">
                  <a:pos x="T4" y="T5"/>
                </a:cxn>
                <a:cxn ang="0">
                  <a:pos x="T6" y="T7"/>
                </a:cxn>
                <a:cxn ang="0">
                  <a:pos x="T8" y="T9"/>
                </a:cxn>
                <a:cxn ang="0">
                  <a:pos x="T10" y="T11"/>
                </a:cxn>
              </a:cxnLst>
              <a:rect l="0" t="0" r="r" b="b"/>
              <a:pathLst>
                <a:path w="63" h="90">
                  <a:moveTo>
                    <a:pt x="63" y="52"/>
                  </a:moveTo>
                  <a:cubicBezTo>
                    <a:pt x="63" y="0"/>
                    <a:pt x="63" y="0"/>
                    <a:pt x="63" y="0"/>
                  </a:cubicBezTo>
                  <a:cubicBezTo>
                    <a:pt x="63" y="0"/>
                    <a:pt x="63" y="0"/>
                    <a:pt x="63" y="0"/>
                  </a:cubicBezTo>
                  <a:cubicBezTo>
                    <a:pt x="0" y="64"/>
                    <a:pt x="0" y="64"/>
                    <a:pt x="0" y="64"/>
                  </a:cubicBezTo>
                  <a:cubicBezTo>
                    <a:pt x="16" y="80"/>
                    <a:pt x="38" y="90"/>
                    <a:pt x="63" y="90"/>
                  </a:cubicBezTo>
                  <a:lnTo>
                    <a:pt x="63" y="5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s-CO" dirty="0"/>
            </a:p>
          </p:txBody>
        </p:sp>
        <p:sp>
          <p:nvSpPr>
            <p:cNvPr id="20" name="Freeform 605">
              <a:extLst>
                <a:ext uri="{FF2B5EF4-FFF2-40B4-BE49-F238E27FC236}">
                  <a16:creationId xmlns:a16="http://schemas.microsoft.com/office/drawing/2014/main" id="{02332348-C77F-447D-B123-5DB7EB2197C2}"/>
                </a:ext>
              </a:extLst>
            </p:cNvPr>
            <p:cNvSpPr>
              <a:spLocks/>
            </p:cNvSpPr>
            <p:nvPr/>
          </p:nvSpPr>
          <p:spPr bwMode="auto">
            <a:xfrm>
              <a:off x="3841019" y="4821603"/>
              <a:ext cx="449263" cy="635000"/>
            </a:xfrm>
            <a:custGeom>
              <a:avLst/>
              <a:gdLst>
                <a:gd name="T0" fmla="*/ 0 w 64"/>
                <a:gd name="T1" fmla="*/ 0 h 90"/>
                <a:gd name="T2" fmla="*/ 0 w 64"/>
                <a:gd name="T3" fmla="*/ 0 h 90"/>
                <a:gd name="T4" fmla="*/ 0 w 64"/>
                <a:gd name="T5" fmla="*/ 90 h 90"/>
                <a:gd name="T6" fmla="*/ 0 w 64"/>
                <a:gd name="T7" fmla="*/ 90 h 90"/>
                <a:gd name="T8" fmla="*/ 64 w 64"/>
                <a:gd name="T9" fmla="*/ 64 h 90"/>
                <a:gd name="T10" fmla="*/ 0 w 64"/>
                <a:gd name="T11" fmla="*/ 0 h 90"/>
              </a:gdLst>
              <a:ahLst/>
              <a:cxnLst>
                <a:cxn ang="0">
                  <a:pos x="T0" y="T1"/>
                </a:cxn>
                <a:cxn ang="0">
                  <a:pos x="T2" y="T3"/>
                </a:cxn>
                <a:cxn ang="0">
                  <a:pos x="T4" y="T5"/>
                </a:cxn>
                <a:cxn ang="0">
                  <a:pos x="T6" y="T7"/>
                </a:cxn>
                <a:cxn ang="0">
                  <a:pos x="T8" y="T9"/>
                </a:cxn>
                <a:cxn ang="0">
                  <a:pos x="T10" y="T11"/>
                </a:cxn>
              </a:cxnLst>
              <a:rect l="0" t="0" r="r" b="b"/>
              <a:pathLst>
                <a:path w="64" h="90">
                  <a:moveTo>
                    <a:pt x="0" y="0"/>
                  </a:moveTo>
                  <a:cubicBezTo>
                    <a:pt x="0" y="0"/>
                    <a:pt x="0" y="0"/>
                    <a:pt x="0" y="0"/>
                  </a:cubicBezTo>
                  <a:cubicBezTo>
                    <a:pt x="0" y="90"/>
                    <a:pt x="0" y="90"/>
                    <a:pt x="0" y="90"/>
                  </a:cubicBezTo>
                  <a:cubicBezTo>
                    <a:pt x="0" y="90"/>
                    <a:pt x="0" y="90"/>
                    <a:pt x="0" y="90"/>
                  </a:cubicBezTo>
                  <a:cubicBezTo>
                    <a:pt x="25" y="90"/>
                    <a:pt x="47" y="80"/>
                    <a:pt x="64" y="64"/>
                  </a:cubicBezTo>
                  <a:lnTo>
                    <a:pt x="0" y="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s-CO" dirty="0"/>
            </a:p>
          </p:txBody>
        </p:sp>
        <p:sp>
          <p:nvSpPr>
            <p:cNvPr id="21" name="Freeform 606">
              <a:extLst>
                <a:ext uri="{FF2B5EF4-FFF2-40B4-BE49-F238E27FC236}">
                  <a16:creationId xmlns:a16="http://schemas.microsoft.com/office/drawing/2014/main" id="{382CC887-B06F-4B3D-BD8C-EBA7C451DB0D}"/>
                </a:ext>
              </a:extLst>
            </p:cNvPr>
            <p:cNvSpPr>
              <a:spLocks/>
            </p:cNvSpPr>
            <p:nvPr/>
          </p:nvSpPr>
          <p:spPr bwMode="auto">
            <a:xfrm>
              <a:off x="3398106" y="4186603"/>
              <a:ext cx="442913" cy="635000"/>
            </a:xfrm>
            <a:custGeom>
              <a:avLst/>
              <a:gdLst>
                <a:gd name="T0" fmla="*/ 63 w 63"/>
                <a:gd name="T1" fmla="*/ 90 h 90"/>
                <a:gd name="T2" fmla="*/ 63 w 63"/>
                <a:gd name="T3" fmla="*/ 0 h 90"/>
                <a:gd name="T4" fmla="*/ 0 w 63"/>
                <a:gd name="T5" fmla="*/ 27 h 90"/>
                <a:gd name="T6" fmla="*/ 27 w 63"/>
                <a:gd name="T7" fmla="*/ 54 h 90"/>
                <a:gd name="T8" fmla="*/ 63 w 63"/>
                <a:gd name="T9" fmla="*/ 90 h 90"/>
              </a:gdLst>
              <a:ahLst/>
              <a:cxnLst>
                <a:cxn ang="0">
                  <a:pos x="T0" y="T1"/>
                </a:cxn>
                <a:cxn ang="0">
                  <a:pos x="T2" y="T3"/>
                </a:cxn>
                <a:cxn ang="0">
                  <a:pos x="T4" y="T5"/>
                </a:cxn>
                <a:cxn ang="0">
                  <a:pos x="T6" y="T7"/>
                </a:cxn>
                <a:cxn ang="0">
                  <a:pos x="T8" y="T9"/>
                </a:cxn>
              </a:cxnLst>
              <a:rect l="0" t="0" r="r" b="b"/>
              <a:pathLst>
                <a:path w="63" h="90">
                  <a:moveTo>
                    <a:pt x="63" y="90"/>
                  </a:moveTo>
                  <a:cubicBezTo>
                    <a:pt x="63" y="0"/>
                    <a:pt x="63" y="0"/>
                    <a:pt x="63" y="0"/>
                  </a:cubicBezTo>
                  <a:cubicBezTo>
                    <a:pt x="38" y="0"/>
                    <a:pt x="16" y="10"/>
                    <a:pt x="0" y="27"/>
                  </a:cubicBezTo>
                  <a:cubicBezTo>
                    <a:pt x="27" y="54"/>
                    <a:pt x="27" y="54"/>
                    <a:pt x="27" y="54"/>
                  </a:cubicBezTo>
                  <a:lnTo>
                    <a:pt x="63" y="9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s-CO" dirty="0"/>
            </a:p>
          </p:txBody>
        </p:sp>
        <p:sp>
          <p:nvSpPr>
            <p:cNvPr id="22" name="Freeform 607">
              <a:extLst>
                <a:ext uri="{FF2B5EF4-FFF2-40B4-BE49-F238E27FC236}">
                  <a16:creationId xmlns:a16="http://schemas.microsoft.com/office/drawing/2014/main" id="{B7BF285A-B35C-46E9-93BE-03204D26E19F}"/>
                </a:ext>
              </a:extLst>
            </p:cNvPr>
            <p:cNvSpPr>
              <a:spLocks/>
            </p:cNvSpPr>
            <p:nvPr/>
          </p:nvSpPr>
          <p:spPr bwMode="auto">
            <a:xfrm>
              <a:off x="3207606" y="4821603"/>
              <a:ext cx="633413" cy="450850"/>
            </a:xfrm>
            <a:custGeom>
              <a:avLst/>
              <a:gdLst>
                <a:gd name="T0" fmla="*/ 27 w 90"/>
                <a:gd name="T1" fmla="*/ 64 h 64"/>
                <a:gd name="T2" fmla="*/ 54 w 90"/>
                <a:gd name="T3" fmla="*/ 37 h 64"/>
                <a:gd name="T4" fmla="*/ 90 w 90"/>
                <a:gd name="T5" fmla="*/ 0 h 64"/>
                <a:gd name="T6" fmla="*/ 0 w 90"/>
                <a:gd name="T7" fmla="*/ 0 h 64"/>
                <a:gd name="T8" fmla="*/ 27 w 90"/>
                <a:gd name="T9" fmla="*/ 64 h 64"/>
              </a:gdLst>
              <a:ahLst/>
              <a:cxnLst>
                <a:cxn ang="0">
                  <a:pos x="T0" y="T1"/>
                </a:cxn>
                <a:cxn ang="0">
                  <a:pos x="T2" y="T3"/>
                </a:cxn>
                <a:cxn ang="0">
                  <a:pos x="T4" y="T5"/>
                </a:cxn>
                <a:cxn ang="0">
                  <a:pos x="T6" y="T7"/>
                </a:cxn>
                <a:cxn ang="0">
                  <a:pos x="T8" y="T9"/>
                </a:cxn>
              </a:cxnLst>
              <a:rect l="0" t="0" r="r" b="b"/>
              <a:pathLst>
                <a:path w="90" h="64">
                  <a:moveTo>
                    <a:pt x="27" y="64"/>
                  </a:moveTo>
                  <a:cubicBezTo>
                    <a:pt x="54" y="37"/>
                    <a:pt x="54" y="37"/>
                    <a:pt x="54" y="37"/>
                  </a:cubicBezTo>
                  <a:cubicBezTo>
                    <a:pt x="90" y="0"/>
                    <a:pt x="90" y="0"/>
                    <a:pt x="90" y="0"/>
                  </a:cubicBezTo>
                  <a:cubicBezTo>
                    <a:pt x="0" y="0"/>
                    <a:pt x="0" y="0"/>
                    <a:pt x="0" y="0"/>
                  </a:cubicBezTo>
                  <a:cubicBezTo>
                    <a:pt x="0" y="25"/>
                    <a:pt x="10" y="48"/>
                    <a:pt x="27" y="64"/>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s-CO" dirty="0"/>
            </a:p>
          </p:txBody>
        </p:sp>
        <p:sp>
          <p:nvSpPr>
            <p:cNvPr id="23" name="Freeform 608">
              <a:extLst>
                <a:ext uri="{FF2B5EF4-FFF2-40B4-BE49-F238E27FC236}">
                  <a16:creationId xmlns:a16="http://schemas.microsoft.com/office/drawing/2014/main" id="{36601C17-5FB9-45AA-9308-6E424BC36670}"/>
                </a:ext>
              </a:extLst>
            </p:cNvPr>
            <p:cNvSpPr>
              <a:spLocks/>
            </p:cNvSpPr>
            <p:nvPr/>
          </p:nvSpPr>
          <p:spPr bwMode="auto">
            <a:xfrm>
              <a:off x="3207606" y="4377103"/>
              <a:ext cx="633413" cy="444500"/>
            </a:xfrm>
            <a:custGeom>
              <a:avLst/>
              <a:gdLst>
                <a:gd name="T0" fmla="*/ 90 w 90"/>
                <a:gd name="T1" fmla="*/ 63 h 63"/>
                <a:gd name="T2" fmla="*/ 90 w 90"/>
                <a:gd name="T3" fmla="*/ 63 h 63"/>
                <a:gd name="T4" fmla="*/ 90 w 90"/>
                <a:gd name="T5" fmla="*/ 63 h 63"/>
                <a:gd name="T6" fmla="*/ 27 w 90"/>
                <a:gd name="T7" fmla="*/ 0 h 63"/>
                <a:gd name="T8" fmla="*/ 0 w 90"/>
                <a:gd name="T9" fmla="*/ 63 h 63"/>
                <a:gd name="T10" fmla="*/ 38 w 90"/>
                <a:gd name="T11" fmla="*/ 63 h 63"/>
                <a:gd name="T12" fmla="*/ 90 w 90"/>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90" h="63">
                  <a:moveTo>
                    <a:pt x="90" y="63"/>
                  </a:moveTo>
                  <a:cubicBezTo>
                    <a:pt x="90" y="63"/>
                    <a:pt x="90" y="63"/>
                    <a:pt x="90" y="63"/>
                  </a:cubicBezTo>
                  <a:cubicBezTo>
                    <a:pt x="90" y="63"/>
                    <a:pt x="90" y="63"/>
                    <a:pt x="90" y="63"/>
                  </a:cubicBezTo>
                  <a:cubicBezTo>
                    <a:pt x="27" y="0"/>
                    <a:pt x="27" y="0"/>
                    <a:pt x="27" y="0"/>
                  </a:cubicBezTo>
                  <a:cubicBezTo>
                    <a:pt x="10" y="16"/>
                    <a:pt x="0" y="38"/>
                    <a:pt x="0" y="63"/>
                  </a:cubicBezTo>
                  <a:cubicBezTo>
                    <a:pt x="38" y="63"/>
                    <a:pt x="38" y="63"/>
                    <a:pt x="38" y="63"/>
                  </a:cubicBezTo>
                  <a:lnTo>
                    <a:pt x="90" y="6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s-CO" dirty="0"/>
            </a:p>
          </p:txBody>
        </p:sp>
      </p:grpSp>
      <p:sp>
        <p:nvSpPr>
          <p:cNvPr id="34" name="CuadroTexto 33">
            <a:extLst>
              <a:ext uri="{FF2B5EF4-FFF2-40B4-BE49-F238E27FC236}">
                <a16:creationId xmlns:a16="http://schemas.microsoft.com/office/drawing/2014/main" id="{B112748A-6029-4B00-B50A-211581A77137}"/>
              </a:ext>
            </a:extLst>
          </p:cNvPr>
          <p:cNvSpPr txBox="1"/>
          <p:nvPr/>
        </p:nvSpPr>
        <p:spPr>
          <a:xfrm>
            <a:off x="8721" y="5597677"/>
            <a:ext cx="1798638" cy="276999"/>
          </a:xfrm>
          <a:prstGeom prst="rect">
            <a:avLst/>
          </a:prstGeom>
          <a:noFill/>
        </p:spPr>
        <p:txBody>
          <a:bodyPr wrap="square" rtlCol="0">
            <a:spAutoFit/>
          </a:bodyPr>
          <a:lstStyle/>
          <a:p>
            <a:pPr algn="ctr"/>
            <a:r>
              <a:rPr lang="es-CO" sz="1200" dirty="0">
                <a:solidFill>
                  <a:schemeClr val="tx1">
                    <a:lumMod val="65000"/>
                    <a:lumOff val="35000"/>
                  </a:schemeClr>
                </a:solidFill>
                <a:latin typeface="Source Sans Pro" panose="020B0503030403020204" pitchFamily="34" charset="0"/>
              </a:rPr>
              <a:t>APTOS</a:t>
            </a:r>
          </a:p>
        </p:txBody>
      </p:sp>
      <p:sp>
        <p:nvSpPr>
          <p:cNvPr id="35" name="CuadroTexto 34">
            <a:extLst>
              <a:ext uri="{FF2B5EF4-FFF2-40B4-BE49-F238E27FC236}">
                <a16:creationId xmlns:a16="http://schemas.microsoft.com/office/drawing/2014/main" id="{F84956D9-E975-455D-886E-4CC16F97014C}"/>
              </a:ext>
            </a:extLst>
          </p:cNvPr>
          <p:cNvSpPr txBox="1"/>
          <p:nvPr/>
        </p:nvSpPr>
        <p:spPr>
          <a:xfrm>
            <a:off x="1896251" y="5586829"/>
            <a:ext cx="1798638" cy="276999"/>
          </a:xfrm>
          <a:prstGeom prst="rect">
            <a:avLst/>
          </a:prstGeom>
          <a:noFill/>
        </p:spPr>
        <p:txBody>
          <a:bodyPr wrap="square" rtlCol="0">
            <a:spAutoFit/>
          </a:bodyPr>
          <a:lstStyle/>
          <a:p>
            <a:pPr algn="ctr"/>
            <a:r>
              <a:rPr lang="es-CO" sz="1200" dirty="0">
                <a:solidFill>
                  <a:schemeClr val="tx1">
                    <a:lumMod val="65000"/>
                    <a:lumOff val="35000"/>
                  </a:schemeClr>
                </a:solidFill>
                <a:latin typeface="Source Sans Pro" panose="020B0503030403020204" pitchFamily="34" charset="0"/>
              </a:rPr>
              <a:t>NO APTOS</a:t>
            </a:r>
          </a:p>
        </p:txBody>
      </p:sp>
      <p:sp>
        <p:nvSpPr>
          <p:cNvPr id="37" name="Freeform 6">
            <a:extLst>
              <a:ext uri="{FF2B5EF4-FFF2-40B4-BE49-F238E27FC236}">
                <a16:creationId xmlns:a16="http://schemas.microsoft.com/office/drawing/2014/main" id="{36FEBE7A-9BFD-44A6-A3C5-7D766FBD8461}"/>
              </a:ext>
            </a:extLst>
          </p:cNvPr>
          <p:cNvSpPr>
            <a:spLocks noEditPoints="1"/>
          </p:cNvSpPr>
          <p:nvPr/>
        </p:nvSpPr>
        <p:spPr bwMode="auto">
          <a:xfrm>
            <a:off x="132029" y="121336"/>
            <a:ext cx="430949" cy="619072"/>
          </a:xfrm>
          <a:custGeom>
            <a:avLst/>
            <a:gdLst>
              <a:gd name="T0" fmla="*/ 137 w 473"/>
              <a:gd name="T1" fmla="*/ 105 h 680"/>
              <a:gd name="T2" fmla="*/ 326 w 473"/>
              <a:gd name="T3" fmla="*/ 96 h 680"/>
              <a:gd name="T4" fmla="*/ 336 w 473"/>
              <a:gd name="T5" fmla="*/ 134 h 680"/>
              <a:gd name="T6" fmla="*/ 146 w 473"/>
              <a:gd name="T7" fmla="*/ 144 h 680"/>
              <a:gd name="T8" fmla="*/ 292 w 473"/>
              <a:gd name="T9" fmla="*/ 51 h 680"/>
              <a:gd name="T10" fmla="*/ 181 w 473"/>
              <a:gd name="T11" fmla="*/ 51 h 680"/>
              <a:gd name="T12" fmla="*/ 473 w 473"/>
              <a:gd name="T13" fmla="*/ 166 h 680"/>
              <a:gd name="T14" fmla="*/ 413 w 473"/>
              <a:gd name="T15" fmla="*/ 680 h 680"/>
              <a:gd name="T16" fmla="*/ 0 w 473"/>
              <a:gd name="T17" fmla="*/ 620 h 680"/>
              <a:gd name="T18" fmla="*/ 60 w 473"/>
              <a:gd name="T19" fmla="*/ 105 h 680"/>
              <a:gd name="T20" fmla="*/ 92 w 473"/>
              <a:gd name="T21" fmla="*/ 105 h 680"/>
              <a:gd name="T22" fmla="*/ 146 w 473"/>
              <a:gd name="T23" fmla="*/ 189 h 680"/>
              <a:gd name="T24" fmla="*/ 381 w 473"/>
              <a:gd name="T25" fmla="*/ 134 h 680"/>
              <a:gd name="T26" fmla="*/ 381 w 473"/>
              <a:gd name="T27" fmla="*/ 105 h 680"/>
              <a:gd name="T28" fmla="*/ 473 w 473"/>
              <a:gd name="T29" fmla="*/ 166 h 680"/>
              <a:gd name="T30" fmla="*/ 130 w 473"/>
              <a:gd name="T31" fmla="*/ 437 h 680"/>
              <a:gd name="T32" fmla="*/ 97 w 473"/>
              <a:gd name="T33" fmla="*/ 463 h 680"/>
              <a:gd name="T34" fmla="*/ 70 w 473"/>
              <a:gd name="T35" fmla="*/ 498 h 680"/>
              <a:gd name="T36" fmla="*/ 114 w 473"/>
              <a:gd name="T37" fmla="*/ 528 h 680"/>
              <a:gd name="T38" fmla="*/ 133 w 473"/>
              <a:gd name="T39" fmla="*/ 517 h 680"/>
              <a:gd name="T40" fmla="*/ 161 w 473"/>
              <a:gd name="T41" fmla="*/ 430 h 680"/>
              <a:gd name="T42" fmla="*/ 130 w 473"/>
              <a:gd name="T43" fmla="*/ 275 h 680"/>
              <a:gd name="T44" fmla="*/ 97 w 473"/>
              <a:gd name="T45" fmla="*/ 301 h 680"/>
              <a:gd name="T46" fmla="*/ 70 w 473"/>
              <a:gd name="T47" fmla="*/ 336 h 680"/>
              <a:gd name="T48" fmla="*/ 114 w 473"/>
              <a:gd name="T49" fmla="*/ 366 h 680"/>
              <a:gd name="T50" fmla="*/ 133 w 473"/>
              <a:gd name="T51" fmla="*/ 355 h 680"/>
              <a:gd name="T52" fmla="*/ 161 w 473"/>
              <a:gd name="T53" fmla="*/ 268 h 680"/>
              <a:gd name="T54" fmla="*/ 371 w 473"/>
              <a:gd name="T55" fmla="*/ 483 h 680"/>
              <a:gd name="T56" fmla="*/ 202 w 473"/>
              <a:gd name="T57" fmla="*/ 505 h 680"/>
              <a:gd name="T58" fmla="*/ 371 w 473"/>
              <a:gd name="T59" fmla="*/ 528 h 680"/>
              <a:gd name="T60" fmla="*/ 394 w 473"/>
              <a:gd name="T61" fmla="*/ 343 h 680"/>
              <a:gd name="T62" fmla="*/ 224 w 473"/>
              <a:gd name="T63" fmla="*/ 321 h 680"/>
              <a:gd name="T64" fmla="*/ 224 w 473"/>
              <a:gd name="T65" fmla="*/ 366 h 680"/>
              <a:gd name="T66" fmla="*/ 394 w 473"/>
              <a:gd name="T67" fmla="*/ 343 h 680"/>
              <a:gd name="T68" fmla="*/ 394 w 473"/>
              <a:gd name="T69" fmla="*/ 343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3" h="680">
                <a:moveTo>
                  <a:pt x="137" y="134"/>
                </a:moveTo>
                <a:cubicBezTo>
                  <a:pt x="137" y="105"/>
                  <a:pt x="137" y="105"/>
                  <a:pt x="137" y="105"/>
                </a:cubicBezTo>
                <a:cubicBezTo>
                  <a:pt x="137" y="100"/>
                  <a:pt x="141" y="96"/>
                  <a:pt x="146" y="96"/>
                </a:cubicBezTo>
                <a:cubicBezTo>
                  <a:pt x="326" y="96"/>
                  <a:pt x="326" y="96"/>
                  <a:pt x="326" y="96"/>
                </a:cubicBezTo>
                <a:cubicBezTo>
                  <a:pt x="332" y="96"/>
                  <a:pt x="336" y="100"/>
                  <a:pt x="336" y="105"/>
                </a:cubicBezTo>
                <a:cubicBezTo>
                  <a:pt x="336" y="134"/>
                  <a:pt x="336" y="134"/>
                  <a:pt x="336" y="134"/>
                </a:cubicBezTo>
                <a:cubicBezTo>
                  <a:pt x="336" y="140"/>
                  <a:pt x="332" y="144"/>
                  <a:pt x="326" y="144"/>
                </a:cubicBezTo>
                <a:cubicBezTo>
                  <a:pt x="146" y="144"/>
                  <a:pt x="146" y="144"/>
                  <a:pt x="146" y="144"/>
                </a:cubicBezTo>
                <a:cubicBezTo>
                  <a:pt x="141" y="144"/>
                  <a:pt x="137" y="140"/>
                  <a:pt x="137" y="134"/>
                </a:cubicBezTo>
                <a:close/>
                <a:moveTo>
                  <a:pt x="292" y="51"/>
                </a:moveTo>
                <a:cubicBezTo>
                  <a:pt x="289" y="22"/>
                  <a:pt x="265" y="0"/>
                  <a:pt x="236" y="0"/>
                </a:cubicBezTo>
                <a:cubicBezTo>
                  <a:pt x="207" y="0"/>
                  <a:pt x="183" y="22"/>
                  <a:pt x="181" y="51"/>
                </a:cubicBezTo>
                <a:lnTo>
                  <a:pt x="292" y="51"/>
                </a:lnTo>
                <a:close/>
                <a:moveTo>
                  <a:pt x="473" y="166"/>
                </a:moveTo>
                <a:cubicBezTo>
                  <a:pt x="473" y="620"/>
                  <a:pt x="473" y="620"/>
                  <a:pt x="473" y="620"/>
                </a:cubicBezTo>
                <a:cubicBezTo>
                  <a:pt x="473" y="653"/>
                  <a:pt x="446" y="680"/>
                  <a:pt x="413" y="680"/>
                </a:cubicBezTo>
                <a:cubicBezTo>
                  <a:pt x="60" y="680"/>
                  <a:pt x="60" y="680"/>
                  <a:pt x="60" y="680"/>
                </a:cubicBezTo>
                <a:cubicBezTo>
                  <a:pt x="27" y="680"/>
                  <a:pt x="0" y="653"/>
                  <a:pt x="0" y="620"/>
                </a:cubicBezTo>
                <a:cubicBezTo>
                  <a:pt x="0" y="166"/>
                  <a:pt x="0" y="166"/>
                  <a:pt x="0" y="166"/>
                </a:cubicBezTo>
                <a:cubicBezTo>
                  <a:pt x="0" y="132"/>
                  <a:pt x="27" y="105"/>
                  <a:pt x="60" y="105"/>
                </a:cubicBezTo>
                <a:cubicBezTo>
                  <a:pt x="92" y="105"/>
                  <a:pt x="92" y="105"/>
                  <a:pt x="92" y="105"/>
                </a:cubicBezTo>
                <a:cubicBezTo>
                  <a:pt x="92" y="105"/>
                  <a:pt x="92" y="105"/>
                  <a:pt x="92" y="105"/>
                </a:cubicBezTo>
                <a:cubicBezTo>
                  <a:pt x="92" y="134"/>
                  <a:pt x="92" y="134"/>
                  <a:pt x="92" y="134"/>
                </a:cubicBezTo>
                <a:cubicBezTo>
                  <a:pt x="92" y="164"/>
                  <a:pt x="116" y="189"/>
                  <a:pt x="146" y="189"/>
                </a:cubicBezTo>
                <a:cubicBezTo>
                  <a:pt x="326" y="189"/>
                  <a:pt x="326" y="189"/>
                  <a:pt x="326" y="189"/>
                </a:cubicBezTo>
                <a:cubicBezTo>
                  <a:pt x="357" y="189"/>
                  <a:pt x="381" y="164"/>
                  <a:pt x="381" y="134"/>
                </a:cubicBezTo>
                <a:cubicBezTo>
                  <a:pt x="381" y="105"/>
                  <a:pt x="381" y="105"/>
                  <a:pt x="381" y="105"/>
                </a:cubicBezTo>
                <a:cubicBezTo>
                  <a:pt x="381" y="105"/>
                  <a:pt x="381" y="105"/>
                  <a:pt x="381" y="105"/>
                </a:cubicBezTo>
                <a:cubicBezTo>
                  <a:pt x="413" y="105"/>
                  <a:pt x="413" y="105"/>
                  <a:pt x="413" y="105"/>
                </a:cubicBezTo>
                <a:cubicBezTo>
                  <a:pt x="446" y="105"/>
                  <a:pt x="473" y="132"/>
                  <a:pt x="473" y="166"/>
                </a:cubicBezTo>
                <a:close/>
                <a:moveTo>
                  <a:pt x="161" y="430"/>
                </a:moveTo>
                <a:cubicBezTo>
                  <a:pt x="150" y="423"/>
                  <a:pt x="136" y="427"/>
                  <a:pt x="130" y="437"/>
                </a:cubicBezTo>
                <a:cubicBezTo>
                  <a:pt x="108" y="472"/>
                  <a:pt x="108" y="472"/>
                  <a:pt x="108" y="472"/>
                </a:cubicBezTo>
                <a:cubicBezTo>
                  <a:pt x="97" y="463"/>
                  <a:pt x="97" y="463"/>
                  <a:pt x="97" y="463"/>
                </a:cubicBezTo>
                <a:cubicBezTo>
                  <a:pt x="88" y="455"/>
                  <a:pt x="74" y="457"/>
                  <a:pt x="66" y="467"/>
                </a:cubicBezTo>
                <a:cubicBezTo>
                  <a:pt x="58" y="477"/>
                  <a:pt x="60" y="491"/>
                  <a:pt x="70" y="498"/>
                </a:cubicBezTo>
                <a:cubicBezTo>
                  <a:pt x="100" y="523"/>
                  <a:pt x="100" y="523"/>
                  <a:pt x="100" y="523"/>
                </a:cubicBezTo>
                <a:cubicBezTo>
                  <a:pt x="104" y="526"/>
                  <a:pt x="109" y="528"/>
                  <a:pt x="114" y="528"/>
                </a:cubicBezTo>
                <a:cubicBezTo>
                  <a:pt x="116" y="528"/>
                  <a:pt x="117" y="527"/>
                  <a:pt x="118" y="527"/>
                </a:cubicBezTo>
                <a:cubicBezTo>
                  <a:pt x="125" y="526"/>
                  <a:pt x="130" y="522"/>
                  <a:pt x="133" y="517"/>
                </a:cubicBezTo>
                <a:cubicBezTo>
                  <a:pt x="168" y="461"/>
                  <a:pt x="168" y="461"/>
                  <a:pt x="168" y="461"/>
                </a:cubicBezTo>
                <a:cubicBezTo>
                  <a:pt x="175" y="450"/>
                  <a:pt x="171" y="436"/>
                  <a:pt x="161" y="430"/>
                </a:cubicBezTo>
                <a:close/>
                <a:moveTo>
                  <a:pt x="161" y="268"/>
                </a:moveTo>
                <a:cubicBezTo>
                  <a:pt x="150" y="261"/>
                  <a:pt x="136" y="265"/>
                  <a:pt x="130" y="275"/>
                </a:cubicBezTo>
                <a:cubicBezTo>
                  <a:pt x="108" y="310"/>
                  <a:pt x="108" y="310"/>
                  <a:pt x="108" y="310"/>
                </a:cubicBezTo>
                <a:cubicBezTo>
                  <a:pt x="97" y="301"/>
                  <a:pt x="97" y="301"/>
                  <a:pt x="97" y="301"/>
                </a:cubicBezTo>
                <a:cubicBezTo>
                  <a:pt x="88" y="293"/>
                  <a:pt x="74" y="295"/>
                  <a:pt x="66" y="305"/>
                </a:cubicBezTo>
                <a:cubicBezTo>
                  <a:pt x="58" y="315"/>
                  <a:pt x="60" y="329"/>
                  <a:pt x="70" y="336"/>
                </a:cubicBezTo>
                <a:cubicBezTo>
                  <a:pt x="100" y="361"/>
                  <a:pt x="100" y="361"/>
                  <a:pt x="100" y="361"/>
                </a:cubicBezTo>
                <a:cubicBezTo>
                  <a:pt x="104" y="364"/>
                  <a:pt x="109" y="366"/>
                  <a:pt x="114" y="366"/>
                </a:cubicBezTo>
                <a:cubicBezTo>
                  <a:pt x="116" y="366"/>
                  <a:pt x="117" y="365"/>
                  <a:pt x="118" y="365"/>
                </a:cubicBezTo>
                <a:cubicBezTo>
                  <a:pt x="125" y="364"/>
                  <a:pt x="130" y="360"/>
                  <a:pt x="133" y="355"/>
                </a:cubicBezTo>
                <a:cubicBezTo>
                  <a:pt x="168" y="299"/>
                  <a:pt x="168" y="299"/>
                  <a:pt x="168" y="299"/>
                </a:cubicBezTo>
                <a:cubicBezTo>
                  <a:pt x="175" y="288"/>
                  <a:pt x="171" y="274"/>
                  <a:pt x="161" y="268"/>
                </a:cubicBezTo>
                <a:close/>
                <a:moveTo>
                  <a:pt x="394" y="505"/>
                </a:moveTo>
                <a:cubicBezTo>
                  <a:pt x="394" y="493"/>
                  <a:pt x="384" y="483"/>
                  <a:pt x="371" y="483"/>
                </a:cubicBezTo>
                <a:cubicBezTo>
                  <a:pt x="224" y="483"/>
                  <a:pt x="224" y="483"/>
                  <a:pt x="224" y="483"/>
                </a:cubicBezTo>
                <a:cubicBezTo>
                  <a:pt x="212" y="483"/>
                  <a:pt x="202" y="493"/>
                  <a:pt x="202" y="505"/>
                </a:cubicBezTo>
                <a:cubicBezTo>
                  <a:pt x="202" y="517"/>
                  <a:pt x="212" y="528"/>
                  <a:pt x="224" y="528"/>
                </a:cubicBezTo>
                <a:cubicBezTo>
                  <a:pt x="371" y="528"/>
                  <a:pt x="371" y="528"/>
                  <a:pt x="371" y="528"/>
                </a:cubicBezTo>
                <a:cubicBezTo>
                  <a:pt x="384" y="528"/>
                  <a:pt x="394" y="517"/>
                  <a:pt x="394" y="505"/>
                </a:cubicBezTo>
                <a:close/>
                <a:moveTo>
                  <a:pt x="394" y="343"/>
                </a:moveTo>
                <a:cubicBezTo>
                  <a:pt x="394" y="331"/>
                  <a:pt x="384" y="321"/>
                  <a:pt x="371" y="321"/>
                </a:cubicBezTo>
                <a:cubicBezTo>
                  <a:pt x="224" y="321"/>
                  <a:pt x="224" y="321"/>
                  <a:pt x="224" y="321"/>
                </a:cubicBezTo>
                <a:cubicBezTo>
                  <a:pt x="212" y="321"/>
                  <a:pt x="202" y="331"/>
                  <a:pt x="202" y="343"/>
                </a:cubicBezTo>
                <a:cubicBezTo>
                  <a:pt x="202" y="355"/>
                  <a:pt x="212" y="366"/>
                  <a:pt x="224" y="366"/>
                </a:cubicBezTo>
                <a:cubicBezTo>
                  <a:pt x="371" y="366"/>
                  <a:pt x="371" y="366"/>
                  <a:pt x="371" y="366"/>
                </a:cubicBezTo>
                <a:cubicBezTo>
                  <a:pt x="384" y="366"/>
                  <a:pt x="394" y="355"/>
                  <a:pt x="394" y="343"/>
                </a:cubicBezTo>
                <a:close/>
                <a:moveTo>
                  <a:pt x="394" y="343"/>
                </a:moveTo>
                <a:cubicBezTo>
                  <a:pt x="394" y="343"/>
                  <a:pt x="394" y="343"/>
                  <a:pt x="394" y="343"/>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s-CO" dirty="0"/>
          </a:p>
        </p:txBody>
      </p:sp>
      <p:graphicFrame>
        <p:nvGraphicFramePr>
          <p:cNvPr id="38" name="Tabla 37"/>
          <p:cNvGraphicFramePr>
            <a:graphicFrameLocks noGrp="1"/>
          </p:cNvGraphicFramePr>
          <p:nvPr>
            <p:extLst>
              <p:ext uri="{D42A27DB-BD31-4B8C-83A1-F6EECF244321}">
                <p14:modId xmlns:p14="http://schemas.microsoft.com/office/powerpoint/2010/main" val="3875665803"/>
              </p:ext>
            </p:extLst>
          </p:nvPr>
        </p:nvGraphicFramePr>
        <p:xfrm>
          <a:off x="677685" y="121336"/>
          <a:ext cx="4482798" cy="1112520"/>
        </p:xfrm>
        <a:graphic>
          <a:graphicData uri="http://schemas.openxmlformats.org/drawingml/2006/table">
            <a:tbl>
              <a:tblPr firstRow="1" bandRow="1">
                <a:tableStyleId>{5C22544A-7EE6-4342-B048-85BDC9FD1C3A}</a:tableStyleId>
              </a:tblPr>
              <a:tblGrid>
                <a:gridCol w="4482798">
                  <a:extLst>
                    <a:ext uri="{9D8B030D-6E8A-4147-A177-3AD203B41FA5}">
                      <a16:colId xmlns:a16="http://schemas.microsoft.com/office/drawing/2014/main" val="1313572671"/>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altLang="es-CO" sz="1800" b="1" dirty="0">
                          <a:solidFill>
                            <a:schemeClr val="bg1"/>
                          </a:solidFill>
                          <a:latin typeface="Source Sans Pro Black" panose="020B0803030403020204" pitchFamily="34" charset="0"/>
                        </a:rPr>
                        <a:t>REQUISITOS MINIMOS</a:t>
                      </a:r>
                    </a:p>
                  </a:txBody>
                  <a:tcPr>
                    <a:solidFill>
                      <a:srgbClr val="FF8001"/>
                    </a:solidFill>
                  </a:tcPr>
                </a:tc>
                <a:extLst>
                  <a:ext uri="{0D108BD9-81ED-4DB2-BD59-A6C34878D82A}">
                    <a16:rowId xmlns:a16="http://schemas.microsoft.com/office/drawing/2014/main" val="2811113515"/>
                  </a:ext>
                </a:extLst>
              </a:tr>
              <a:tr h="370840">
                <a:tc>
                  <a:txBody>
                    <a:bodyPr/>
                    <a:lstStyle/>
                    <a:p>
                      <a:r>
                        <a:rPr lang="en-US" sz="1600" b="0" kern="1200" dirty="0">
                          <a:solidFill>
                            <a:schemeClr val="tx1"/>
                          </a:solidFill>
                          <a:latin typeface="Source Sans Pro" panose="020B0503030403020204" pitchFamily="34" charset="0"/>
                          <a:ea typeface="+mn-ea"/>
                          <a:cs typeface="Cordia New" panose="020B0304020202020204" pitchFamily="34" charset="-34"/>
                        </a:rPr>
                        <a:t>1.- SANEAMIENTO FÍSICO LEGAL</a:t>
                      </a:r>
                    </a:p>
                  </a:txBody>
                  <a:tcPr/>
                </a:tc>
                <a:extLst>
                  <a:ext uri="{0D108BD9-81ED-4DB2-BD59-A6C34878D82A}">
                    <a16:rowId xmlns:a16="http://schemas.microsoft.com/office/drawing/2014/main" val="1428370606"/>
                  </a:ext>
                </a:extLst>
              </a:tr>
              <a:tr h="370840">
                <a:tc>
                  <a:txBody>
                    <a:bodyPr/>
                    <a:lstStyle/>
                    <a:p>
                      <a:pPr marL="0" algn="l" defTabSz="914400" rtl="0" eaLnBrk="1" latinLnBrk="0" hangingPunct="1"/>
                      <a:r>
                        <a:rPr lang="es-ES" sz="1600" b="0" kern="1200" dirty="0">
                          <a:solidFill>
                            <a:schemeClr val="tx1"/>
                          </a:solidFill>
                          <a:latin typeface="Source Sans Pro" panose="020B0503030403020204" pitchFamily="34" charset="0"/>
                          <a:ea typeface="+mn-ea"/>
                          <a:cs typeface="Cordia New" panose="020B0304020202020204" pitchFamily="34" charset="-34"/>
                        </a:rPr>
                        <a:t>2.- CRITERIOS DE SELECCIÓN DE TERRENO </a:t>
                      </a:r>
                      <a:endParaRPr lang="en-US" sz="1600" b="0" kern="1200" dirty="0">
                        <a:solidFill>
                          <a:schemeClr val="tx1"/>
                        </a:solidFill>
                        <a:latin typeface="Source Sans Pro" panose="020B0503030403020204" pitchFamily="34" charset="0"/>
                        <a:ea typeface="+mn-ea"/>
                        <a:cs typeface="Cordia New" panose="020B0304020202020204" pitchFamily="34" charset="-34"/>
                      </a:endParaRPr>
                    </a:p>
                  </a:txBody>
                  <a:tcPr/>
                </a:tc>
                <a:extLst>
                  <a:ext uri="{0D108BD9-81ED-4DB2-BD59-A6C34878D82A}">
                    <a16:rowId xmlns:a16="http://schemas.microsoft.com/office/drawing/2014/main" val="3064345846"/>
                  </a:ext>
                </a:extLst>
              </a:tr>
            </a:tbl>
          </a:graphicData>
        </a:graphic>
      </p:graphicFrame>
      <p:graphicFrame>
        <p:nvGraphicFramePr>
          <p:cNvPr id="39" name="Tabla 38"/>
          <p:cNvGraphicFramePr>
            <a:graphicFrameLocks noGrp="1"/>
          </p:cNvGraphicFramePr>
          <p:nvPr>
            <p:extLst>
              <p:ext uri="{D42A27DB-BD31-4B8C-83A1-F6EECF244321}">
                <p14:modId xmlns:p14="http://schemas.microsoft.com/office/powerpoint/2010/main" val="1665659466"/>
              </p:ext>
            </p:extLst>
          </p:nvPr>
        </p:nvGraphicFramePr>
        <p:xfrm>
          <a:off x="190974" y="1943295"/>
          <a:ext cx="4846803" cy="1490608"/>
        </p:xfrm>
        <a:graphic>
          <a:graphicData uri="http://schemas.openxmlformats.org/drawingml/2006/table">
            <a:tbl>
              <a:tblPr firstRow="1" bandRow="1">
                <a:tableStyleId>{5C22544A-7EE6-4342-B048-85BDC9FD1C3A}</a:tableStyleId>
              </a:tblPr>
              <a:tblGrid>
                <a:gridCol w="1615601">
                  <a:extLst>
                    <a:ext uri="{9D8B030D-6E8A-4147-A177-3AD203B41FA5}">
                      <a16:colId xmlns:a16="http://schemas.microsoft.com/office/drawing/2014/main" val="3904665830"/>
                    </a:ext>
                  </a:extLst>
                </a:gridCol>
                <a:gridCol w="1615601">
                  <a:extLst>
                    <a:ext uri="{9D8B030D-6E8A-4147-A177-3AD203B41FA5}">
                      <a16:colId xmlns:a16="http://schemas.microsoft.com/office/drawing/2014/main" val="45844799"/>
                    </a:ext>
                  </a:extLst>
                </a:gridCol>
                <a:gridCol w="1615601">
                  <a:extLst>
                    <a:ext uri="{9D8B030D-6E8A-4147-A177-3AD203B41FA5}">
                      <a16:colId xmlns:a16="http://schemas.microsoft.com/office/drawing/2014/main" val="1085955811"/>
                    </a:ext>
                  </a:extLst>
                </a:gridCol>
              </a:tblGrid>
              <a:tr h="372652">
                <a:tc>
                  <a:txBody>
                    <a:bodyPr/>
                    <a:lstStyle/>
                    <a:p>
                      <a:r>
                        <a:rPr lang="es-ES" dirty="0"/>
                        <a:t>IDEAS </a:t>
                      </a:r>
                      <a:endParaRPr lang="en-US" dirty="0"/>
                    </a:p>
                  </a:txBody>
                  <a:tcPr>
                    <a:solidFill>
                      <a:srgbClr val="FF8001"/>
                    </a:solidFill>
                  </a:tcPr>
                </a:tc>
                <a:tc>
                  <a:txBody>
                    <a:bodyPr/>
                    <a:lstStyle/>
                    <a:p>
                      <a:r>
                        <a:rPr lang="es-ES" dirty="0"/>
                        <a:t>RIS </a:t>
                      </a:r>
                      <a:endParaRPr lang="en-US" dirty="0"/>
                    </a:p>
                  </a:txBody>
                  <a:tcPr>
                    <a:solidFill>
                      <a:srgbClr val="FF8001"/>
                    </a:solidFill>
                  </a:tcPr>
                </a:tc>
                <a:tc>
                  <a:txBody>
                    <a:bodyPr/>
                    <a:lstStyle/>
                    <a:p>
                      <a:r>
                        <a:rPr lang="es-ES" dirty="0"/>
                        <a:t>NO RIS </a:t>
                      </a:r>
                      <a:endParaRPr lang="en-US" dirty="0"/>
                    </a:p>
                  </a:txBody>
                  <a:tcPr>
                    <a:solidFill>
                      <a:srgbClr val="FF8001"/>
                    </a:solidFill>
                  </a:tcPr>
                </a:tc>
                <a:extLst>
                  <a:ext uri="{0D108BD9-81ED-4DB2-BD59-A6C34878D82A}">
                    <a16:rowId xmlns:a16="http://schemas.microsoft.com/office/drawing/2014/main" val="3878572634"/>
                  </a:ext>
                </a:extLst>
              </a:tr>
              <a:tr h="372652">
                <a:tc>
                  <a:txBody>
                    <a:bodyPr/>
                    <a:lstStyle/>
                    <a:p>
                      <a:pPr algn="ctr"/>
                      <a:r>
                        <a:rPr lang="es-ES" b="1" dirty="0"/>
                        <a:t>APTOS</a:t>
                      </a:r>
                      <a:endParaRPr lang="en-US" b="1" dirty="0"/>
                    </a:p>
                  </a:txBody>
                  <a:tcPr/>
                </a:tc>
                <a:tc>
                  <a:txBody>
                    <a:bodyPr/>
                    <a:lstStyle/>
                    <a:p>
                      <a:pPr algn="ctr"/>
                      <a:r>
                        <a:rPr lang="es-ES" b="1" dirty="0"/>
                        <a:t>17</a:t>
                      </a:r>
                      <a:endParaRPr lang="en-US" b="1" dirty="0"/>
                    </a:p>
                  </a:txBody>
                  <a:tcPr/>
                </a:tc>
                <a:tc>
                  <a:txBody>
                    <a:bodyPr/>
                    <a:lstStyle/>
                    <a:p>
                      <a:pPr algn="ctr"/>
                      <a:r>
                        <a:rPr lang="es-ES" b="1" dirty="0" smtClean="0"/>
                        <a:t>10</a:t>
                      </a:r>
                      <a:endParaRPr lang="en-US" b="1" dirty="0"/>
                    </a:p>
                  </a:txBody>
                  <a:tcPr/>
                </a:tc>
                <a:extLst>
                  <a:ext uri="{0D108BD9-81ED-4DB2-BD59-A6C34878D82A}">
                    <a16:rowId xmlns:a16="http://schemas.microsoft.com/office/drawing/2014/main" val="2435051946"/>
                  </a:ext>
                </a:extLst>
              </a:tr>
              <a:tr h="372652">
                <a:tc>
                  <a:txBody>
                    <a:bodyPr/>
                    <a:lstStyle/>
                    <a:p>
                      <a:pPr algn="ctr"/>
                      <a:r>
                        <a:rPr lang="es-ES" b="1" dirty="0"/>
                        <a:t>NO APTOS </a:t>
                      </a:r>
                      <a:endParaRPr lang="en-US" b="1" dirty="0"/>
                    </a:p>
                  </a:txBody>
                  <a:tcPr/>
                </a:tc>
                <a:tc>
                  <a:txBody>
                    <a:bodyPr/>
                    <a:lstStyle/>
                    <a:p>
                      <a:pPr algn="ctr"/>
                      <a:r>
                        <a:rPr lang="es-ES" b="1" dirty="0"/>
                        <a:t>11</a:t>
                      </a:r>
                      <a:endParaRPr lang="en-US" b="1" dirty="0"/>
                    </a:p>
                  </a:txBody>
                  <a:tcPr/>
                </a:tc>
                <a:tc>
                  <a:txBody>
                    <a:bodyPr/>
                    <a:lstStyle/>
                    <a:p>
                      <a:pPr algn="ctr"/>
                      <a:r>
                        <a:rPr lang="es-ES" b="1" dirty="0"/>
                        <a:t>1</a:t>
                      </a:r>
                      <a:endParaRPr lang="en-US" b="1" dirty="0"/>
                    </a:p>
                  </a:txBody>
                  <a:tcPr/>
                </a:tc>
                <a:extLst>
                  <a:ext uri="{0D108BD9-81ED-4DB2-BD59-A6C34878D82A}">
                    <a16:rowId xmlns:a16="http://schemas.microsoft.com/office/drawing/2014/main" val="1614651355"/>
                  </a:ext>
                </a:extLst>
              </a:tr>
              <a:tr h="372652">
                <a:tc>
                  <a:txBody>
                    <a:bodyPr/>
                    <a:lstStyle/>
                    <a:p>
                      <a:pPr algn="ctr"/>
                      <a:r>
                        <a:rPr lang="es-ES" b="1" dirty="0"/>
                        <a:t>TOTAL</a:t>
                      </a:r>
                      <a:endParaRPr lang="en-US" b="1" dirty="0"/>
                    </a:p>
                  </a:txBody>
                  <a:tcPr/>
                </a:tc>
                <a:tc>
                  <a:txBody>
                    <a:bodyPr/>
                    <a:lstStyle/>
                    <a:p>
                      <a:pPr algn="ctr"/>
                      <a:r>
                        <a:rPr lang="es-ES" b="1" dirty="0"/>
                        <a:t>28</a:t>
                      </a:r>
                      <a:endParaRPr lang="en-US" b="1" dirty="0"/>
                    </a:p>
                  </a:txBody>
                  <a:tcPr/>
                </a:tc>
                <a:tc>
                  <a:txBody>
                    <a:bodyPr/>
                    <a:lstStyle/>
                    <a:p>
                      <a:pPr algn="ctr"/>
                      <a:r>
                        <a:rPr lang="es-ES" b="1" dirty="0" smtClean="0"/>
                        <a:t>11</a:t>
                      </a:r>
                      <a:endParaRPr lang="en-US" b="1" dirty="0"/>
                    </a:p>
                  </a:txBody>
                  <a:tcPr/>
                </a:tc>
                <a:extLst>
                  <a:ext uri="{0D108BD9-81ED-4DB2-BD59-A6C34878D82A}">
                    <a16:rowId xmlns:a16="http://schemas.microsoft.com/office/drawing/2014/main" val="690712305"/>
                  </a:ext>
                </a:extLst>
              </a:tr>
            </a:tbl>
          </a:graphicData>
        </a:graphic>
      </p:graphicFrame>
      <p:sp>
        <p:nvSpPr>
          <p:cNvPr id="155" name="Freeform 7"/>
          <p:cNvSpPr>
            <a:spLocks/>
          </p:cNvSpPr>
          <p:nvPr/>
        </p:nvSpPr>
        <p:spPr bwMode="auto">
          <a:xfrm>
            <a:off x="6674312" y="3249818"/>
            <a:ext cx="8889" cy="38097"/>
          </a:xfrm>
          <a:custGeom>
            <a:avLst/>
            <a:gdLst>
              <a:gd name="T0" fmla="*/ 5 w 5"/>
              <a:gd name="T1" fmla="*/ 18 h 21"/>
              <a:gd name="T2" fmla="*/ 3 w 5"/>
              <a:gd name="T3" fmla="*/ 21 h 21"/>
              <a:gd name="T4" fmla="*/ 3 w 5"/>
              <a:gd name="T5" fmla="*/ 21 h 21"/>
              <a:gd name="T6" fmla="*/ 0 w 5"/>
              <a:gd name="T7" fmla="*/ 18 h 21"/>
              <a:gd name="T8" fmla="*/ 0 w 5"/>
              <a:gd name="T9" fmla="*/ 2 h 21"/>
              <a:gd name="T10" fmla="*/ 3 w 5"/>
              <a:gd name="T11" fmla="*/ 0 h 21"/>
              <a:gd name="T12" fmla="*/ 3 w 5"/>
              <a:gd name="T13" fmla="*/ 0 h 21"/>
              <a:gd name="T14" fmla="*/ 5 w 5"/>
              <a:gd name="T15" fmla="*/ 2 h 21"/>
              <a:gd name="T16" fmla="*/ 5 w 5"/>
              <a:gd name="T17"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1">
                <a:moveTo>
                  <a:pt x="5" y="18"/>
                </a:moveTo>
                <a:cubicBezTo>
                  <a:pt x="5" y="20"/>
                  <a:pt x="4" y="21"/>
                  <a:pt x="3" y="21"/>
                </a:cubicBezTo>
                <a:cubicBezTo>
                  <a:pt x="3" y="21"/>
                  <a:pt x="3" y="21"/>
                  <a:pt x="3" y="21"/>
                </a:cubicBezTo>
                <a:cubicBezTo>
                  <a:pt x="1" y="21"/>
                  <a:pt x="0" y="20"/>
                  <a:pt x="0" y="18"/>
                </a:cubicBezTo>
                <a:cubicBezTo>
                  <a:pt x="0" y="2"/>
                  <a:pt x="0" y="2"/>
                  <a:pt x="0" y="2"/>
                </a:cubicBezTo>
                <a:cubicBezTo>
                  <a:pt x="0" y="1"/>
                  <a:pt x="1" y="0"/>
                  <a:pt x="3" y="0"/>
                </a:cubicBezTo>
                <a:cubicBezTo>
                  <a:pt x="3" y="0"/>
                  <a:pt x="3" y="0"/>
                  <a:pt x="3" y="0"/>
                </a:cubicBezTo>
                <a:cubicBezTo>
                  <a:pt x="4" y="0"/>
                  <a:pt x="5" y="1"/>
                  <a:pt x="5" y="2"/>
                </a:cubicBezTo>
                <a:cubicBezTo>
                  <a:pt x="5" y="18"/>
                  <a:pt x="5" y="18"/>
                  <a:pt x="5"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8"/>
          <p:cNvSpPr>
            <a:spLocks/>
          </p:cNvSpPr>
          <p:nvPr/>
        </p:nvSpPr>
        <p:spPr bwMode="auto">
          <a:xfrm>
            <a:off x="6549863" y="3308233"/>
            <a:ext cx="33017" cy="30477"/>
          </a:xfrm>
          <a:custGeom>
            <a:avLst/>
            <a:gdLst>
              <a:gd name="T0" fmla="*/ 17 w 18"/>
              <a:gd name="T1" fmla="*/ 12 h 17"/>
              <a:gd name="T2" fmla="*/ 17 w 18"/>
              <a:gd name="T3" fmla="*/ 15 h 17"/>
              <a:gd name="T4" fmla="*/ 17 w 18"/>
              <a:gd name="T5" fmla="*/ 15 h 17"/>
              <a:gd name="T6" fmla="*/ 13 w 18"/>
              <a:gd name="T7" fmla="*/ 16 h 17"/>
              <a:gd name="T8" fmla="*/ 1 w 18"/>
              <a:gd name="T9" fmla="*/ 5 h 17"/>
              <a:gd name="T10" fmla="*/ 1 w 18"/>
              <a:gd name="T11" fmla="*/ 1 h 17"/>
              <a:gd name="T12" fmla="*/ 1 w 18"/>
              <a:gd name="T13" fmla="*/ 1 h 17"/>
              <a:gd name="T14" fmla="*/ 5 w 18"/>
              <a:gd name="T15" fmla="*/ 1 h 17"/>
              <a:gd name="T16" fmla="*/ 17 w 18"/>
              <a:gd name="T1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17" y="12"/>
                </a:moveTo>
                <a:cubicBezTo>
                  <a:pt x="18" y="13"/>
                  <a:pt x="18" y="14"/>
                  <a:pt x="17" y="15"/>
                </a:cubicBezTo>
                <a:cubicBezTo>
                  <a:pt x="17" y="15"/>
                  <a:pt x="17" y="15"/>
                  <a:pt x="17" y="15"/>
                </a:cubicBezTo>
                <a:cubicBezTo>
                  <a:pt x="16" y="17"/>
                  <a:pt x="14" y="17"/>
                  <a:pt x="13" y="16"/>
                </a:cubicBezTo>
                <a:cubicBezTo>
                  <a:pt x="1" y="5"/>
                  <a:pt x="1" y="5"/>
                  <a:pt x="1" y="5"/>
                </a:cubicBezTo>
                <a:cubicBezTo>
                  <a:pt x="0" y="4"/>
                  <a:pt x="0" y="2"/>
                  <a:pt x="1" y="1"/>
                </a:cubicBezTo>
                <a:cubicBezTo>
                  <a:pt x="1" y="1"/>
                  <a:pt x="1" y="1"/>
                  <a:pt x="1" y="1"/>
                </a:cubicBezTo>
                <a:cubicBezTo>
                  <a:pt x="2" y="0"/>
                  <a:pt x="4" y="0"/>
                  <a:pt x="5" y="1"/>
                </a:cubicBezTo>
                <a:cubicBezTo>
                  <a:pt x="17" y="12"/>
                  <a:pt x="17" y="12"/>
                  <a:pt x="17"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9"/>
          <p:cNvSpPr>
            <a:spLocks/>
          </p:cNvSpPr>
          <p:nvPr/>
        </p:nvSpPr>
        <p:spPr bwMode="auto">
          <a:xfrm>
            <a:off x="6511766" y="3435222"/>
            <a:ext cx="38097" cy="13969"/>
          </a:xfrm>
          <a:custGeom>
            <a:avLst/>
            <a:gdLst>
              <a:gd name="T0" fmla="*/ 18 w 21"/>
              <a:gd name="T1" fmla="*/ 0 h 8"/>
              <a:gd name="T2" fmla="*/ 21 w 21"/>
              <a:gd name="T3" fmla="*/ 3 h 8"/>
              <a:gd name="T4" fmla="*/ 21 w 21"/>
              <a:gd name="T5" fmla="*/ 3 h 8"/>
              <a:gd name="T6" fmla="*/ 19 w 21"/>
              <a:gd name="T7" fmla="*/ 6 h 8"/>
              <a:gd name="T8" fmla="*/ 3 w 21"/>
              <a:gd name="T9" fmla="*/ 8 h 8"/>
              <a:gd name="T10" fmla="*/ 0 w 21"/>
              <a:gd name="T11" fmla="*/ 5 h 8"/>
              <a:gd name="T12" fmla="*/ 0 w 21"/>
              <a:gd name="T13" fmla="*/ 5 h 8"/>
              <a:gd name="T14" fmla="*/ 2 w 21"/>
              <a:gd name="T15" fmla="*/ 2 h 8"/>
              <a:gd name="T16" fmla="*/ 18 w 21"/>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18" y="0"/>
                </a:moveTo>
                <a:cubicBezTo>
                  <a:pt x="20" y="0"/>
                  <a:pt x="21" y="1"/>
                  <a:pt x="21" y="3"/>
                </a:cubicBezTo>
                <a:cubicBezTo>
                  <a:pt x="21" y="3"/>
                  <a:pt x="21" y="3"/>
                  <a:pt x="21" y="3"/>
                </a:cubicBezTo>
                <a:cubicBezTo>
                  <a:pt x="21" y="5"/>
                  <a:pt x="20" y="6"/>
                  <a:pt x="19" y="6"/>
                </a:cubicBezTo>
                <a:cubicBezTo>
                  <a:pt x="3" y="8"/>
                  <a:pt x="3" y="8"/>
                  <a:pt x="3" y="8"/>
                </a:cubicBezTo>
                <a:cubicBezTo>
                  <a:pt x="1" y="8"/>
                  <a:pt x="0" y="7"/>
                  <a:pt x="0" y="5"/>
                </a:cubicBezTo>
                <a:cubicBezTo>
                  <a:pt x="0" y="5"/>
                  <a:pt x="0" y="5"/>
                  <a:pt x="0" y="5"/>
                </a:cubicBezTo>
                <a:cubicBezTo>
                  <a:pt x="0" y="4"/>
                  <a:pt x="1" y="2"/>
                  <a:pt x="2" y="2"/>
                </a:cubicBezTo>
                <a:cubicBezTo>
                  <a:pt x="18" y="0"/>
                  <a:pt x="18" y="0"/>
                  <a:pt x="1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0"/>
          <p:cNvSpPr>
            <a:spLocks/>
          </p:cNvSpPr>
          <p:nvPr/>
        </p:nvSpPr>
        <p:spPr bwMode="auto">
          <a:xfrm>
            <a:off x="6816540" y="3426333"/>
            <a:ext cx="38097" cy="13969"/>
          </a:xfrm>
          <a:custGeom>
            <a:avLst/>
            <a:gdLst>
              <a:gd name="T0" fmla="*/ 2 w 21"/>
              <a:gd name="T1" fmla="*/ 6 h 8"/>
              <a:gd name="T2" fmla="*/ 0 w 21"/>
              <a:gd name="T3" fmla="*/ 3 h 8"/>
              <a:gd name="T4" fmla="*/ 0 w 21"/>
              <a:gd name="T5" fmla="*/ 3 h 8"/>
              <a:gd name="T6" fmla="*/ 3 w 21"/>
              <a:gd name="T7" fmla="*/ 1 h 8"/>
              <a:gd name="T8" fmla="*/ 19 w 21"/>
              <a:gd name="T9" fmla="*/ 2 h 8"/>
              <a:gd name="T10" fmla="*/ 21 w 21"/>
              <a:gd name="T11" fmla="*/ 5 h 8"/>
              <a:gd name="T12" fmla="*/ 21 w 21"/>
              <a:gd name="T13" fmla="*/ 5 h 8"/>
              <a:gd name="T14" fmla="*/ 18 w 21"/>
              <a:gd name="T15" fmla="*/ 8 h 8"/>
              <a:gd name="T16" fmla="*/ 2 w 21"/>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2" y="6"/>
                </a:moveTo>
                <a:cubicBezTo>
                  <a:pt x="1" y="6"/>
                  <a:pt x="0" y="5"/>
                  <a:pt x="0" y="3"/>
                </a:cubicBezTo>
                <a:cubicBezTo>
                  <a:pt x="0" y="3"/>
                  <a:pt x="0" y="3"/>
                  <a:pt x="0" y="3"/>
                </a:cubicBezTo>
                <a:cubicBezTo>
                  <a:pt x="0" y="2"/>
                  <a:pt x="1" y="0"/>
                  <a:pt x="3" y="1"/>
                </a:cubicBezTo>
                <a:cubicBezTo>
                  <a:pt x="19" y="2"/>
                  <a:pt x="19" y="2"/>
                  <a:pt x="19" y="2"/>
                </a:cubicBezTo>
                <a:cubicBezTo>
                  <a:pt x="20" y="2"/>
                  <a:pt x="21" y="4"/>
                  <a:pt x="21" y="5"/>
                </a:cubicBezTo>
                <a:cubicBezTo>
                  <a:pt x="21" y="5"/>
                  <a:pt x="21" y="5"/>
                  <a:pt x="21" y="5"/>
                </a:cubicBezTo>
                <a:cubicBezTo>
                  <a:pt x="21" y="7"/>
                  <a:pt x="20" y="8"/>
                  <a:pt x="18" y="8"/>
                </a:cubicBezTo>
                <a:cubicBezTo>
                  <a:pt x="2" y="6"/>
                  <a:pt x="2" y="6"/>
                  <a:pt x="2"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1"/>
          <p:cNvSpPr>
            <a:spLocks/>
          </p:cNvSpPr>
          <p:nvPr/>
        </p:nvSpPr>
        <p:spPr bwMode="auto">
          <a:xfrm>
            <a:off x="6777173" y="3300614"/>
            <a:ext cx="33017" cy="30477"/>
          </a:xfrm>
          <a:custGeom>
            <a:avLst/>
            <a:gdLst>
              <a:gd name="T0" fmla="*/ 5 w 18"/>
              <a:gd name="T1" fmla="*/ 16 h 17"/>
              <a:gd name="T2" fmla="*/ 1 w 18"/>
              <a:gd name="T3" fmla="*/ 16 h 17"/>
              <a:gd name="T4" fmla="*/ 1 w 18"/>
              <a:gd name="T5" fmla="*/ 16 h 17"/>
              <a:gd name="T6" fmla="*/ 1 w 18"/>
              <a:gd name="T7" fmla="*/ 12 h 17"/>
              <a:gd name="T8" fmla="*/ 13 w 18"/>
              <a:gd name="T9" fmla="*/ 1 h 17"/>
              <a:gd name="T10" fmla="*/ 17 w 18"/>
              <a:gd name="T11" fmla="*/ 2 h 17"/>
              <a:gd name="T12" fmla="*/ 17 w 18"/>
              <a:gd name="T13" fmla="*/ 2 h 17"/>
              <a:gd name="T14" fmla="*/ 17 w 18"/>
              <a:gd name="T15" fmla="*/ 5 h 17"/>
              <a:gd name="T16" fmla="*/ 5 w 18"/>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5" y="16"/>
                </a:moveTo>
                <a:cubicBezTo>
                  <a:pt x="4" y="17"/>
                  <a:pt x="2" y="17"/>
                  <a:pt x="1" y="16"/>
                </a:cubicBezTo>
                <a:cubicBezTo>
                  <a:pt x="1" y="16"/>
                  <a:pt x="1" y="16"/>
                  <a:pt x="1" y="16"/>
                </a:cubicBezTo>
                <a:cubicBezTo>
                  <a:pt x="0" y="15"/>
                  <a:pt x="0" y="13"/>
                  <a:pt x="1" y="12"/>
                </a:cubicBezTo>
                <a:cubicBezTo>
                  <a:pt x="13" y="1"/>
                  <a:pt x="13" y="1"/>
                  <a:pt x="13" y="1"/>
                </a:cubicBezTo>
                <a:cubicBezTo>
                  <a:pt x="14" y="0"/>
                  <a:pt x="16" y="0"/>
                  <a:pt x="17" y="2"/>
                </a:cubicBezTo>
                <a:cubicBezTo>
                  <a:pt x="17" y="2"/>
                  <a:pt x="17" y="2"/>
                  <a:pt x="17" y="2"/>
                </a:cubicBezTo>
                <a:cubicBezTo>
                  <a:pt x="18" y="3"/>
                  <a:pt x="18" y="4"/>
                  <a:pt x="17" y="5"/>
                </a:cubicBezTo>
                <a:cubicBezTo>
                  <a:pt x="5" y="16"/>
                  <a:pt x="5" y="16"/>
                  <a:pt x="5"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12"/>
          <p:cNvSpPr>
            <a:spLocks noEditPoints="1"/>
          </p:cNvSpPr>
          <p:nvPr/>
        </p:nvSpPr>
        <p:spPr bwMode="auto">
          <a:xfrm>
            <a:off x="6572721" y="3301883"/>
            <a:ext cx="210802" cy="294614"/>
          </a:xfrm>
          <a:custGeom>
            <a:avLst/>
            <a:gdLst>
              <a:gd name="T0" fmla="*/ 77 w 117"/>
              <a:gd name="T1" fmla="*/ 141 h 164"/>
              <a:gd name="T2" fmla="*/ 75 w 117"/>
              <a:gd name="T3" fmla="*/ 145 h 164"/>
              <a:gd name="T4" fmla="*/ 73 w 117"/>
              <a:gd name="T5" fmla="*/ 146 h 164"/>
              <a:gd name="T6" fmla="*/ 44 w 117"/>
              <a:gd name="T7" fmla="*/ 146 h 164"/>
              <a:gd name="T8" fmla="*/ 42 w 117"/>
              <a:gd name="T9" fmla="*/ 145 h 164"/>
              <a:gd name="T10" fmla="*/ 40 w 117"/>
              <a:gd name="T11" fmla="*/ 141 h 164"/>
              <a:gd name="T12" fmla="*/ 40 w 117"/>
              <a:gd name="T13" fmla="*/ 125 h 164"/>
              <a:gd name="T14" fmla="*/ 77 w 117"/>
              <a:gd name="T15" fmla="*/ 125 h 164"/>
              <a:gd name="T16" fmla="*/ 77 w 117"/>
              <a:gd name="T17" fmla="*/ 141 h 164"/>
              <a:gd name="T18" fmla="*/ 37 w 117"/>
              <a:gd name="T19" fmla="*/ 30 h 164"/>
              <a:gd name="T20" fmla="*/ 22 w 117"/>
              <a:gd name="T21" fmla="*/ 59 h 164"/>
              <a:gd name="T22" fmla="*/ 35 w 117"/>
              <a:gd name="T23" fmla="*/ 87 h 164"/>
              <a:gd name="T24" fmla="*/ 35 w 117"/>
              <a:gd name="T25" fmla="*/ 91 h 164"/>
              <a:gd name="T26" fmla="*/ 35 w 117"/>
              <a:gd name="T27" fmla="*/ 91 h 164"/>
              <a:gd name="T28" fmla="*/ 31 w 117"/>
              <a:gd name="T29" fmla="*/ 91 h 164"/>
              <a:gd name="T30" fmla="*/ 16 w 117"/>
              <a:gd name="T31" fmla="*/ 59 h 164"/>
              <a:gd name="T32" fmla="*/ 33 w 117"/>
              <a:gd name="T33" fmla="*/ 25 h 164"/>
              <a:gd name="T34" fmla="*/ 37 w 117"/>
              <a:gd name="T35" fmla="*/ 26 h 164"/>
              <a:gd name="T36" fmla="*/ 37 w 117"/>
              <a:gd name="T37" fmla="*/ 26 h 164"/>
              <a:gd name="T38" fmla="*/ 37 w 117"/>
              <a:gd name="T39" fmla="*/ 30 h 164"/>
              <a:gd name="T40" fmla="*/ 117 w 117"/>
              <a:gd name="T41" fmla="*/ 59 h 164"/>
              <a:gd name="T42" fmla="*/ 58 w 117"/>
              <a:gd name="T43" fmla="*/ 0 h 164"/>
              <a:gd name="T44" fmla="*/ 0 w 117"/>
              <a:gd name="T45" fmla="*/ 59 h 164"/>
              <a:gd name="T46" fmla="*/ 34 w 117"/>
              <a:gd name="T47" fmla="*/ 113 h 164"/>
              <a:gd name="T48" fmla="*/ 34 w 117"/>
              <a:gd name="T49" fmla="*/ 125 h 164"/>
              <a:gd name="T50" fmla="*/ 34 w 117"/>
              <a:gd name="T51" fmla="*/ 141 h 164"/>
              <a:gd name="T52" fmla="*/ 43 w 117"/>
              <a:gd name="T53" fmla="*/ 151 h 164"/>
              <a:gd name="T54" fmla="*/ 44 w 117"/>
              <a:gd name="T55" fmla="*/ 155 h 164"/>
              <a:gd name="T56" fmla="*/ 55 w 117"/>
              <a:gd name="T57" fmla="*/ 164 h 164"/>
              <a:gd name="T58" fmla="*/ 62 w 117"/>
              <a:gd name="T59" fmla="*/ 164 h 164"/>
              <a:gd name="T60" fmla="*/ 73 w 117"/>
              <a:gd name="T61" fmla="*/ 155 h 164"/>
              <a:gd name="T62" fmla="*/ 74 w 117"/>
              <a:gd name="T63" fmla="*/ 151 h 164"/>
              <a:gd name="T64" fmla="*/ 83 w 117"/>
              <a:gd name="T65" fmla="*/ 141 h 164"/>
              <a:gd name="T66" fmla="*/ 83 w 117"/>
              <a:gd name="T67" fmla="*/ 119 h 164"/>
              <a:gd name="T68" fmla="*/ 83 w 117"/>
              <a:gd name="T69" fmla="*/ 113 h 164"/>
              <a:gd name="T70" fmla="*/ 117 w 117"/>
              <a:gd name="T71" fmla="*/ 5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164">
                <a:moveTo>
                  <a:pt x="77" y="141"/>
                </a:moveTo>
                <a:cubicBezTo>
                  <a:pt x="77" y="142"/>
                  <a:pt x="76" y="144"/>
                  <a:pt x="75" y="145"/>
                </a:cubicBezTo>
                <a:cubicBezTo>
                  <a:pt x="74" y="145"/>
                  <a:pt x="73" y="146"/>
                  <a:pt x="73" y="146"/>
                </a:cubicBezTo>
                <a:cubicBezTo>
                  <a:pt x="44" y="146"/>
                  <a:pt x="44" y="146"/>
                  <a:pt x="44" y="146"/>
                </a:cubicBezTo>
                <a:cubicBezTo>
                  <a:pt x="43" y="146"/>
                  <a:pt x="43" y="146"/>
                  <a:pt x="42" y="145"/>
                </a:cubicBezTo>
                <a:cubicBezTo>
                  <a:pt x="41" y="144"/>
                  <a:pt x="40" y="142"/>
                  <a:pt x="40" y="141"/>
                </a:cubicBezTo>
                <a:cubicBezTo>
                  <a:pt x="40" y="125"/>
                  <a:pt x="40" y="125"/>
                  <a:pt x="40" y="125"/>
                </a:cubicBezTo>
                <a:cubicBezTo>
                  <a:pt x="77" y="125"/>
                  <a:pt x="77" y="125"/>
                  <a:pt x="77" y="125"/>
                </a:cubicBezTo>
                <a:cubicBezTo>
                  <a:pt x="77" y="141"/>
                  <a:pt x="77" y="141"/>
                  <a:pt x="77" y="141"/>
                </a:cubicBezTo>
                <a:close/>
                <a:moveTo>
                  <a:pt x="37" y="30"/>
                </a:moveTo>
                <a:cubicBezTo>
                  <a:pt x="28" y="36"/>
                  <a:pt x="22" y="47"/>
                  <a:pt x="22" y="59"/>
                </a:cubicBezTo>
                <a:cubicBezTo>
                  <a:pt x="22" y="70"/>
                  <a:pt x="27" y="80"/>
                  <a:pt x="35" y="87"/>
                </a:cubicBezTo>
                <a:cubicBezTo>
                  <a:pt x="36" y="88"/>
                  <a:pt x="36" y="90"/>
                  <a:pt x="35" y="91"/>
                </a:cubicBezTo>
                <a:cubicBezTo>
                  <a:pt x="35" y="91"/>
                  <a:pt x="35" y="91"/>
                  <a:pt x="35" y="91"/>
                </a:cubicBezTo>
                <a:cubicBezTo>
                  <a:pt x="34" y="92"/>
                  <a:pt x="33" y="92"/>
                  <a:pt x="31" y="91"/>
                </a:cubicBezTo>
                <a:cubicBezTo>
                  <a:pt x="22" y="84"/>
                  <a:pt x="16" y="72"/>
                  <a:pt x="16" y="59"/>
                </a:cubicBezTo>
                <a:cubicBezTo>
                  <a:pt x="16" y="45"/>
                  <a:pt x="23" y="33"/>
                  <a:pt x="33" y="25"/>
                </a:cubicBezTo>
                <a:cubicBezTo>
                  <a:pt x="35" y="24"/>
                  <a:pt x="36" y="25"/>
                  <a:pt x="37" y="26"/>
                </a:cubicBezTo>
                <a:cubicBezTo>
                  <a:pt x="37" y="26"/>
                  <a:pt x="37" y="26"/>
                  <a:pt x="37" y="26"/>
                </a:cubicBezTo>
                <a:cubicBezTo>
                  <a:pt x="38" y="27"/>
                  <a:pt x="38" y="29"/>
                  <a:pt x="37" y="30"/>
                </a:cubicBezTo>
                <a:close/>
                <a:moveTo>
                  <a:pt x="117" y="59"/>
                </a:moveTo>
                <a:cubicBezTo>
                  <a:pt x="117" y="27"/>
                  <a:pt x="91" y="0"/>
                  <a:pt x="58" y="0"/>
                </a:cubicBezTo>
                <a:cubicBezTo>
                  <a:pt x="26" y="0"/>
                  <a:pt x="0" y="27"/>
                  <a:pt x="0" y="59"/>
                </a:cubicBezTo>
                <a:cubicBezTo>
                  <a:pt x="0" y="83"/>
                  <a:pt x="14" y="103"/>
                  <a:pt x="34" y="113"/>
                </a:cubicBezTo>
                <a:cubicBezTo>
                  <a:pt x="34" y="125"/>
                  <a:pt x="34" y="125"/>
                  <a:pt x="34" y="125"/>
                </a:cubicBezTo>
                <a:cubicBezTo>
                  <a:pt x="34" y="141"/>
                  <a:pt x="34" y="141"/>
                  <a:pt x="34" y="141"/>
                </a:cubicBezTo>
                <a:cubicBezTo>
                  <a:pt x="34" y="146"/>
                  <a:pt x="38" y="150"/>
                  <a:pt x="43" y="151"/>
                </a:cubicBezTo>
                <a:cubicBezTo>
                  <a:pt x="43" y="153"/>
                  <a:pt x="44" y="154"/>
                  <a:pt x="44" y="155"/>
                </a:cubicBezTo>
                <a:cubicBezTo>
                  <a:pt x="47" y="161"/>
                  <a:pt x="51" y="164"/>
                  <a:pt x="55" y="164"/>
                </a:cubicBezTo>
                <a:cubicBezTo>
                  <a:pt x="62" y="164"/>
                  <a:pt x="62" y="164"/>
                  <a:pt x="62" y="164"/>
                </a:cubicBezTo>
                <a:cubicBezTo>
                  <a:pt x="66" y="164"/>
                  <a:pt x="70" y="161"/>
                  <a:pt x="73" y="155"/>
                </a:cubicBezTo>
                <a:cubicBezTo>
                  <a:pt x="73" y="154"/>
                  <a:pt x="74" y="153"/>
                  <a:pt x="74" y="151"/>
                </a:cubicBezTo>
                <a:cubicBezTo>
                  <a:pt x="79" y="150"/>
                  <a:pt x="83" y="146"/>
                  <a:pt x="83" y="141"/>
                </a:cubicBezTo>
                <a:cubicBezTo>
                  <a:pt x="83" y="119"/>
                  <a:pt x="83" y="119"/>
                  <a:pt x="83" y="119"/>
                </a:cubicBezTo>
                <a:cubicBezTo>
                  <a:pt x="83" y="113"/>
                  <a:pt x="83" y="113"/>
                  <a:pt x="83" y="113"/>
                </a:cubicBezTo>
                <a:cubicBezTo>
                  <a:pt x="103" y="103"/>
                  <a:pt x="117" y="83"/>
                  <a:pt x="117"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7"/>
          <p:cNvSpPr>
            <a:spLocks/>
          </p:cNvSpPr>
          <p:nvPr/>
        </p:nvSpPr>
        <p:spPr bwMode="auto">
          <a:xfrm>
            <a:off x="9552415" y="3281348"/>
            <a:ext cx="8889" cy="38097"/>
          </a:xfrm>
          <a:custGeom>
            <a:avLst/>
            <a:gdLst>
              <a:gd name="T0" fmla="*/ 5 w 5"/>
              <a:gd name="T1" fmla="*/ 18 h 21"/>
              <a:gd name="T2" fmla="*/ 3 w 5"/>
              <a:gd name="T3" fmla="*/ 21 h 21"/>
              <a:gd name="T4" fmla="*/ 3 w 5"/>
              <a:gd name="T5" fmla="*/ 21 h 21"/>
              <a:gd name="T6" fmla="*/ 0 w 5"/>
              <a:gd name="T7" fmla="*/ 18 h 21"/>
              <a:gd name="T8" fmla="*/ 0 w 5"/>
              <a:gd name="T9" fmla="*/ 2 h 21"/>
              <a:gd name="T10" fmla="*/ 3 w 5"/>
              <a:gd name="T11" fmla="*/ 0 h 21"/>
              <a:gd name="T12" fmla="*/ 3 w 5"/>
              <a:gd name="T13" fmla="*/ 0 h 21"/>
              <a:gd name="T14" fmla="*/ 5 w 5"/>
              <a:gd name="T15" fmla="*/ 2 h 21"/>
              <a:gd name="T16" fmla="*/ 5 w 5"/>
              <a:gd name="T17"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1">
                <a:moveTo>
                  <a:pt x="5" y="18"/>
                </a:moveTo>
                <a:cubicBezTo>
                  <a:pt x="5" y="20"/>
                  <a:pt x="4" y="21"/>
                  <a:pt x="3" y="21"/>
                </a:cubicBezTo>
                <a:cubicBezTo>
                  <a:pt x="3" y="21"/>
                  <a:pt x="3" y="21"/>
                  <a:pt x="3" y="21"/>
                </a:cubicBezTo>
                <a:cubicBezTo>
                  <a:pt x="1" y="21"/>
                  <a:pt x="0" y="20"/>
                  <a:pt x="0" y="18"/>
                </a:cubicBezTo>
                <a:cubicBezTo>
                  <a:pt x="0" y="2"/>
                  <a:pt x="0" y="2"/>
                  <a:pt x="0" y="2"/>
                </a:cubicBezTo>
                <a:cubicBezTo>
                  <a:pt x="0" y="1"/>
                  <a:pt x="1" y="0"/>
                  <a:pt x="3" y="0"/>
                </a:cubicBezTo>
                <a:cubicBezTo>
                  <a:pt x="3" y="0"/>
                  <a:pt x="3" y="0"/>
                  <a:pt x="3" y="0"/>
                </a:cubicBezTo>
                <a:cubicBezTo>
                  <a:pt x="4" y="0"/>
                  <a:pt x="5" y="1"/>
                  <a:pt x="5" y="2"/>
                </a:cubicBezTo>
                <a:cubicBezTo>
                  <a:pt x="5" y="18"/>
                  <a:pt x="5" y="18"/>
                  <a:pt x="5"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8"/>
          <p:cNvSpPr>
            <a:spLocks/>
          </p:cNvSpPr>
          <p:nvPr/>
        </p:nvSpPr>
        <p:spPr bwMode="auto">
          <a:xfrm>
            <a:off x="9427966" y="3339763"/>
            <a:ext cx="33017" cy="30477"/>
          </a:xfrm>
          <a:custGeom>
            <a:avLst/>
            <a:gdLst>
              <a:gd name="T0" fmla="*/ 17 w 18"/>
              <a:gd name="T1" fmla="*/ 12 h 17"/>
              <a:gd name="T2" fmla="*/ 17 w 18"/>
              <a:gd name="T3" fmla="*/ 15 h 17"/>
              <a:gd name="T4" fmla="*/ 17 w 18"/>
              <a:gd name="T5" fmla="*/ 15 h 17"/>
              <a:gd name="T6" fmla="*/ 13 w 18"/>
              <a:gd name="T7" fmla="*/ 16 h 17"/>
              <a:gd name="T8" fmla="*/ 1 w 18"/>
              <a:gd name="T9" fmla="*/ 5 h 17"/>
              <a:gd name="T10" fmla="*/ 1 w 18"/>
              <a:gd name="T11" fmla="*/ 1 h 17"/>
              <a:gd name="T12" fmla="*/ 1 w 18"/>
              <a:gd name="T13" fmla="*/ 1 h 17"/>
              <a:gd name="T14" fmla="*/ 5 w 18"/>
              <a:gd name="T15" fmla="*/ 1 h 17"/>
              <a:gd name="T16" fmla="*/ 17 w 18"/>
              <a:gd name="T1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17" y="12"/>
                </a:moveTo>
                <a:cubicBezTo>
                  <a:pt x="18" y="13"/>
                  <a:pt x="18" y="14"/>
                  <a:pt x="17" y="15"/>
                </a:cubicBezTo>
                <a:cubicBezTo>
                  <a:pt x="17" y="15"/>
                  <a:pt x="17" y="15"/>
                  <a:pt x="17" y="15"/>
                </a:cubicBezTo>
                <a:cubicBezTo>
                  <a:pt x="16" y="17"/>
                  <a:pt x="14" y="17"/>
                  <a:pt x="13" y="16"/>
                </a:cubicBezTo>
                <a:cubicBezTo>
                  <a:pt x="1" y="5"/>
                  <a:pt x="1" y="5"/>
                  <a:pt x="1" y="5"/>
                </a:cubicBezTo>
                <a:cubicBezTo>
                  <a:pt x="0" y="4"/>
                  <a:pt x="0" y="2"/>
                  <a:pt x="1" y="1"/>
                </a:cubicBezTo>
                <a:cubicBezTo>
                  <a:pt x="1" y="1"/>
                  <a:pt x="1" y="1"/>
                  <a:pt x="1" y="1"/>
                </a:cubicBezTo>
                <a:cubicBezTo>
                  <a:pt x="2" y="0"/>
                  <a:pt x="4" y="0"/>
                  <a:pt x="5" y="1"/>
                </a:cubicBezTo>
                <a:cubicBezTo>
                  <a:pt x="17" y="12"/>
                  <a:pt x="17" y="12"/>
                  <a:pt x="17"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9"/>
          <p:cNvSpPr>
            <a:spLocks/>
          </p:cNvSpPr>
          <p:nvPr/>
        </p:nvSpPr>
        <p:spPr bwMode="auto">
          <a:xfrm>
            <a:off x="9389869" y="3466752"/>
            <a:ext cx="38097" cy="13969"/>
          </a:xfrm>
          <a:custGeom>
            <a:avLst/>
            <a:gdLst>
              <a:gd name="T0" fmla="*/ 18 w 21"/>
              <a:gd name="T1" fmla="*/ 0 h 8"/>
              <a:gd name="T2" fmla="*/ 21 w 21"/>
              <a:gd name="T3" fmla="*/ 3 h 8"/>
              <a:gd name="T4" fmla="*/ 21 w 21"/>
              <a:gd name="T5" fmla="*/ 3 h 8"/>
              <a:gd name="T6" fmla="*/ 19 w 21"/>
              <a:gd name="T7" fmla="*/ 6 h 8"/>
              <a:gd name="T8" fmla="*/ 3 w 21"/>
              <a:gd name="T9" fmla="*/ 8 h 8"/>
              <a:gd name="T10" fmla="*/ 0 w 21"/>
              <a:gd name="T11" fmla="*/ 5 h 8"/>
              <a:gd name="T12" fmla="*/ 0 w 21"/>
              <a:gd name="T13" fmla="*/ 5 h 8"/>
              <a:gd name="T14" fmla="*/ 2 w 21"/>
              <a:gd name="T15" fmla="*/ 2 h 8"/>
              <a:gd name="T16" fmla="*/ 18 w 21"/>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18" y="0"/>
                </a:moveTo>
                <a:cubicBezTo>
                  <a:pt x="20" y="0"/>
                  <a:pt x="21" y="1"/>
                  <a:pt x="21" y="3"/>
                </a:cubicBezTo>
                <a:cubicBezTo>
                  <a:pt x="21" y="3"/>
                  <a:pt x="21" y="3"/>
                  <a:pt x="21" y="3"/>
                </a:cubicBezTo>
                <a:cubicBezTo>
                  <a:pt x="21" y="5"/>
                  <a:pt x="20" y="6"/>
                  <a:pt x="19" y="6"/>
                </a:cubicBezTo>
                <a:cubicBezTo>
                  <a:pt x="3" y="8"/>
                  <a:pt x="3" y="8"/>
                  <a:pt x="3" y="8"/>
                </a:cubicBezTo>
                <a:cubicBezTo>
                  <a:pt x="1" y="8"/>
                  <a:pt x="0" y="7"/>
                  <a:pt x="0" y="5"/>
                </a:cubicBezTo>
                <a:cubicBezTo>
                  <a:pt x="0" y="5"/>
                  <a:pt x="0" y="5"/>
                  <a:pt x="0" y="5"/>
                </a:cubicBezTo>
                <a:cubicBezTo>
                  <a:pt x="0" y="4"/>
                  <a:pt x="1" y="2"/>
                  <a:pt x="2" y="2"/>
                </a:cubicBezTo>
                <a:cubicBezTo>
                  <a:pt x="18" y="0"/>
                  <a:pt x="18" y="0"/>
                  <a:pt x="1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10"/>
          <p:cNvSpPr>
            <a:spLocks/>
          </p:cNvSpPr>
          <p:nvPr/>
        </p:nvSpPr>
        <p:spPr bwMode="auto">
          <a:xfrm>
            <a:off x="9694643" y="3457863"/>
            <a:ext cx="38097" cy="13969"/>
          </a:xfrm>
          <a:custGeom>
            <a:avLst/>
            <a:gdLst>
              <a:gd name="T0" fmla="*/ 2 w 21"/>
              <a:gd name="T1" fmla="*/ 6 h 8"/>
              <a:gd name="T2" fmla="*/ 0 w 21"/>
              <a:gd name="T3" fmla="*/ 3 h 8"/>
              <a:gd name="T4" fmla="*/ 0 w 21"/>
              <a:gd name="T5" fmla="*/ 3 h 8"/>
              <a:gd name="T6" fmla="*/ 3 w 21"/>
              <a:gd name="T7" fmla="*/ 1 h 8"/>
              <a:gd name="T8" fmla="*/ 19 w 21"/>
              <a:gd name="T9" fmla="*/ 2 h 8"/>
              <a:gd name="T10" fmla="*/ 21 w 21"/>
              <a:gd name="T11" fmla="*/ 5 h 8"/>
              <a:gd name="T12" fmla="*/ 21 w 21"/>
              <a:gd name="T13" fmla="*/ 5 h 8"/>
              <a:gd name="T14" fmla="*/ 18 w 21"/>
              <a:gd name="T15" fmla="*/ 8 h 8"/>
              <a:gd name="T16" fmla="*/ 2 w 21"/>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2" y="6"/>
                </a:moveTo>
                <a:cubicBezTo>
                  <a:pt x="1" y="6"/>
                  <a:pt x="0" y="5"/>
                  <a:pt x="0" y="3"/>
                </a:cubicBezTo>
                <a:cubicBezTo>
                  <a:pt x="0" y="3"/>
                  <a:pt x="0" y="3"/>
                  <a:pt x="0" y="3"/>
                </a:cubicBezTo>
                <a:cubicBezTo>
                  <a:pt x="0" y="2"/>
                  <a:pt x="1" y="0"/>
                  <a:pt x="3" y="1"/>
                </a:cubicBezTo>
                <a:cubicBezTo>
                  <a:pt x="19" y="2"/>
                  <a:pt x="19" y="2"/>
                  <a:pt x="19" y="2"/>
                </a:cubicBezTo>
                <a:cubicBezTo>
                  <a:pt x="20" y="2"/>
                  <a:pt x="21" y="4"/>
                  <a:pt x="21" y="5"/>
                </a:cubicBezTo>
                <a:cubicBezTo>
                  <a:pt x="21" y="5"/>
                  <a:pt x="21" y="5"/>
                  <a:pt x="21" y="5"/>
                </a:cubicBezTo>
                <a:cubicBezTo>
                  <a:pt x="21" y="7"/>
                  <a:pt x="20" y="8"/>
                  <a:pt x="18" y="8"/>
                </a:cubicBezTo>
                <a:cubicBezTo>
                  <a:pt x="2" y="6"/>
                  <a:pt x="2" y="6"/>
                  <a:pt x="2"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11"/>
          <p:cNvSpPr>
            <a:spLocks/>
          </p:cNvSpPr>
          <p:nvPr/>
        </p:nvSpPr>
        <p:spPr bwMode="auto">
          <a:xfrm>
            <a:off x="9655276" y="3332144"/>
            <a:ext cx="33017" cy="30477"/>
          </a:xfrm>
          <a:custGeom>
            <a:avLst/>
            <a:gdLst>
              <a:gd name="T0" fmla="*/ 5 w 18"/>
              <a:gd name="T1" fmla="*/ 16 h 17"/>
              <a:gd name="T2" fmla="*/ 1 w 18"/>
              <a:gd name="T3" fmla="*/ 16 h 17"/>
              <a:gd name="T4" fmla="*/ 1 w 18"/>
              <a:gd name="T5" fmla="*/ 16 h 17"/>
              <a:gd name="T6" fmla="*/ 1 w 18"/>
              <a:gd name="T7" fmla="*/ 12 h 17"/>
              <a:gd name="T8" fmla="*/ 13 w 18"/>
              <a:gd name="T9" fmla="*/ 1 h 17"/>
              <a:gd name="T10" fmla="*/ 17 w 18"/>
              <a:gd name="T11" fmla="*/ 2 h 17"/>
              <a:gd name="T12" fmla="*/ 17 w 18"/>
              <a:gd name="T13" fmla="*/ 2 h 17"/>
              <a:gd name="T14" fmla="*/ 17 w 18"/>
              <a:gd name="T15" fmla="*/ 5 h 17"/>
              <a:gd name="T16" fmla="*/ 5 w 18"/>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5" y="16"/>
                </a:moveTo>
                <a:cubicBezTo>
                  <a:pt x="4" y="17"/>
                  <a:pt x="2" y="17"/>
                  <a:pt x="1" y="16"/>
                </a:cubicBezTo>
                <a:cubicBezTo>
                  <a:pt x="1" y="16"/>
                  <a:pt x="1" y="16"/>
                  <a:pt x="1" y="16"/>
                </a:cubicBezTo>
                <a:cubicBezTo>
                  <a:pt x="0" y="15"/>
                  <a:pt x="0" y="13"/>
                  <a:pt x="1" y="12"/>
                </a:cubicBezTo>
                <a:cubicBezTo>
                  <a:pt x="13" y="1"/>
                  <a:pt x="13" y="1"/>
                  <a:pt x="13" y="1"/>
                </a:cubicBezTo>
                <a:cubicBezTo>
                  <a:pt x="14" y="0"/>
                  <a:pt x="16" y="0"/>
                  <a:pt x="17" y="2"/>
                </a:cubicBezTo>
                <a:cubicBezTo>
                  <a:pt x="17" y="2"/>
                  <a:pt x="17" y="2"/>
                  <a:pt x="17" y="2"/>
                </a:cubicBezTo>
                <a:cubicBezTo>
                  <a:pt x="18" y="3"/>
                  <a:pt x="18" y="4"/>
                  <a:pt x="17" y="5"/>
                </a:cubicBezTo>
                <a:cubicBezTo>
                  <a:pt x="5" y="16"/>
                  <a:pt x="5" y="16"/>
                  <a:pt x="5"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Freeform 12"/>
          <p:cNvSpPr>
            <a:spLocks noEditPoints="1"/>
          </p:cNvSpPr>
          <p:nvPr/>
        </p:nvSpPr>
        <p:spPr bwMode="auto">
          <a:xfrm>
            <a:off x="9450824" y="3333413"/>
            <a:ext cx="210802" cy="294614"/>
          </a:xfrm>
          <a:custGeom>
            <a:avLst/>
            <a:gdLst>
              <a:gd name="T0" fmla="*/ 77 w 117"/>
              <a:gd name="T1" fmla="*/ 141 h 164"/>
              <a:gd name="T2" fmla="*/ 75 w 117"/>
              <a:gd name="T3" fmla="*/ 145 h 164"/>
              <a:gd name="T4" fmla="*/ 73 w 117"/>
              <a:gd name="T5" fmla="*/ 146 h 164"/>
              <a:gd name="T6" fmla="*/ 44 w 117"/>
              <a:gd name="T7" fmla="*/ 146 h 164"/>
              <a:gd name="T8" fmla="*/ 42 w 117"/>
              <a:gd name="T9" fmla="*/ 145 h 164"/>
              <a:gd name="T10" fmla="*/ 40 w 117"/>
              <a:gd name="T11" fmla="*/ 141 h 164"/>
              <a:gd name="T12" fmla="*/ 40 w 117"/>
              <a:gd name="T13" fmla="*/ 125 h 164"/>
              <a:gd name="T14" fmla="*/ 77 w 117"/>
              <a:gd name="T15" fmla="*/ 125 h 164"/>
              <a:gd name="T16" fmla="*/ 77 w 117"/>
              <a:gd name="T17" fmla="*/ 141 h 164"/>
              <a:gd name="T18" fmla="*/ 37 w 117"/>
              <a:gd name="T19" fmla="*/ 30 h 164"/>
              <a:gd name="T20" fmla="*/ 22 w 117"/>
              <a:gd name="T21" fmla="*/ 59 h 164"/>
              <a:gd name="T22" fmla="*/ 35 w 117"/>
              <a:gd name="T23" fmla="*/ 87 h 164"/>
              <a:gd name="T24" fmla="*/ 35 w 117"/>
              <a:gd name="T25" fmla="*/ 91 h 164"/>
              <a:gd name="T26" fmla="*/ 35 w 117"/>
              <a:gd name="T27" fmla="*/ 91 h 164"/>
              <a:gd name="T28" fmla="*/ 31 w 117"/>
              <a:gd name="T29" fmla="*/ 91 h 164"/>
              <a:gd name="T30" fmla="*/ 16 w 117"/>
              <a:gd name="T31" fmla="*/ 59 h 164"/>
              <a:gd name="T32" fmla="*/ 33 w 117"/>
              <a:gd name="T33" fmla="*/ 25 h 164"/>
              <a:gd name="T34" fmla="*/ 37 w 117"/>
              <a:gd name="T35" fmla="*/ 26 h 164"/>
              <a:gd name="T36" fmla="*/ 37 w 117"/>
              <a:gd name="T37" fmla="*/ 26 h 164"/>
              <a:gd name="T38" fmla="*/ 37 w 117"/>
              <a:gd name="T39" fmla="*/ 30 h 164"/>
              <a:gd name="T40" fmla="*/ 117 w 117"/>
              <a:gd name="T41" fmla="*/ 59 h 164"/>
              <a:gd name="T42" fmla="*/ 58 w 117"/>
              <a:gd name="T43" fmla="*/ 0 h 164"/>
              <a:gd name="T44" fmla="*/ 0 w 117"/>
              <a:gd name="T45" fmla="*/ 59 h 164"/>
              <a:gd name="T46" fmla="*/ 34 w 117"/>
              <a:gd name="T47" fmla="*/ 113 h 164"/>
              <a:gd name="T48" fmla="*/ 34 w 117"/>
              <a:gd name="T49" fmla="*/ 125 h 164"/>
              <a:gd name="T50" fmla="*/ 34 w 117"/>
              <a:gd name="T51" fmla="*/ 141 h 164"/>
              <a:gd name="T52" fmla="*/ 43 w 117"/>
              <a:gd name="T53" fmla="*/ 151 h 164"/>
              <a:gd name="T54" fmla="*/ 44 w 117"/>
              <a:gd name="T55" fmla="*/ 155 h 164"/>
              <a:gd name="T56" fmla="*/ 55 w 117"/>
              <a:gd name="T57" fmla="*/ 164 h 164"/>
              <a:gd name="T58" fmla="*/ 62 w 117"/>
              <a:gd name="T59" fmla="*/ 164 h 164"/>
              <a:gd name="T60" fmla="*/ 73 w 117"/>
              <a:gd name="T61" fmla="*/ 155 h 164"/>
              <a:gd name="T62" fmla="*/ 74 w 117"/>
              <a:gd name="T63" fmla="*/ 151 h 164"/>
              <a:gd name="T64" fmla="*/ 83 w 117"/>
              <a:gd name="T65" fmla="*/ 141 h 164"/>
              <a:gd name="T66" fmla="*/ 83 w 117"/>
              <a:gd name="T67" fmla="*/ 119 h 164"/>
              <a:gd name="T68" fmla="*/ 83 w 117"/>
              <a:gd name="T69" fmla="*/ 113 h 164"/>
              <a:gd name="T70" fmla="*/ 117 w 117"/>
              <a:gd name="T71" fmla="*/ 5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164">
                <a:moveTo>
                  <a:pt x="77" y="141"/>
                </a:moveTo>
                <a:cubicBezTo>
                  <a:pt x="77" y="142"/>
                  <a:pt x="76" y="144"/>
                  <a:pt x="75" y="145"/>
                </a:cubicBezTo>
                <a:cubicBezTo>
                  <a:pt x="74" y="145"/>
                  <a:pt x="73" y="146"/>
                  <a:pt x="73" y="146"/>
                </a:cubicBezTo>
                <a:cubicBezTo>
                  <a:pt x="44" y="146"/>
                  <a:pt x="44" y="146"/>
                  <a:pt x="44" y="146"/>
                </a:cubicBezTo>
                <a:cubicBezTo>
                  <a:pt x="43" y="146"/>
                  <a:pt x="43" y="146"/>
                  <a:pt x="42" y="145"/>
                </a:cubicBezTo>
                <a:cubicBezTo>
                  <a:pt x="41" y="144"/>
                  <a:pt x="40" y="142"/>
                  <a:pt x="40" y="141"/>
                </a:cubicBezTo>
                <a:cubicBezTo>
                  <a:pt x="40" y="125"/>
                  <a:pt x="40" y="125"/>
                  <a:pt x="40" y="125"/>
                </a:cubicBezTo>
                <a:cubicBezTo>
                  <a:pt x="77" y="125"/>
                  <a:pt x="77" y="125"/>
                  <a:pt x="77" y="125"/>
                </a:cubicBezTo>
                <a:cubicBezTo>
                  <a:pt x="77" y="141"/>
                  <a:pt x="77" y="141"/>
                  <a:pt x="77" y="141"/>
                </a:cubicBezTo>
                <a:close/>
                <a:moveTo>
                  <a:pt x="37" y="30"/>
                </a:moveTo>
                <a:cubicBezTo>
                  <a:pt x="28" y="36"/>
                  <a:pt x="22" y="47"/>
                  <a:pt x="22" y="59"/>
                </a:cubicBezTo>
                <a:cubicBezTo>
                  <a:pt x="22" y="70"/>
                  <a:pt x="27" y="80"/>
                  <a:pt x="35" y="87"/>
                </a:cubicBezTo>
                <a:cubicBezTo>
                  <a:pt x="36" y="88"/>
                  <a:pt x="36" y="90"/>
                  <a:pt x="35" y="91"/>
                </a:cubicBezTo>
                <a:cubicBezTo>
                  <a:pt x="35" y="91"/>
                  <a:pt x="35" y="91"/>
                  <a:pt x="35" y="91"/>
                </a:cubicBezTo>
                <a:cubicBezTo>
                  <a:pt x="34" y="92"/>
                  <a:pt x="33" y="92"/>
                  <a:pt x="31" y="91"/>
                </a:cubicBezTo>
                <a:cubicBezTo>
                  <a:pt x="22" y="84"/>
                  <a:pt x="16" y="72"/>
                  <a:pt x="16" y="59"/>
                </a:cubicBezTo>
                <a:cubicBezTo>
                  <a:pt x="16" y="45"/>
                  <a:pt x="23" y="33"/>
                  <a:pt x="33" y="25"/>
                </a:cubicBezTo>
                <a:cubicBezTo>
                  <a:pt x="35" y="24"/>
                  <a:pt x="36" y="25"/>
                  <a:pt x="37" y="26"/>
                </a:cubicBezTo>
                <a:cubicBezTo>
                  <a:pt x="37" y="26"/>
                  <a:pt x="37" y="26"/>
                  <a:pt x="37" y="26"/>
                </a:cubicBezTo>
                <a:cubicBezTo>
                  <a:pt x="38" y="27"/>
                  <a:pt x="38" y="29"/>
                  <a:pt x="37" y="30"/>
                </a:cubicBezTo>
                <a:close/>
                <a:moveTo>
                  <a:pt x="117" y="59"/>
                </a:moveTo>
                <a:cubicBezTo>
                  <a:pt x="117" y="27"/>
                  <a:pt x="91" y="0"/>
                  <a:pt x="58" y="0"/>
                </a:cubicBezTo>
                <a:cubicBezTo>
                  <a:pt x="26" y="0"/>
                  <a:pt x="0" y="27"/>
                  <a:pt x="0" y="59"/>
                </a:cubicBezTo>
                <a:cubicBezTo>
                  <a:pt x="0" y="83"/>
                  <a:pt x="14" y="103"/>
                  <a:pt x="34" y="113"/>
                </a:cubicBezTo>
                <a:cubicBezTo>
                  <a:pt x="34" y="125"/>
                  <a:pt x="34" y="125"/>
                  <a:pt x="34" y="125"/>
                </a:cubicBezTo>
                <a:cubicBezTo>
                  <a:pt x="34" y="141"/>
                  <a:pt x="34" y="141"/>
                  <a:pt x="34" y="141"/>
                </a:cubicBezTo>
                <a:cubicBezTo>
                  <a:pt x="34" y="146"/>
                  <a:pt x="38" y="150"/>
                  <a:pt x="43" y="151"/>
                </a:cubicBezTo>
                <a:cubicBezTo>
                  <a:pt x="43" y="153"/>
                  <a:pt x="44" y="154"/>
                  <a:pt x="44" y="155"/>
                </a:cubicBezTo>
                <a:cubicBezTo>
                  <a:pt x="47" y="161"/>
                  <a:pt x="51" y="164"/>
                  <a:pt x="55" y="164"/>
                </a:cubicBezTo>
                <a:cubicBezTo>
                  <a:pt x="62" y="164"/>
                  <a:pt x="62" y="164"/>
                  <a:pt x="62" y="164"/>
                </a:cubicBezTo>
                <a:cubicBezTo>
                  <a:pt x="66" y="164"/>
                  <a:pt x="70" y="161"/>
                  <a:pt x="73" y="155"/>
                </a:cubicBezTo>
                <a:cubicBezTo>
                  <a:pt x="73" y="154"/>
                  <a:pt x="74" y="153"/>
                  <a:pt x="74" y="151"/>
                </a:cubicBezTo>
                <a:cubicBezTo>
                  <a:pt x="79" y="150"/>
                  <a:pt x="83" y="146"/>
                  <a:pt x="83" y="141"/>
                </a:cubicBezTo>
                <a:cubicBezTo>
                  <a:pt x="83" y="119"/>
                  <a:pt x="83" y="119"/>
                  <a:pt x="83" y="119"/>
                </a:cubicBezTo>
                <a:cubicBezTo>
                  <a:pt x="83" y="113"/>
                  <a:pt x="83" y="113"/>
                  <a:pt x="83" y="113"/>
                </a:cubicBezTo>
                <a:cubicBezTo>
                  <a:pt x="103" y="103"/>
                  <a:pt x="117" y="83"/>
                  <a:pt x="117"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7"/>
          <p:cNvSpPr>
            <a:spLocks/>
          </p:cNvSpPr>
          <p:nvPr/>
        </p:nvSpPr>
        <p:spPr bwMode="auto">
          <a:xfrm>
            <a:off x="11042966" y="3286645"/>
            <a:ext cx="8889" cy="38097"/>
          </a:xfrm>
          <a:custGeom>
            <a:avLst/>
            <a:gdLst>
              <a:gd name="T0" fmla="*/ 5 w 5"/>
              <a:gd name="T1" fmla="*/ 18 h 21"/>
              <a:gd name="T2" fmla="*/ 3 w 5"/>
              <a:gd name="T3" fmla="*/ 21 h 21"/>
              <a:gd name="T4" fmla="*/ 3 w 5"/>
              <a:gd name="T5" fmla="*/ 21 h 21"/>
              <a:gd name="T6" fmla="*/ 0 w 5"/>
              <a:gd name="T7" fmla="*/ 18 h 21"/>
              <a:gd name="T8" fmla="*/ 0 w 5"/>
              <a:gd name="T9" fmla="*/ 2 h 21"/>
              <a:gd name="T10" fmla="*/ 3 w 5"/>
              <a:gd name="T11" fmla="*/ 0 h 21"/>
              <a:gd name="T12" fmla="*/ 3 w 5"/>
              <a:gd name="T13" fmla="*/ 0 h 21"/>
              <a:gd name="T14" fmla="*/ 5 w 5"/>
              <a:gd name="T15" fmla="*/ 2 h 21"/>
              <a:gd name="T16" fmla="*/ 5 w 5"/>
              <a:gd name="T17"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1">
                <a:moveTo>
                  <a:pt x="5" y="18"/>
                </a:moveTo>
                <a:cubicBezTo>
                  <a:pt x="5" y="20"/>
                  <a:pt x="4" y="21"/>
                  <a:pt x="3" y="21"/>
                </a:cubicBezTo>
                <a:cubicBezTo>
                  <a:pt x="3" y="21"/>
                  <a:pt x="3" y="21"/>
                  <a:pt x="3" y="21"/>
                </a:cubicBezTo>
                <a:cubicBezTo>
                  <a:pt x="1" y="21"/>
                  <a:pt x="0" y="20"/>
                  <a:pt x="0" y="18"/>
                </a:cubicBezTo>
                <a:cubicBezTo>
                  <a:pt x="0" y="2"/>
                  <a:pt x="0" y="2"/>
                  <a:pt x="0" y="2"/>
                </a:cubicBezTo>
                <a:cubicBezTo>
                  <a:pt x="0" y="1"/>
                  <a:pt x="1" y="0"/>
                  <a:pt x="3" y="0"/>
                </a:cubicBezTo>
                <a:cubicBezTo>
                  <a:pt x="3" y="0"/>
                  <a:pt x="3" y="0"/>
                  <a:pt x="3" y="0"/>
                </a:cubicBezTo>
                <a:cubicBezTo>
                  <a:pt x="4" y="0"/>
                  <a:pt x="5" y="1"/>
                  <a:pt x="5" y="2"/>
                </a:cubicBezTo>
                <a:cubicBezTo>
                  <a:pt x="5" y="18"/>
                  <a:pt x="5" y="18"/>
                  <a:pt x="5"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8"/>
          <p:cNvSpPr>
            <a:spLocks/>
          </p:cNvSpPr>
          <p:nvPr/>
        </p:nvSpPr>
        <p:spPr bwMode="auto">
          <a:xfrm>
            <a:off x="10918517" y="3345060"/>
            <a:ext cx="33017" cy="30477"/>
          </a:xfrm>
          <a:custGeom>
            <a:avLst/>
            <a:gdLst>
              <a:gd name="T0" fmla="*/ 17 w 18"/>
              <a:gd name="T1" fmla="*/ 12 h 17"/>
              <a:gd name="T2" fmla="*/ 17 w 18"/>
              <a:gd name="T3" fmla="*/ 15 h 17"/>
              <a:gd name="T4" fmla="*/ 17 w 18"/>
              <a:gd name="T5" fmla="*/ 15 h 17"/>
              <a:gd name="T6" fmla="*/ 13 w 18"/>
              <a:gd name="T7" fmla="*/ 16 h 17"/>
              <a:gd name="T8" fmla="*/ 1 w 18"/>
              <a:gd name="T9" fmla="*/ 5 h 17"/>
              <a:gd name="T10" fmla="*/ 1 w 18"/>
              <a:gd name="T11" fmla="*/ 1 h 17"/>
              <a:gd name="T12" fmla="*/ 1 w 18"/>
              <a:gd name="T13" fmla="*/ 1 h 17"/>
              <a:gd name="T14" fmla="*/ 5 w 18"/>
              <a:gd name="T15" fmla="*/ 1 h 17"/>
              <a:gd name="T16" fmla="*/ 17 w 18"/>
              <a:gd name="T1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17" y="12"/>
                </a:moveTo>
                <a:cubicBezTo>
                  <a:pt x="18" y="13"/>
                  <a:pt x="18" y="14"/>
                  <a:pt x="17" y="15"/>
                </a:cubicBezTo>
                <a:cubicBezTo>
                  <a:pt x="17" y="15"/>
                  <a:pt x="17" y="15"/>
                  <a:pt x="17" y="15"/>
                </a:cubicBezTo>
                <a:cubicBezTo>
                  <a:pt x="16" y="17"/>
                  <a:pt x="14" y="17"/>
                  <a:pt x="13" y="16"/>
                </a:cubicBezTo>
                <a:cubicBezTo>
                  <a:pt x="1" y="5"/>
                  <a:pt x="1" y="5"/>
                  <a:pt x="1" y="5"/>
                </a:cubicBezTo>
                <a:cubicBezTo>
                  <a:pt x="0" y="4"/>
                  <a:pt x="0" y="2"/>
                  <a:pt x="1" y="1"/>
                </a:cubicBezTo>
                <a:cubicBezTo>
                  <a:pt x="1" y="1"/>
                  <a:pt x="1" y="1"/>
                  <a:pt x="1" y="1"/>
                </a:cubicBezTo>
                <a:cubicBezTo>
                  <a:pt x="2" y="0"/>
                  <a:pt x="4" y="0"/>
                  <a:pt x="5" y="1"/>
                </a:cubicBezTo>
                <a:cubicBezTo>
                  <a:pt x="17" y="12"/>
                  <a:pt x="17" y="12"/>
                  <a:pt x="17"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9"/>
          <p:cNvSpPr>
            <a:spLocks/>
          </p:cNvSpPr>
          <p:nvPr/>
        </p:nvSpPr>
        <p:spPr bwMode="auto">
          <a:xfrm>
            <a:off x="10880420" y="3472049"/>
            <a:ext cx="38097" cy="13969"/>
          </a:xfrm>
          <a:custGeom>
            <a:avLst/>
            <a:gdLst>
              <a:gd name="T0" fmla="*/ 18 w 21"/>
              <a:gd name="T1" fmla="*/ 0 h 8"/>
              <a:gd name="T2" fmla="*/ 21 w 21"/>
              <a:gd name="T3" fmla="*/ 3 h 8"/>
              <a:gd name="T4" fmla="*/ 21 w 21"/>
              <a:gd name="T5" fmla="*/ 3 h 8"/>
              <a:gd name="T6" fmla="*/ 19 w 21"/>
              <a:gd name="T7" fmla="*/ 6 h 8"/>
              <a:gd name="T8" fmla="*/ 3 w 21"/>
              <a:gd name="T9" fmla="*/ 8 h 8"/>
              <a:gd name="T10" fmla="*/ 0 w 21"/>
              <a:gd name="T11" fmla="*/ 5 h 8"/>
              <a:gd name="T12" fmla="*/ 0 w 21"/>
              <a:gd name="T13" fmla="*/ 5 h 8"/>
              <a:gd name="T14" fmla="*/ 2 w 21"/>
              <a:gd name="T15" fmla="*/ 2 h 8"/>
              <a:gd name="T16" fmla="*/ 18 w 21"/>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18" y="0"/>
                </a:moveTo>
                <a:cubicBezTo>
                  <a:pt x="20" y="0"/>
                  <a:pt x="21" y="1"/>
                  <a:pt x="21" y="3"/>
                </a:cubicBezTo>
                <a:cubicBezTo>
                  <a:pt x="21" y="3"/>
                  <a:pt x="21" y="3"/>
                  <a:pt x="21" y="3"/>
                </a:cubicBezTo>
                <a:cubicBezTo>
                  <a:pt x="21" y="5"/>
                  <a:pt x="20" y="6"/>
                  <a:pt x="19" y="6"/>
                </a:cubicBezTo>
                <a:cubicBezTo>
                  <a:pt x="3" y="8"/>
                  <a:pt x="3" y="8"/>
                  <a:pt x="3" y="8"/>
                </a:cubicBezTo>
                <a:cubicBezTo>
                  <a:pt x="1" y="8"/>
                  <a:pt x="0" y="7"/>
                  <a:pt x="0" y="5"/>
                </a:cubicBezTo>
                <a:cubicBezTo>
                  <a:pt x="0" y="5"/>
                  <a:pt x="0" y="5"/>
                  <a:pt x="0" y="5"/>
                </a:cubicBezTo>
                <a:cubicBezTo>
                  <a:pt x="0" y="4"/>
                  <a:pt x="1" y="2"/>
                  <a:pt x="2" y="2"/>
                </a:cubicBezTo>
                <a:cubicBezTo>
                  <a:pt x="18" y="0"/>
                  <a:pt x="18" y="0"/>
                  <a:pt x="1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10"/>
          <p:cNvSpPr>
            <a:spLocks/>
          </p:cNvSpPr>
          <p:nvPr/>
        </p:nvSpPr>
        <p:spPr bwMode="auto">
          <a:xfrm>
            <a:off x="11185194" y="3463160"/>
            <a:ext cx="38097" cy="13969"/>
          </a:xfrm>
          <a:custGeom>
            <a:avLst/>
            <a:gdLst>
              <a:gd name="T0" fmla="*/ 2 w 21"/>
              <a:gd name="T1" fmla="*/ 6 h 8"/>
              <a:gd name="T2" fmla="*/ 0 w 21"/>
              <a:gd name="T3" fmla="*/ 3 h 8"/>
              <a:gd name="T4" fmla="*/ 0 w 21"/>
              <a:gd name="T5" fmla="*/ 3 h 8"/>
              <a:gd name="T6" fmla="*/ 3 w 21"/>
              <a:gd name="T7" fmla="*/ 1 h 8"/>
              <a:gd name="T8" fmla="*/ 19 w 21"/>
              <a:gd name="T9" fmla="*/ 2 h 8"/>
              <a:gd name="T10" fmla="*/ 21 w 21"/>
              <a:gd name="T11" fmla="*/ 5 h 8"/>
              <a:gd name="T12" fmla="*/ 21 w 21"/>
              <a:gd name="T13" fmla="*/ 5 h 8"/>
              <a:gd name="T14" fmla="*/ 18 w 21"/>
              <a:gd name="T15" fmla="*/ 8 h 8"/>
              <a:gd name="T16" fmla="*/ 2 w 21"/>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2" y="6"/>
                </a:moveTo>
                <a:cubicBezTo>
                  <a:pt x="1" y="6"/>
                  <a:pt x="0" y="5"/>
                  <a:pt x="0" y="3"/>
                </a:cubicBezTo>
                <a:cubicBezTo>
                  <a:pt x="0" y="3"/>
                  <a:pt x="0" y="3"/>
                  <a:pt x="0" y="3"/>
                </a:cubicBezTo>
                <a:cubicBezTo>
                  <a:pt x="0" y="2"/>
                  <a:pt x="1" y="0"/>
                  <a:pt x="3" y="1"/>
                </a:cubicBezTo>
                <a:cubicBezTo>
                  <a:pt x="19" y="2"/>
                  <a:pt x="19" y="2"/>
                  <a:pt x="19" y="2"/>
                </a:cubicBezTo>
                <a:cubicBezTo>
                  <a:pt x="20" y="2"/>
                  <a:pt x="21" y="4"/>
                  <a:pt x="21" y="5"/>
                </a:cubicBezTo>
                <a:cubicBezTo>
                  <a:pt x="21" y="5"/>
                  <a:pt x="21" y="5"/>
                  <a:pt x="21" y="5"/>
                </a:cubicBezTo>
                <a:cubicBezTo>
                  <a:pt x="21" y="7"/>
                  <a:pt x="20" y="8"/>
                  <a:pt x="18" y="8"/>
                </a:cubicBezTo>
                <a:cubicBezTo>
                  <a:pt x="2" y="6"/>
                  <a:pt x="2" y="6"/>
                  <a:pt x="2"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11"/>
          <p:cNvSpPr>
            <a:spLocks/>
          </p:cNvSpPr>
          <p:nvPr/>
        </p:nvSpPr>
        <p:spPr bwMode="auto">
          <a:xfrm>
            <a:off x="11145827" y="3337441"/>
            <a:ext cx="33017" cy="30477"/>
          </a:xfrm>
          <a:custGeom>
            <a:avLst/>
            <a:gdLst>
              <a:gd name="T0" fmla="*/ 5 w 18"/>
              <a:gd name="T1" fmla="*/ 16 h 17"/>
              <a:gd name="T2" fmla="*/ 1 w 18"/>
              <a:gd name="T3" fmla="*/ 16 h 17"/>
              <a:gd name="T4" fmla="*/ 1 w 18"/>
              <a:gd name="T5" fmla="*/ 16 h 17"/>
              <a:gd name="T6" fmla="*/ 1 w 18"/>
              <a:gd name="T7" fmla="*/ 12 h 17"/>
              <a:gd name="T8" fmla="*/ 13 w 18"/>
              <a:gd name="T9" fmla="*/ 1 h 17"/>
              <a:gd name="T10" fmla="*/ 17 w 18"/>
              <a:gd name="T11" fmla="*/ 2 h 17"/>
              <a:gd name="T12" fmla="*/ 17 w 18"/>
              <a:gd name="T13" fmla="*/ 2 h 17"/>
              <a:gd name="T14" fmla="*/ 17 w 18"/>
              <a:gd name="T15" fmla="*/ 5 h 17"/>
              <a:gd name="T16" fmla="*/ 5 w 18"/>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5" y="16"/>
                </a:moveTo>
                <a:cubicBezTo>
                  <a:pt x="4" y="17"/>
                  <a:pt x="2" y="17"/>
                  <a:pt x="1" y="16"/>
                </a:cubicBezTo>
                <a:cubicBezTo>
                  <a:pt x="1" y="16"/>
                  <a:pt x="1" y="16"/>
                  <a:pt x="1" y="16"/>
                </a:cubicBezTo>
                <a:cubicBezTo>
                  <a:pt x="0" y="15"/>
                  <a:pt x="0" y="13"/>
                  <a:pt x="1" y="12"/>
                </a:cubicBezTo>
                <a:cubicBezTo>
                  <a:pt x="13" y="1"/>
                  <a:pt x="13" y="1"/>
                  <a:pt x="13" y="1"/>
                </a:cubicBezTo>
                <a:cubicBezTo>
                  <a:pt x="14" y="0"/>
                  <a:pt x="16" y="0"/>
                  <a:pt x="17" y="2"/>
                </a:cubicBezTo>
                <a:cubicBezTo>
                  <a:pt x="17" y="2"/>
                  <a:pt x="17" y="2"/>
                  <a:pt x="17" y="2"/>
                </a:cubicBezTo>
                <a:cubicBezTo>
                  <a:pt x="18" y="3"/>
                  <a:pt x="18" y="4"/>
                  <a:pt x="17" y="5"/>
                </a:cubicBezTo>
                <a:cubicBezTo>
                  <a:pt x="5" y="16"/>
                  <a:pt x="5" y="16"/>
                  <a:pt x="5"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12"/>
          <p:cNvSpPr>
            <a:spLocks noEditPoints="1"/>
          </p:cNvSpPr>
          <p:nvPr/>
        </p:nvSpPr>
        <p:spPr bwMode="auto">
          <a:xfrm>
            <a:off x="10941375" y="3338710"/>
            <a:ext cx="210802" cy="294614"/>
          </a:xfrm>
          <a:custGeom>
            <a:avLst/>
            <a:gdLst>
              <a:gd name="T0" fmla="*/ 77 w 117"/>
              <a:gd name="T1" fmla="*/ 141 h 164"/>
              <a:gd name="T2" fmla="*/ 75 w 117"/>
              <a:gd name="T3" fmla="*/ 145 h 164"/>
              <a:gd name="T4" fmla="*/ 73 w 117"/>
              <a:gd name="T5" fmla="*/ 146 h 164"/>
              <a:gd name="T6" fmla="*/ 44 w 117"/>
              <a:gd name="T7" fmla="*/ 146 h 164"/>
              <a:gd name="T8" fmla="*/ 42 w 117"/>
              <a:gd name="T9" fmla="*/ 145 h 164"/>
              <a:gd name="T10" fmla="*/ 40 w 117"/>
              <a:gd name="T11" fmla="*/ 141 h 164"/>
              <a:gd name="T12" fmla="*/ 40 w 117"/>
              <a:gd name="T13" fmla="*/ 125 h 164"/>
              <a:gd name="T14" fmla="*/ 77 w 117"/>
              <a:gd name="T15" fmla="*/ 125 h 164"/>
              <a:gd name="T16" fmla="*/ 77 w 117"/>
              <a:gd name="T17" fmla="*/ 141 h 164"/>
              <a:gd name="T18" fmla="*/ 37 w 117"/>
              <a:gd name="T19" fmla="*/ 30 h 164"/>
              <a:gd name="T20" fmla="*/ 22 w 117"/>
              <a:gd name="T21" fmla="*/ 59 h 164"/>
              <a:gd name="T22" fmla="*/ 35 w 117"/>
              <a:gd name="T23" fmla="*/ 87 h 164"/>
              <a:gd name="T24" fmla="*/ 35 w 117"/>
              <a:gd name="T25" fmla="*/ 91 h 164"/>
              <a:gd name="T26" fmla="*/ 35 w 117"/>
              <a:gd name="T27" fmla="*/ 91 h 164"/>
              <a:gd name="T28" fmla="*/ 31 w 117"/>
              <a:gd name="T29" fmla="*/ 91 h 164"/>
              <a:gd name="T30" fmla="*/ 16 w 117"/>
              <a:gd name="T31" fmla="*/ 59 h 164"/>
              <a:gd name="T32" fmla="*/ 33 w 117"/>
              <a:gd name="T33" fmla="*/ 25 h 164"/>
              <a:gd name="T34" fmla="*/ 37 w 117"/>
              <a:gd name="T35" fmla="*/ 26 h 164"/>
              <a:gd name="T36" fmla="*/ 37 w 117"/>
              <a:gd name="T37" fmla="*/ 26 h 164"/>
              <a:gd name="T38" fmla="*/ 37 w 117"/>
              <a:gd name="T39" fmla="*/ 30 h 164"/>
              <a:gd name="T40" fmla="*/ 117 w 117"/>
              <a:gd name="T41" fmla="*/ 59 h 164"/>
              <a:gd name="T42" fmla="*/ 58 w 117"/>
              <a:gd name="T43" fmla="*/ 0 h 164"/>
              <a:gd name="T44" fmla="*/ 0 w 117"/>
              <a:gd name="T45" fmla="*/ 59 h 164"/>
              <a:gd name="T46" fmla="*/ 34 w 117"/>
              <a:gd name="T47" fmla="*/ 113 h 164"/>
              <a:gd name="T48" fmla="*/ 34 w 117"/>
              <a:gd name="T49" fmla="*/ 125 h 164"/>
              <a:gd name="T50" fmla="*/ 34 w 117"/>
              <a:gd name="T51" fmla="*/ 141 h 164"/>
              <a:gd name="T52" fmla="*/ 43 w 117"/>
              <a:gd name="T53" fmla="*/ 151 h 164"/>
              <a:gd name="T54" fmla="*/ 44 w 117"/>
              <a:gd name="T55" fmla="*/ 155 h 164"/>
              <a:gd name="T56" fmla="*/ 55 w 117"/>
              <a:gd name="T57" fmla="*/ 164 h 164"/>
              <a:gd name="T58" fmla="*/ 62 w 117"/>
              <a:gd name="T59" fmla="*/ 164 h 164"/>
              <a:gd name="T60" fmla="*/ 73 w 117"/>
              <a:gd name="T61" fmla="*/ 155 h 164"/>
              <a:gd name="T62" fmla="*/ 74 w 117"/>
              <a:gd name="T63" fmla="*/ 151 h 164"/>
              <a:gd name="T64" fmla="*/ 83 w 117"/>
              <a:gd name="T65" fmla="*/ 141 h 164"/>
              <a:gd name="T66" fmla="*/ 83 w 117"/>
              <a:gd name="T67" fmla="*/ 119 h 164"/>
              <a:gd name="T68" fmla="*/ 83 w 117"/>
              <a:gd name="T69" fmla="*/ 113 h 164"/>
              <a:gd name="T70" fmla="*/ 117 w 117"/>
              <a:gd name="T71" fmla="*/ 5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164">
                <a:moveTo>
                  <a:pt x="77" y="141"/>
                </a:moveTo>
                <a:cubicBezTo>
                  <a:pt x="77" y="142"/>
                  <a:pt x="76" y="144"/>
                  <a:pt x="75" y="145"/>
                </a:cubicBezTo>
                <a:cubicBezTo>
                  <a:pt x="74" y="145"/>
                  <a:pt x="73" y="146"/>
                  <a:pt x="73" y="146"/>
                </a:cubicBezTo>
                <a:cubicBezTo>
                  <a:pt x="44" y="146"/>
                  <a:pt x="44" y="146"/>
                  <a:pt x="44" y="146"/>
                </a:cubicBezTo>
                <a:cubicBezTo>
                  <a:pt x="43" y="146"/>
                  <a:pt x="43" y="146"/>
                  <a:pt x="42" y="145"/>
                </a:cubicBezTo>
                <a:cubicBezTo>
                  <a:pt x="41" y="144"/>
                  <a:pt x="40" y="142"/>
                  <a:pt x="40" y="141"/>
                </a:cubicBezTo>
                <a:cubicBezTo>
                  <a:pt x="40" y="125"/>
                  <a:pt x="40" y="125"/>
                  <a:pt x="40" y="125"/>
                </a:cubicBezTo>
                <a:cubicBezTo>
                  <a:pt x="77" y="125"/>
                  <a:pt x="77" y="125"/>
                  <a:pt x="77" y="125"/>
                </a:cubicBezTo>
                <a:cubicBezTo>
                  <a:pt x="77" y="141"/>
                  <a:pt x="77" y="141"/>
                  <a:pt x="77" y="141"/>
                </a:cubicBezTo>
                <a:close/>
                <a:moveTo>
                  <a:pt x="37" y="30"/>
                </a:moveTo>
                <a:cubicBezTo>
                  <a:pt x="28" y="36"/>
                  <a:pt x="22" y="47"/>
                  <a:pt x="22" y="59"/>
                </a:cubicBezTo>
                <a:cubicBezTo>
                  <a:pt x="22" y="70"/>
                  <a:pt x="27" y="80"/>
                  <a:pt x="35" y="87"/>
                </a:cubicBezTo>
                <a:cubicBezTo>
                  <a:pt x="36" y="88"/>
                  <a:pt x="36" y="90"/>
                  <a:pt x="35" y="91"/>
                </a:cubicBezTo>
                <a:cubicBezTo>
                  <a:pt x="35" y="91"/>
                  <a:pt x="35" y="91"/>
                  <a:pt x="35" y="91"/>
                </a:cubicBezTo>
                <a:cubicBezTo>
                  <a:pt x="34" y="92"/>
                  <a:pt x="33" y="92"/>
                  <a:pt x="31" y="91"/>
                </a:cubicBezTo>
                <a:cubicBezTo>
                  <a:pt x="22" y="84"/>
                  <a:pt x="16" y="72"/>
                  <a:pt x="16" y="59"/>
                </a:cubicBezTo>
                <a:cubicBezTo>
                  <a:pt x="16" y="45"/>
                  <a:pt x="23" y="33"/>
                  <a:pt x="33" y="25"/>
                </a:cubicBezTo>
                <a:cubicBezTo>
                  <a:pt x="35" y="24"/>
                  <a:pt x="36" y="25"/>
                  <a:pt x="37" y="26"/>
                </a:cubicBezTo>
                <a:cubicBezTo>
                  <a:pt x="37" y="26"/>
                  <a:pt x="37" y="26"/>
                  <a:pt x="37" y="26"/>
                </a:cubicBezTo>
                <a:cubicBezTo>
                  <a:pt x="38" y="27"/>
                  <a:pt x="38" y="29"/>
                  <a:pt x="37" y="30"/>
                </a:cubicBezTo>
                <a:close/>
                <a:moveTo>
                  <a:pt x="117" y="59"/>
                </a:moveTo>
                <a:cubicBezTo>
                  <a:pt x="117" y="27"/>
                  <a:pt x="91" y="0"/>
                  <a:pt x="58" y="0"/>
                </a:cubicBezTo>
                <a:cubicBezTo>
                  <a:pt x="26" y="0"/>
                  <a:pt x="0" y="27"/>
                  <a:pt x="0" y="59"/>
                </a:cubicBezTo>
                <a:cubicBezTo>
                  <a:pt x="0" y="83"/>
                  <a:pt x="14" y="103"/>
                  <a:pt x="34" y="113"/>
                </a:cubicBezTo>
                <a:cubicBezTo>
                  <a:pt x="34" y="125"/>
                  <a:pt x="34" y="125"/>
                  <a:pt x="34" y="125"/>
                </a:cubicBezTo>
                <a:cubicBezTo>
                  <a:pt x="34" y="141"/>
                  <a:pt x="34" y="141"/>
                  <a:pt x="34" y="141"/>
                </a:cubicBezTo>
                <a:cubicBezTo>
                  <a:pt x="34" y="146"/>
                  <a:pt x="38" y="150"/>
                  <a:pt x="43" y="151"/>
                </a:cubicBezTo>
                <a:cubicBezTo>
                  <a:pt x="43" y="153"/>
                  <a:pt x="44" y="154"/>
                  <a:pt x="44" y="155"/>
                </a:cubicBezTo>
                <a:cubicBezTo>
                  <a:pt x="47" y="161"/>
                  <a:pt x="51" y="164"/>
                  <a:pt x="55" y="164"/>
                </a:cubicBezTo>
                <a:cubicBezTo>
                  <a:pt x="62" y="164"/>
                  <a:pt x="62" y="164"/>
                  <a:pt x="62" y="164"/>
                </a:cubicBezTo>
                <a:cubicBezTo>
                  <a:pt x="66" y="164"/>
                  <a:pt x="70" y="161"/>
                  <a:pt x="73" y="155"/>
                </a:cubicBezTo>
                <a:cubicBezTo>
                  <a:pt x="73" y="154"/>
                  <a:pt x="74" y="153"/>
                  <a:pt x="74" y="151"/>
                </a:cubicBezTo>
                <a:cubicBezTo>
                  <a:pt x="79" y="150"/>
                  <a:pt x="83" y="146"/>
                  <a:pt x="83" y="141"/>
                </a:cubicBezTo>
                <a:cubicBezTo>
                  <a:pt x="83" y="119"/>
                  <a:pt x="83" y="119"/>
                  <a:pt x="83" y="119"/>
                </a:cubicBezTo>
                <a:cubicBezTo>
                  <a:pt x="83" y="113"/>
                  <a:pt x="83" y="113"/>
                  <a:pt x="83" y="113"/>
                </a:cubicBezTo>
                <a:cubicBezTo>
                  <a:pt x="103" y="103"/>
                  <a:pt x="117" y="83"/>
                  <a:pt x="117"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Oval 586">
            <a:extLst>
              <a:ext uri="{FF2B5EF4-FFF2-40B4-BE49-F238E27FC236}">
                <a16:creationId xmlns:a16="http://schemas.microsoft.com/office/drawing/2014/main" id="{C2333669-6769-4468-8285-CCBFF251F705}"/>
              </a:ext>
            </a:extLst>
          </p:cNvPr>
          <p:cNvSpPr>
            <a:spLocks noChangeArrowheads="1"/>
          </p:cNvSpPr>
          <p:nvPr/>
        </p:nvSpPr>
        <p:spPr bwMode="auto">
          <a:xfrm>
            <a:off x="481475" y="4348464"/>
            <a:ext cx="955675" cy="965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s-CO" dirty="0"/>
          </a:p>
        </p:txBody>
      </p:sp>
      <p:sp>
        <p:nvSpPr>
          <p:cNvPr id="16" name="Rectangle 587">
            <a:extLst>
              <a:ext uri="{FF2B5EF4-FFF2-40B4-BE49-F238E27FC236}">
                <a16:creationId xmlns:a16="http://schemas.microsoft.com/office/drawing/2014/main" id="{5F4D6FF7-8822-4149-8572-9FE0F2A3CD95}"/>
              </a:ext>
            </a:extLst>
          </p:cNvPr>
          <p:cNvSpPr>
            <a:spLocks noChangeArrowheads="1"/>
          </p:cNvSpPr>
          <p:nvPr/>
        </p:nvSpPr>
        <p:spPr bwMode="auto">
          <a:xfrm>
            <a:off x="641369" y="4550375"/>
            <a:ext cx="6328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s-CO" altLang="es-CO" sz="3600" b="1" dirty="0">
                <a:solidFill>
                  <a:srgbClr val="595959"/>
                </a:solidFill>
                <a:latin typeface="Open Sans" panose="020B0606030504020204" pitchFamily="34" charset="0"/>
                <a:ea typeface="Open Sans" panose="020B0606030504020204" pitchFamily="34" charset="0"/>
                <a:cs typeface="Open Sans" panose="020B0606030504020204" pitchFamily="34" charset="0"/>
              </a:rPr>
              <a:t>84</a:t>
            </a:r>
            <a:r>
              <a:rPr lang="es-CO" altLang="es-CO" dirty="0">
                <a:solidFill>
                  <a:srgbClr val="595959"/>
                </a:solidFill>
                <a:latin typeface="Open Sans" panose="020B0606030504020204" pitchFamily="34" charset="0"/>
                <a:ea typeface="Open Sans" panose="020B0606030504020204" pitchFamily="34" charset="0"/>
                <a:cs typeface="Open Sans" panose="020B0606030504020204" pitchFamily="34" charset="0"/>
              </a:rPr>
              <a:t>%</a:t>
            </a:r>
            <a:endParaRPr kumimoji="0" lang="es-CO" altLang="es-CO" sz="140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73" name="Freeform 603">
            <a:extLst>
              <a:ext uri="{FF2B5EF4-FFF2-40B4-BE49-F238E27FC236}">
                <a16:creationId xmlns:a16="http://schemas.microsoft.com/office/drawing/2014/main" id="{8E20D4D5-AC44-4847-B7E6-6B5F2395372D}"/>
              </a:ext>
            </a:extLst>
          </p:cNvPr>
          <p:cNvSpPr>
            <a:spLocks/>
          </p:cNvSpPr>
          <p:nvPr/>
        </p:nvSpPr>
        <p:spPr bwMode="auto">
          <a:xfrm>
            <a:off x="2721382" y="4178317"/>
            <a:ext cx="631825" cy="1098848"/>
          </a:xfrm>
          <a:custGeom>
            <a:avLst/>
            <a:gdLst>
              <a:gd name="T0" fmla="*/ 64 w 90"/>
              <a:gd name="T1" fmla="*/ 27 h 154"/>
              <a:gd name="T2" fmla="*/ 0 w 90"/>
              <a:gd name="T3" fmla="*/ 0 h 154"/>
              <a:gd name="T4" fmla="*/ 0 w 90"/>
              <a:gd name="T5" fmla="*/ 90 h 154"/>
              <a:gd name="T6" fmla="*/ 64 w 90"/>
              <a:gd name="T7" fmla="*/ 154 h 154"/>
              <a:gd name="T8" fmla="*/ 90 w 90"/>
              <a:gd name="T9" fmla="*/ 90 h 154"/>
              <a:gd name="T10" fmla="*/ 64 w 90"/>
              <a:gd name="T11" fmla="*/ 27 h 154"/>
            </a:gdLst>
            <a:ahLst/>
            <a:cxnLst>
              <a:cxn ang="0">
                <a:pos x="T0" y="T1"/>
              </a:cxn>
              <a:cxn ang="0">
                <a:pos x="T2" y="T3"/>
              </a:cxn>
              <a:cxn ang="0">
                <a:pos x="T4" y="T5"/>
              </a:cxn>
              <a:cxn ang="0">
                <a:pos x="T6" y="T7"/>
              </a:cxn>
              <a:cxn ang="0">
                <a:pos x="T8" y="T9"/>
              </a:cxn>
              <a:cxn ang="0">
                <a:pos x="T10" y="T11"/>
              </a:cxn>
            </a:cxnLst>
            <a:rect l="0" t="0" r="r" b="b"/>
            <a:pathLst>
              <a:path w="90" h="154">
                <a:moveTo>
                  <a:pt x="64" y="27"/>
                </a:moveTo>
                <a:cubicBezTo>
                  <a:pt x="47" y="10"/>
                  <a:pt x="25" y="0"/>
                  <a:pt x="0" y="0"/>
                </a:cubicBezTo>
                <a:cubicBezTo>
                  <a:pt x="0" y="90"/>
                  <a:pt x="0" y="90"/>
                  <a:pt x="0" y="90"/>
                </a:cubicBezTo>
                <a:cubicBezTo>
                  <a:pt x="64" y="154"/>
                  <a:pt x="64" y="154"/>
                  <a:pt x="64" y="154"/>
                </a:cubicBezTo>
                <a:cubicBezTo>
                  <a:pt x="80" y="138"/>
                  <a:pt x="90" y="115"/>
                  <a:pt x="90" y="90"/>
                </a:cubicBezTo>
                <a:cubicBezTo>
                  <a:pt x="90" y="65"/>
                  <a:pt x="80" y="43"/>
                  <a:pt x="64" y="27"/>
                </a:cubicBez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es-CO" dirty="0"/>
          </a:p>
        </p:txBody>
      </p:sp>
      <p:sp>
        <p:nvSpPr>
          <p:cNvPr id="174" name="Freeform 605">
            <a:extLst>
              <a:ext uri="{FF2B5EF4-FFF2-40B4-BE49-F238E27FC236}">
                <a16:creationId xmlns:a16="http://schemas.microsoft.com/office/drawing/2014/main" id="{02332348-C77F-447D-B123-5DB7EB2197C2}"/>
              </a:ext>
            </a:extLst>
          </p:cNvPr>
          <p:cNvSpPr>
            <a:spLocks/>
          </p:cNvSpPr>
          <p:nvPr/>
        </p:nvSpPr>
        <p:spPr bwMode="auto">
          <a:xfrm rot="18922202">
            <a:off x="2883303" y="4589303"/>
            <a:ext cx="449263" cy="635000"/>
          </a:xfrm>
          <a:custGeom>
            <a:avLst/>
            <a:gdLst>
              <a:gd name="T0" fmla="*/ 0 w 64"/>
              <a:gd name="T1" fmla="*/ 0 h 90"/>
              <a:gd name="T2" fmla="*/ 0 w 64"/>
              <a:gd name="T3" fmla="*/ 0 h 90"/>
              <a:gd name="T4" fmla="*/ 0 w 64"/>
              <a:gd name="T5" fmla="*/ 90 h 90"/>
              <a:gd name="T6" fmla="*/ 0 w 64"/>
              <a:gd name="T7" fmla="*/ 90 h 90"/>
              <a:gd name="T8" fmla="*/ 64 w 64"/>
              <a:gd name="T9" fmla="*/ 64 h 90"/>
              <a:gd name="T10" fmla="*/ 0 w 64"/>
              <a:gd name="T11" fmla="*/ 0 h 90"/>
            </a:gdLst>
            <a:ahLst/>
            <a:cxnLst>
              <a:cxn ang="0">
                <a:pos x="T0" y="T1"/>
              </a:cxn>
              <a:cxn ang="0">
                <a:pos x="T2" y="T3"/>
              </a:cxn>
              <a:cxn ang="0">
                <a:pos x="T4" y="T5"/>
              </a:cxn>
              <a:cxn ang="0">
                <a:pos x="T6" y="T7"/>
              </a:cxn>
              <a:cxn ang="0">
                <a:pos x="T8" y="T9"/>
              </a:cxn>
              <a:cxn ang="0">
                <a:pos x="T10" y="T11"/>
              </a:cxn>
            </a:cxnLst>
            <a:rect l="0" t="0" r="r" b="b"/>
            <a:pathLst>
              <a:path w="64" h="90">
                <a:moveTo>
                  <a:pt x="0" y="0"/>
                </a:moveTo>
                <a:cubicBezTo>
                  <a:pt x="0" y="0"/>
                  <a:pt x="0" y="0"/>
                  <a:pt x="0" y="0"/>
                </a:cubicBezTo>
                <a:cubicBezTo>
                  <a:pt x="0" y="90"/>
                  <a:pt x="0" y="90"/>
                  <a:pt x="0" y="90"/>
                </a:cubicBezTo>
                <a:cubicBezTo>
                  <a:pt x="0" y="90"/>
                  <a:pt x="0" y="90"/>
                  <a:pt x="0" y="90"/>
                </a:cubicBezTo>
                <a:cubicBezTo>
                  <a:pt x="25" y="90"/>
                  <a:pt x="47" y="80"/>
                  <a:pt x="64" y="64"/>
                </a:cubicBezTo>
                <a:lnTo>
                  <a:pt x="0" y="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s-CO" dirty="0"/>
          </a:p>
        </p:txBody>
      </p:sp>
      <p:sp>
        <p:nvSpPr>
          <p:cNvPr id="24" name="Oval 609">
            <a:extLst>
              <a:ext uri="{FF2B5EF4-FFF2-40B4-BE49-F238E27FC236}">
                <a16:creationId xmlns:a16="http://schemas.microsoft.com/office/drawing/2014/main" id="{08B5897B-8F38-471C-B665-0E71BB30FB87}"/>
              </a:ext>
            </a:extLst>
          </p:cNvPr>
          <p:cNvSpPr>
            <a:spLocks noChangeArrowheads="1"/>
          </p:cNvSpPr>
          <p:nvPr/>
        </p:nvSpPr>
        <p:spPr bwMode="auto">
          <a:xfrm>
            <a:off x="2243225" y="4332237"/>
            <a:ext cx="962025" cy="965200"/>
          </a:xfrm>
          <a:prstGeom prst="ellipse">
            <a:avLst/>
          </a:prstGeom>
          <a:solidFill>
            <a:srgbClr val="FE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dirty="0"/>
          </a:p>
        </p:txBody>
      </p:sp>
      <p:sp>
        <p:nvSpPr>
          <p:cNvPr id="25" name="Rectangle 610">
            <a:extLst>
              <a:ext uri="{FF2B5EF4-FFF2-40B4-BE49-F238E27FC236}">
                <a16:creationId xmlns:a16="http://schemas.microsoft.com/office/drawing/2014/main" id="{16F6DEF5-84B5-4E26-B449-B9BC7EC4ACAD}"/>
              </a:ext>
            </a:extLst>
          </p:cNvPr>
          <p:cNvSpPr>
            <a:spLocks noChangeArrowheads="1"/>
          </p:cNvSpPr>
          <p:nvPr/>
        </p:nvSpPr>
        <p:spPr bwMode="auto">
          <a:xfrm>
            <a:off x="2436065" y="4535430"/>
            <a:ext cx="6090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eaLnBrk="0" fontAlgn="base" hangingPunct="0">
              <a:spcBef>
                <a:spcPct val="0"/>
              </a:spcBef>
              <a:spcAft>
                <a:spcPct val="0"/>
              </a:spcAft>
            </a:pPr>
            <a:r>
              <a:rPr lang="es-CO" altLang="es-CO" sz="3600" b="1" dirty="0">
                <a:solidFill>
                  <a:srgbClr val="595959"/>
                </a:solidFill>
                <a:latin typeface="Open Sans" panose="020B0606030504020204" pitchFamily="34" charset="0"/>
                <a:ea typeface="Open Sans" panose="020B0606030504020204" pitchFamily="34" charset="0"/>
                <a:cs typeface="Open Sans" panose="020B0606030504020204" pitchFamily="34" charset="0"/>
              </a:rPr>
              <a:t>16</a:t>
            </a:r>
            <a:r>
              <a:rPr lang="es-CO" altLang="es-CO" dirty="0">
                <a:solidFill>
                  <a:srgbClr val="595959"/>
                </a:solidFill>
                <a:latin typeface="Open Sans" panose="020B0606030504020204" pitchFamily="34" charset="0"/>
                <a:ea typeface="Open Sans" panose="020B0606030504020204" pitchFamily="34" charset="0"/>
                <a:cs typeface="Open Sans" panose="020B0606030504020204" pitchFamily="34" charset="0"/>
              </a:rPr>
              <a:t>%</a:t>
            </a:r>
            <a:endParaRPr lang="es-CO" altLang="es-CO" b="1" dirty="0">
              <a:solidFill>
                <a:srgbClr val="595959"/>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64" name="Grupo 263"/>
          <p:cNvGrpSpPr/>
          <p:nvPr/>
        </p:nvGrpSpPr>
        <p:grpSpPr>
          <a:xfrm>
            <a:off x="5484678" y="464024"/>
            <a:ext cx="6402180" cy="5364933"/>
            <a:chOff x="6582767" y="3959000"/>
            <a:chExt cx="6183269" cy="4701682"/>
          </a:xfrm>
        </p:grpSpPr>
        <p:grpSp>
          <p:nvGrpSpPr>
            <p:cNvPr id="213" name="Group 4"/>
            <p:cNvGrpSpPr>
              <a:grpSpLocks noChangeAspect="1"/>
            </p:cNvGrpSpPr>
            <p:nvPr/>
          </p:nvGrpSpPr>
          <p:grpSpPr bwMode="auto">
            <a:xfrm>
              <a:off x="6612633" y="3990909"/>
              <a:ext cx="6097985" cy="4669773"/>
              <a:chOff x="1182" y="215"/>
              <a:chExt cx="5320" cy="4074"/>
            </a:xfrm>
          </p:grpSpPr>
          <p:sp>
            <p:nvSpPr>
              <p:cNvPr id="214" name="Freeform 5"/>
              <p:cNvSpPr>
                <a:spLocks/>
              </p:cNvSpPr>
              <p:nvPr/>
            </p:nvSpPr>
            <p:spPr bwMode="auto">
              <a:xfrm>
                <a:off x="3256" y="2836"/>
                <a:ext cx="2030" cy="1453"/>
              </a:xfrm>
              <a:custGeom>
                <a:avLst/>
                <a:gdLst>
                  <a:gd name="T0" fmla="*/ 468 w 1012"/>
                  <a:gd name="T1" fmla="*/ 82 h 725"/>
                  <a:gd name="T2" fmla="*/ 551 w 1012"/>
                  <a:gd name="T3" fmla="*/ 578 h 725"/>
                  <a:gd name="T4" fmla="*/ 913 w 1012"/>
                  <a:gd name="T5" fmla="*/ 578 h 725"/>
                  <a:gd name="T6" fmla="*/ 913 w 1012"/>
                  <a:gd name="T7" fmla="*/ 526 h 725"/>
                  <a:gd name="T8" fmla="*/ 1012 w 1012"/>
                  <a:gd name="T9" fmla="*/ 626 h 725"/>
                  <a:gd name="T10" fmla="*/ 913 w 1012"/>
                  <a:gd name="T11" fmla="*/ 725 h 725"/>
                  <a:gd name="T12" fmla="*/ 913 w 1012"/>
                  <a:gd name="T13" fmla="*/ 678 h 725"/>
                  <a:gd name="T14" fmla="*/ 466 w 1012"/>
                  <a:gd name="T15" fmla="*/ 678 h 725"/>
                  <a:gd name="T16" fmla="*/ 386 w 1012"/>
                  <a:gd name="T17" fmla="*/ 199 h 725"/>
                  <a:gd name="T18" fmla="*/ 0 w 1012"/>
                  <a:gd name="T19" fmla="*/ 54 h 725"/>
                  <a:gd name="T20" fmla="*/ 80 w 1012"/>
                  <a:gd name="T21" fmla="*/ 0 h 725"/>
                  <a:gd name="T22" fmla="*/ 468 w 1012"/>
                  <a:gd name="T23" fmla="*/ 82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2" h="725">
                    <a:moveTo>
                      <a:pt x="468" y="82"/>
                    </a:moveTo>
                    <a:cubicBezTo>
                      <a:pt x="551" y="578"/>
                      <a:pt x="551" y="578"/>
                      <a:pt x="551" y="578"/>
                    </a:cubicBezTo>
                    <a:cubicBezTo>
                      <a:pt x="913" y="578"/>
                      <a:pt x="913" y="578"/>
                      <a:pt x="913" y="578"/>
                    </a:cubicBezTo>
                    <a:cubicBezTo>
                      <a:pt x="913" y="526"/>
                      <a:pt x="913" y="526"/>
                      <a:pt x="913" y="526"/>
                    </a:cubicBezTo>
                    <a:cubicBezTo>
                      <a:pt x="1012" y="626"/>
                      <a:pt x="1012" y="626"/>
                      <a:pt x="1012" y="626"/>
                    </a:cubicBezTo>
                    <a:cubicBezTo>
                      <a:pt x="913" y="725"/>
                      <a:pt x="913" y="725"/>
                      <a:pt x="913" y="725"/>
                    </a:cubicBezTo>
                    <a:cubicBezTo>
                      <a:pt x="913" y="678"/>
                      <a:pt x="913" y="678"/>
                      <a:pt x="913" y="678"/>
                    </a:cubicBezTo>
                    <a:cubicBezTo>
                      <a:pt x="466" y="678"/>
                      <a:pt x="466" y="678"/>
                      <a:pt x="466" y="678"/>
                    </a:cubicBezTo>
                    <a:cubicBezTo>
                      <a:pt x="386" y="199"/>
                      <a:pt x="386" y="199"/>
                      <a:pt x="386" y="199"/>
                    </a:cubicBezTo>
                    <a:cubicBezTo>
                      <a:pt x="242" y="214"/>
                      <a:pt x="99" y="160"/>
                      <a:pt x="0" y="54"/>
                    </a:cubicBezTo>
                    <a:cubicBezTo>
                      <a:pt x="80" y="0"/>
                      <a:pt x="80" y="0"/>
                      <a:pt x="80" y="0"/>
                    </a:cubicBezTo>
                    <a:cubicBezTo>
                      <a:pt x="183" y="102"/>
                      <a:pt x="335" y="133"/>
                      <a:pt x="468" y="82"/>
                    </a:cubicBezTo>
                    <a:close/>
                  </a:path>
                </a:pathLst>
              </a:custGeom>
              <a:solidFill>
                <a:srgbClr val="FF80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5" name="Freeform 6"/>
              <p:cNvSpPr>
                <a:spLocks/>
              </p:cNvSpPr>
              <p:nvPr/>
            </p:nvSpPr>
            <p:spPr bwMode="auto">
              <a:xfrm>
                <a:off x="4516" y="1218"/>
                <a:ext cx="1824" cy="1485"/>
              </a:xfrm>
              <a:custGeom>
                <a:avLst/>
                <a:gdLst>
                  <a:gd name="T0" fmla="*/ 0 w 909"/>
                  <a:gd name="T1" fmla="*/ 319 h 741"/>
                  <a:gd name="T2" fmla="*/ 333 w 909"/>
                  <a:gd name="T3" fmla="*/ 0 h 741"/>
                  <a:gd name="T4" fmla="*/ 909 w 909"/>
                  <a:gd name="T5" fmla="*/ 0 h 741"/>
                  <a:gd name="T6" fmla="*/ 859 w 909"/>
                  <a:gd name="T7" fmla="*/ 51 h 741"/>
                  <a:gd name="T8" fmla="*/ 909 w 909"/>
                  <a:gd name="T9" fmla="*/ 101 h 741"/>
                  <a:gd name="T10" fmla="*/ 373 w 909"/>
                  <a:gd name="T11" fmla="*/ 101 h 741"/>
                  <a:gd name="T12" fmla="*/ 124 w 909"/>
                  <a:gd name="T13" fmla="*/ 339 h 741"/>
                  <a:gd name="T14" fmla="*/ 129 w 909"/>
                  <a:gd name="T15" fmla="*/ 741 h 741"/>
                  <a:gd name="T16" fmla="*/ 50 w 909"/>
                  <a:gd name="T17" fmla="*/ 686 h 741"/>
                  <a:gd name="T18" fmla="*/ 0 w 909"/>
                  <a:gd name="T19" fmla="*/ 319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9" h="741">
                    <a:moveTo>
                      <a:pt x="0" y="319"/>
                    </a:moveTo>
                    <a:cubicBezTo>
                      <a:pt x="333" y="0"/>
                      <a:pt x="333" y="0"/>
                      <a:pt x="333" y="0"/>
                    </a:cubicBezTo>
                    <a:cubicBezTo>
                      <a:pt x="909" y="0"/>
                      <a:pt x="909" y="0"/>
                      <a:pt x="909" y="0"/>
                    </a:cubicBezTo>
                    <a:cubicBezTo>
                      <a:pt x="859" y="51"/>
                      <a:pt x="859" y="51"/>
                      <a:pt x="859" y="51"/>
                    </a:cubicBezTo>
                    <a:cubicBezTo>
                      <a:pt x="909" y="101"/>
                      <a:pt x="909" y="101"/>
                      <a:pt x="909" y="101"/>
                    </a:cubicBezTo>
                    <a:cubicBezTo>
                      <a:pt x="373" y="101"/>
                      <a:pt x="373" y="101"/>
                      <a:pt x="373" y="101"/>
                    </a:cubicBezTo>
                    <a:cubicBezTo>
                      <a:pt x="124" y="339"/>
                      <a:pt x="124" y="339"/>
                      <a:pt x="124" y="339"/>
                    </a:cubicBezTo>
                    <a:cubicBezTo>
                      <a:pt x="187" y="464"/>
                      <a:pt x="190" y="612"/>
                      <a:pt x="129" y="741"/>
                    </a:cubicBezTo>
                    <a:cubicBezTo>
                      <a:pt x="50" y="686"/>
                      <a:pt x="50" y="686"/>
                      <a:pt x="50" y="686"/>
                    </a:cubicBezTo>
                    <a:cubicBezTo>
                      <a:pt x="100" y="564"/>
                      <a:pt x="81" y="423"/>
                      <a:pt x="0" y="319"/>
                    </a:cubicBezTo>
                    <a:close/>
                  </a:path>
                </a:pathLst>
              </a:custGeom>
              <a:solidFill>
                <a:srgbClr val="0085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6" name="Freeform 7"/>
              <p:cNvSpPr>
                <a:spLocks/>
              </p:cNvSpPr>
              <p:nvPr/>
            </p:nvSpPr>
            <p:spPr bwMode="auto">
              <a:xfrm>
                <a:off x="1429" y="2072"/>
                <a:ext cx="1988" cy="1501"/>
              </a:xfrm>
              <a:custGeom>
                <a:avLst/>
                <a:gdLst>
                  <a:gd name="T0" fmla="*/ 991 w 991"/>
                  <a:gd name="T1" fmla="*/ 381 h 749"/>
                  <a:gd name="T2" fmla="*/ 526 w 991"/>
                  <a:gd name="T3" fmla="*/ 700 h 749"/>
                  <a:gd name="T4" fmla="*/ 99 w 991"/>
                  <a:gd name="T5" fmla="*/ 699 h 749"/>
                  <a:gd name="T6" fmla="*/ 99 w 991"/>
                  <a:gd name="T7" fmla="*/ 749 h 749"/>
                  <a:gd name="T8" fmla="*/ 0 w 991"/>
                  <a:gd name="T9" fmla="*/ 650 h 749"/>
                  <a:gd name="T10" fmla="*/ 99 w 991"/>
                  <a:gd name="T11" fmla="*/ 550 h 749"/>
                  <a:gd name="T12" fmla="*/ 99 w 991"/>
                  <a:gd name="T13" fmla="*/ 599 h 749"/>
                  <a:gd name="T14" fmla="*/ 495 w 991"/>
                  <a:gd name="T15" fmla="*/ 599 h 749"/>
                  <a:gd name="T16" fmla="*/ 851 w 991"/>
                  <a:gd name="T17" fmla="*/ 355 h 749"/>
                  <a:gd name="T18" fmla="*/ 803 w 991"/>
                  <a:gd name="T19" fmla="*/ 0 h 749"/>
                  <a:gd name="T20" fmla="*/ 892 w 991"/>
                  <a:gd name="T21" fmla="*/ 34 h 749"/>
                  <a:gd name="T22" fmla="*/ 991 w 991"/>
                  <a:gd name="T23" fmla="*/ 381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1" h="749">
                    <a:moveTo>
                      <a:pt x="991" y="381"/>
                    </a:moveTo>
                    <a:cubicBezTo>
                      <a:pt x="526" y="700"/>
                      <a:pt x="526" y="700"/>
                      <a:pt x="526" y="700"/>
                    </a:cubicBezTo>
                    <a:cubicBezTo>
                      <a:pt x="99" y="699"/>
                      <a:pt x="99" y="699"/>
                      <a:pt x="99" y="699"/>
                    </a:cubicBezTo>
                    <a:cubicBezTo>
                      <a:pt x="99" y="749"/>
                      <a:pt x="99" y="749"/>
                      <a:pt x="99" y="749"/>
                    </a:cubicBezTo>
                    <a:cubicBezTo>
                      <a:pt x="0" y="650"/>
                      <a:pt x="0" y="650"/>
                      <a:pt x="0" y="650"/>
                    </a:cubicBezTo>
                    <a:cubicBezTo>
                      <a:pt x="99" y="550"/>
                      <a:pt x="99" y="550"/>
                      <a:pt x="99" y="550"/>
                    </a:cubicBezTo>
                    <a:cubicBezTo>
                      <a:pt x="99" y="599"/>
                      <a:pt x="99" y="599"/>
                      <a:pt x="99" y="599"/>
                    </a:cubicBezTo>
                    <a:cubicBezTo>
                      <a:pt x="495" y="599"/>
                      <a:pt x="495" y="599"/>
                      <a:pt x="495" y="599"/>
                    </a:cubicBezTo>
                    <a:cubicBezTo>
                      <a:pt x="851" y="355"/>
                      <a:pt x="851" y="355"/>
                      <a:pt x="851" y="355"/>
                    </a:cubicBezTo>
                    <a:cubicBezTo>
                      <a:pt x="788" y="248"/>
                      <a:pt x="771" y="120"/>
                      <a:pt x="803" y="0"/>
                    </a:cubicBezTo>
                    <a:cubicBezTo>
                      <a:pt x="892" y="34"/>
                      <a:pt x="892" y="34"/>
                      <a:pt x="892" y="34"/>
                    </a:cubicBezTo>
                    <a:cubicBezTo>
                      <a:pt x="862" y="159"/>
                      <a:pt x="900" y="290"/>
                      <a:pt x="991" y="381"/>
                    </a:cubicBezTo>
                    <a:close/>
                  </a:path>
                </a:pathLst>
              </a:custGeom>
              <a:solidFill>
                <a:srgbClr val="2F97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7" name="Freeform 8"/>
              <p:cNvSpPr>
                <a:spLocks/>
              </p:cNvSpPr>
              <p:nvPr/>
            </p:nvSpPr>
            <p:spPr bwMode="auto">
              <a:xfrm>
                <a:off x="2450" y="215"/>
                <a:ext cx="2744" cy="1558"/>
              </a:xfrm>
              <a:custGeom>
                <a:avLst/>
                <a:gdLst>
                  <a:gd name="T0" fmla="*/ 99 w 1368"/>
                  <a:gd name="T1" fmla="*/ 243 h 777"/>
                  <a:gd name="T2" fmla="*/ 0 w 1368"/>
                  <a:gd name="T3" fmla="*/ 144 h 777"/>
                  <a:gd name="T4" fmla="*/ 99 w 1368"/>
                  <a:gd name="T5" fmla="*/ 44 h 777"/>
                  <a:gd name="T6" fmla="*/ 99 w 1368"/>
                  <a:gd name="T7" fmla="*/ 95 h 777"/>
                  <a:gd name="T8" fmla="*/ 518 w 1368"/>
                  <a:gd name="T9" fmla="*/ 95 h 777"/>
                  <a:gd name="T10" fmla="*/ 681 w 1368"/>
                  <a:gd name="T11" fmla="*/ 587 h 777"/>
                  <a:gd name="T12" fmla="*/ 977 w 1368"/>
                  <a:gd name="T13" fmla="*/ 648 h 777"/>
                  <a:gd name="T14" fmla="*/ 1218 w 1368"/>
                  <a:gd name="T15" fmla="*/ 408 h 777"/>
                  <a:gd name="T16" fmla="*/ 1218 w 1368"/>
                  <a:gd name="T17" fmla="*/ 99 h 777"/>
                  <a:gd name="T18" fmla="*/ 1170 w 1368"/>
                  <a:gd name="T19" fmla="*/ 99 h 777"/>
                  <a:gd name="T20" fmla="*/ 1269 w 1368"/>
                  <a:gd name="T21" fmla="*/ 0 h 777"/>
                  <a:gd name="T22" fmla="*/ 1368 w 1368"/>
                  <a:gd name="T23" fmla="*/ 99 h 777"/>
                  <a:gd name="T24" fmla="*/ 1319 w 1368"/>
                  <a:gd name="T25" fmla="*/ 99 h 777"/>
                  <a:gd name="T26" fmla="*/ 1319 w 1368"/>
                  <a:gd name="T27" fmla="*/ 449 h 777"/>
                  <a:gd name="T28" fmla="*/ 991 w 1368"/>
                  <a:gd name="T29" fmla="*/ 777 h 777"/>
                  <a:gd name="T30" fmla="*/ 613 w 1368"/>
                  <a:gd name="T31" fmla="*/ 701 h 777"/>
                  <a:gd name="T32" fmla="*/ 445 w 1368"/>
                  <a:gd name="T33" fmla="*/ 196 h 777"/>
                  <a:gd name="T34" fmla="*/ 99 w 1368"/>
                  <a:gd name="T35" fmla="*/ 196 h 777"/>
                  <a:gd name="T36" fmla="*/ 99 w 1368"/>
                  <a:gd name="T37" fmla="*/ 24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8" h="777">
                    <a:moveTo>
                      <a:pt x="99" y="243"/>
                    </a:moveTo>
                    <a:cubicBezTo>
                      <a:pt x="0" y="144"/>
                      <a:pt x="0" y="144"/>
                      <a:pt x="0" y="144"/>
                    </a:cubicBezTo>
                    <a:cubicBezTo>
                      <a:pt x="99" y="44"/>
                      <a:pt x="99" y="44"/>
                      <a:pt x="99" y="44"/>
                    </a:cubicBezTo>
                    <a:cubicBezTo>
                      <a:pt x="99" y="95"/>
                      <a:pt x="99" y="95"/>
                      <a:pt x="99" y="95"/>
                    </a:cubicBezTo>
                    <a:cubicBezTo>
                      <a:pt x="518" y="95"/>
                      <a:pt x="518" y="95"/>
                      <a:pt x="518" y="95"/>
                    </a:cubicBezTo>
                    <a:cubicBezTo>
                      <a:pt x="681" y="587"/>
                      <a:pt x="681" y="587"/>
                      <a:pt x="681" y="587"/>
                    </a:cubicBezTo>
                    <a:cubicBezTo>
                      <a:pt x="784" y="574"/>
                      <a:pt x="888" y="595"/>
                      <a:pt x="977" y="648"/>
                    </a:cubicBezTo>
                    <a:cubicBezTo>
                      <a:pt x="1218" y="408"/>
                      <a:pt x="1218" y="408"/>
                      <a:pt x="1218" y="408"/>
                    </a:cubicBezTo>
                    <a:cubicBezTo>
                      <a:pt x="1218" y="99"/>
                      <a:pt x="1218" y="99"/>
                      <a:pt x="1218" y="99"/>
                    </a:cubicBezTo>
                    <a:cubicBezTo>
                      <a:pt x="1170" y="99"/>
                      <a:pt x="1170" y="99"/>
                      <a:pt x="1170" y="99"/>
                    </a:cubicBezTo>
                    <a:cubicBezTo>
                      <a:pt x="1269" y="0"/>
                      <a:pt x="1269" y="0"/>
                      <a:pt x="1269" y="0"/>
                    </a:cubicBezTo>
                    <a:cubicBezTo>
                      <a:pt x="1368" y="99"/>
                      <a:pt x="1368" y="99"/>
                      <a:pt x="1368" y="99"/>
                    </a:cubicBezTo>
                    <a:cubicBezTo>
                      <a:pt x="1319" y="99"/>
                      <a:pt x="1319" y="99"/>
                      <a:pt x="1319" y="99"/>
                    </a:cubicBezTo>
                    <a:cubicBezTo>
                      <a:pt x="1319" y="449"/>
                      <a:pt x="1319" y="449"/>
                      <a:pt x="1319" y="449"/>
                    </a:cubicBezTo>
                    <a:cubicBezTo>
                      <a:pt x="991" y="777"/>
                      <a:pt x="991" y="777"/>
                      <a:pt x="991" y="777"/>
                    </a:cubicBezTo>
                    <a:cubicBezTo>
                      <a:pt x="891" y="683"/>
                      <a:pt x="744" y="652"/>
                      <a:pt x="613" y="701"/>
                    </a:cubicBezTo>
                    <a:cubicBezTo>
                      <a:pt x="445" y="196"/>
                      <a:pt x="445" y="196"/>
                      <a:pt x="445" y="196"/>
                    </a:cubicBezTo>
                    <a:cubicBezTo>
                      <a:pt x="99" y="196"/>
                      <a:pt x="99" y="196"/>
                      <a:pt x="99" y="196"/>
                    </a:cubicBezTo>
                    <a:cubicBezTo>
                      <a:pt x="99" y="243"/>
                      <a:pt x="99" y="243"/>
                      <a:pt x="99" y="243"/>
                    </a:cubicBezTo>
                    <a:close/>
                  </a:path>
                </a:pathLst>
              </a:custGeom>
              <a:solidFill>
                <a:srgbClr val="3AA7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8" name="Freeform 9"/>
              <p:cNvSpPr>
                <a:spLocks/>
              </p:cNvSpPr>
              <p:nvPr/>
            </p:nvSpPr>
            <p:spPr bwMode="auto">
              <a:xfrm>
                <a:off x="4195" y="2593"/>
                <a:ext cx="2307" cy="908"/>
              </a:xfrm>
              <a:custGeom>
                <a:avLst/>
                <a:gdLst>
                  <a:gd name="T0" fmla="*/ 1051 w 1150"/>
                  <a:gd name="T1" fmla="*/ 453 h 453"/>
                  <a:gd name="T2" fmla="*/ 1150 w 1150"/>
                  <a:gd name="T3" fmla="*/ 353 h 453"/>
                  <a:gd name="T4" fmla="*/ 1051 w 1150"/>
                  <a:gd name="T5" fmla="*/ 254 h 453"/>
                  <a:gd name="T6" fmla="*/ 1051 w 1150"/>
                  <a:gd name="T7" fmla="*/ 303 h 453"/>
                  <a:gd name="T8" fmla="*/ 651 w 1150"/>
                  <a:gd name="T9" fmla="*/ 303 h 453"/>
                  <a:gd name="T10" fmla="*/ 210 w 1150"/>
                  <a:gd name="T11" fmla="*/ 0 h 453"/>
                  <a:gd name="T12" fmla="*/ 0 w 1150"/>
                  <a:gd name="T13" fmla="*/ 203 h 453"/>
                  <a:gd name="T14" fmla="*/ 16 w 1150"/>
                  <a:gd name="T15" fmla="*/ 299 h 453"/>
                  <a:gd name="T16" fmla="*/ 237 w 1150"/>
                  <a:gd name="T17" fmla="*/ 141 h 453"/>
                  <a:gd name="T18" fmla="*/ 620 w 1150"/>
                  <a:gd name="T19" fmla="*/ 404 h 453"/>
                  <a:gd name="T20" fmla="*/ 1051 w 1150"/>
                  <a:gd name="T21" fmla="*/ 403 h 453"/>
                  <a:gd name="T22" fmla="*/ 1051 w 1150"/>
                  <a:gd name="T23" fmla="*/ 45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0" h="453">
                    <a:moveTo>
                      <a:pt x="1051" y="453"/>
                    </a:moveTo>
                    <a:cubicBezTo>
                      <a:pt x="1150" y="353"/>
                      <a:pt x="1150" y="353"/>
                      <a:pt x="1150" y="353"/>
                    </a:cubicBezTo>
                    <a:cubicBezTo>
                      <a:pt x="1051" y="254"/>
                      <a:pt x="1051" y="254"/>
                      <a:pt x="1051" y="254"/>
                    </a:cubicBezTo>
                    <a:cubicBezTo>
                      <a:pt x="1051" y="303"/>
                      <a:pt x="1051" y="303"/>
                      <a:pt x="1051" y="303"/>
                    </a:cubicBezTo>
                    <a:cubicBezTo>
                      <a:pt x="651" y="303"/>
                      <a:pt x="651" y="303"/>
                      <a:pt x="651" y="303"/>
                    </a:cubicBezTo>
                    <a:cubicBezTo>
                      <a:pt x="210" y="0"/>
                      <a:pt x="210" y="0"/>
                      <a:pt x="210" y="0"/>
                    </a:cubicBezTo>
                    <a:cubicBezTo>
                      <a:pt x="171" y="94"/>
                      <a:pt x="95" y="168"/>
                      <a:pt x="0" y="203"/>
                    </a:cubicBezTo>
                    <a:cubicBezTo>
                      <a:pt x="16" y="299"/>
                      <a:pt x="16" y="299"/>
                      <a:pt x="16" y="299"/>
                    </a:cubicBezTo>
                    <a:cubicBezTo>
                      <a:pt x="104" y="270"/>
                      <a:pt x="181" y="214"/>
                      <a:pt x="237" y="141"/>
                    </a:cubicBezTo>
                    <a:cubicBezTo>
                      <a:pt x="620" y="404"/>
                      <a:pt x="620" y="404"/>
                      <a:pt x="620" y="404"/>
                    </a:cubicBezTo>
                    <a:cubicBezTo>
                      <a:pt x="1051" y="403"/>
                      <a:pt x="1051" y="403"/>
                      <a:pt x="1051" y="403"/>
                    </a:cubicBezTo>
                    <a:cubicBezTo>
                      <a:pt x="1051" y="453"/>
                      <a:pt x="1051" y="453"/>
                      <a:pt x="1051" y="453"/>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Freeform 10"/>
              <p:cNvSpPr>
                <a:spLocks/>
              </p:cNvSpPr>
              <p:nvPr/>
            </p:nvSpPr>
            <p:spPr bwMode="auto">
              <a:xfrm>
                <a:off x="1182" y="1440"/>
                <a:ext cx="2498" cy="700"/>
              </a:xfrm>
              <a:custGeom>
                <a:avLst/>
                <a:gdLst>
                  <a:gd name="T0" fmla="*/ 962 w 1245"/>
                  <a:gd name="T1" fmla="*/ 221 h 349"/>
                  <a:gd name="T2" fmla="*/ 1215 w 1245"/>
                  <a:gd name="T3" fmla="*/ 0 h 349"/>
                  <a:gd name="T4" fmla="*/ 1245 w 1245"/>
                  <a:gd name="T5" fmla="*/ 90 h 349"/>
                  <a:gd name="T6" fmla="*/ 1015 w 1245"/>
                  <a:gd name="T7" fmla="*/ 349 h 349"/>
                  <a:gd name="T8" fmla="*/ 517 w 1245"/>
                  <a:gd name="T9" fmla="*/ 160 h 349"/>
                  <a:gd name="T10" fmla="*/ 100 w 1245"/>
                  <a:gd name="T11" fmla="*/ 160 h 349"/>
                  <a:gd name="T12" fmla="*/ 100 w 1245"/>
                  <a:gd name="T13" fmla="*/ 206 h 349"/>
                  <a:gd name="T14" fmla="*/ 0 w 1245"/>
                  <a:gd name="T15" fmla="*/ 107 h 349"/>
                  <a:gd name="T16" fmla="*/ 100 w 1245"/>
                  <a:gd name="T17" fmla="*/ 7 h 349"/>
                  <a:gd name="T18" fmla="*/ 100 w 1245"/>
                  <a:gd name="T19" fmla="*/ 59 h 349"/>
                  <a:gd name="T20" fmla="*/ 536 w 1245"/>
                  <a:gd name="T21" fmla="*/ 60 h 349"/>
                  <a:gd name="T22" fmla="*/ 962 w 1245"/>
                  <a:gd name="T23" fmla="*/ 22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5" h="349">
                    <a:moveTo>
                      <a:pt x="962" y="221"/>
                    </a:moveTo>
                    <a:cubicBezTo>
                      <a:pt x="1016" y="118"/>
                      <a:pt x="1106" y="39"/>
                      <a:pt x="1215" y="0"/>
                    </a:cubicBezTo>
                    <a:cubicBezTo>
                      <a:pt x="1245" y="90"/>
                      <a:pt x="1245" y="90"/>
                      <a:pt x="1245" y="90"/>
                    </a:cubicBezTo>
                    <a:cubicBezTo>
                      <a:pt x="1130" y="132"/>
                      <a:pt x="1043" y="231"/>
                      <a:pt x="1015" y="349"/>
                    </a:cubicBezTo>
                    <a:cubicBezTo>
                      <a:pt x="517" y="160"/>
                      <a:pt x="517" y="160"/>
                      <a:pt x="517" y="160"/>
                    </a:cubicBezTo>
                    <a:cubicBezTo>
                      <a:pt x="100" y="160"/>
                      <a:pt x="100" y="160"/>
                      <a:pt x="100" y="160"/>
                    </a:cubicBezTo>
                    <a:cubicBezTo>
                      <a:pt x="100" y="206"/>
                      <a:pt x="100" y="206"/>
                      <a:pt x="100" y="206"/>
                    </a:cubicBezTo>
                    <a:cubicBezTo>
                      <a:pt x="0" y="107"/>
                      <a:pt x="0" y="107"/>
                      <a:pt x="0" y="107"/>
                    </a:cubicBezTo>
                    <a:cubicBezTo>
                      <a:pt x="100" y="7"/>
                      <a:pt x="100" y="7"/>
                      <a:pt x="100" y="7"/>
                    </a:cubicBezTo>
                    <a:cubicBezTo>
                      <a:pt x="100" y="59"/>
                      <a:pt x="100" y="59"/>
                      <a:pt x="100" y="59"/>
                    </a:cubicBezTo>
                    <a:cubicBezTo>
                      <a:pt x="536" y="60"/>
                      <a:pt x="536" y="60"/>
                      <a:pt x="536" y="60"/>
                    </a:cubicBezTo>
                    <a:cubicBezTo>
                      <a:pt x="962" y="221"/>
                      <a:pt x="962" y="221"/>
                      <a:pt x="962" y="221"/>
                    </a:cubicBezTo>
                    <a:close/>
                  </a:path>
                </a:pathLst>
              </a:custGeom>
              <a:solidFill>
                <a:schemeClr val="accent3">
                  <a:lumMod val="75000"/>
                </a:schemeClr>
              </a:solidFill>
              <a:ln w="9525">
                <a:solidFill>
                  <a:schemeClr val="accent2">
                    <a:lumMod val="7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0" name="Oval 11"/>
              <p:cNvSpPr>
                <a:spLocks noChangeArrowheads="1"/>
              </p:cNvSpPr>
              <p:nvPr/>
            </p:nvSpPr>
            <p:spPr bwMode="auto">
              <a:xfrm>
                <a:off x="3377" y="1755"/>
                <a:ext cx="1115" cy="1115"/>
              </a:xfrm>
              <a:prstGeom prst="ellipse">
                <a:avLst/>
              </a:prstGeom>
              <a:solidFill>
                <a:srgbClr val="E4E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Freeform 12"/>
              <p:cNvSpPr>
                <a:spLocks/>
              </p:cNvSpPr>
              <p:nvPr/>
            </p:nvSpPr>
            <p:spPr bwMode="auto">
              <a:xfrm>
                <a:off x="5984" y="763"/>
                <a:ext cx="10" cy="38"/>
              </a:xfrm>
              <a:custGeom>
                <a:avLst/>
                <a:gdLst>
                  <a:gd name="T0" fmla="*/ 5 w 5"/>
                  <a:gd name="T1" fmla="*/ 17 h 19"/>
                  <a:gd name="T2" fmla="*/ 3 w 5"/>
                  <a:gd name="T3" fmla="*/ 19 h 19"/>
                  <a:gd name="T4" fmla="*/ 3 w 5"/>
                  <a:gd name="T5" fmla="*/ 19 h 19"/>
                  <a:gd name="T6" fmla="*/ 0 w 5"/>
                  <a:gd name="T7" fmla="*/ 17 h 19"/>
                  <a:gd name="T8" fmla="*/ 0 w 5"/>
                  <a:gd name="T9" fmla="*/ 2 h 19"/>
                  <a:gd name="T10" fmla="*/ 3 w 5"/>
                  <a:gd name="T11" fmla="*/ 0 h 19"/>
                  <a:gd name="T12" fmla="*/ 3 w 5"/>
                  <a:gd name="T13" fmla="*/ 0 h 19"/>
                  <a:gd name="T14" fmla="*/ 5 w 5"/>
                  <a:gd name="T15" fmla="*/ 2 h 19"/>
                  <a:gd name="T16" fmla="*/ 5 w 5"/>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9">
                    <a:moveTo>
                      <a:pt x="5" y="17"/>
                    </a:moveTo>
                    <a:cubicBezTo>
                      <a:pt x="5" y="18"/>
                      <a:pt x="4" y="19"/>
                      <a:pt x="3" y="19"/>
                    </a:cubicBezTo>
                    <a:cubicBezTo>
                      <a:pt x="3" y="19"/>
                      <a:pt x="3" y="19"/>
                      <a:pt x="3" y="19"/>
                    </a:cubicBezTo>
                    <a:cubicBezTo>
                      <a:pt x="1" y="19"/>
                      <a:pt x="0" y="18"/>
                      <a:pt x="0" y="17"/>
                    </a:cubicBezTo>
                    <a:cubicBezTo>
                      <a:pt x="0" y="2"/>
                      <a:pt x="0" y="2"/>
                      <a:pt x="0" y="2"/>
                    </a:cubicBezTo>
                    <a:cubicBezTo>
                      <a:pt x="0" y="1"/>
                      <a:pt x="1" y="0"/>
                      <a:pt x="3" y="0"/>
                    </a:cubicBezTo>
                    <a:cubicBezTo>
                      <a:pt x="3" y="0"/>
                      <a:pt x="3" y="0"/>
                      <a:pt x="3" y="0"/>
                    </a:cubicBezTo>
                    <a:cubicBezTo>
                      <a:pt x="4" y="0"/>
                      <a:pt x="5" y="1"/>
                      <a:pt x="5" y="2"/>
                    </a:cubicBezTo>
                    <a:cubicBezTo>
                      <a:pt x="5" y="17"/>
                      <a:pt x="5" y="17"/>
                      <a:pt x="5" y="1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2" name="Freeform 13"/>
              <p:cNvSpPr>
                <a:spLocks/>
              </p:cNvSpPr>
              <p:nvPr/>
            </p:nvSpPr>
            <p:spPr bwMode="auto">
              <a:xfrm>
                <a:off x="5862" y="821"/>
                <a:ext cx="32" cy="30"/>
              </a:xfrm>
              <a:custGeom>
                <a:avLst/>
                <a:gdLst>
                  <a:gd name="T0" fmla="*/ 15 w 16"/>
                  <a:gd name="T1" fmla="*/ 10 h 15"/>
                  <a:gd name="T2" fmla="*/ 15 w 16"/>
                  <a:gd name="T3" fmla="*/ 14 h 15"/>
                  <a:gd name="T4" fmla="*/ 15 w 16"/>
                  <a:gd name="T5" fmla="*/ 14 h 15"/>
                  <a:gd name="T6" fmla="*/ 11 w 16"/>
                  <a:gd name="T7" fmla="*/ 14 h 15"/>
                  <a:gd name="T8" fmla="*/ 0 w 16"/>
                  <a:gd name="T9" fmla="*/ 4 h 15"/>
                  <a:gd name="T10" fmla="*/ 1 w 16"/>
                  <a:gd name="T11" fmla="*/ 1 h 15"/>
                  <a:gd name="T12" fmla="*/ 1 w 16"/>
                  <a:gd name="T13" fmla="*/ 1 h 15"/>
                  <a:gd name="T14" fmla="*/ 4 w 16"/>
                  <a:gd name="T15" fmla="*/ 1 h 15"/>
                  <a:gd name="T16" fmla="*/ 15 w 16"/>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5" y="10"/>
                    </a:moveTo>
                    <a:cubicBezTo>
                      <a:pt x="16" y="11"/>
                      <a:pt x="15" y="13"/>
                      <a:pt x="15" y="14"/>
                    </a:cubicBezTo>
                    <a:cubicBezTo>
                      <a:pt x="15" y="14"/>
                      <a:pt x="15" y="14"/>
                      <a:pt x="15" y="14"/>
                    </a:cubicBezTo>
                    <a:cubicBezTo>
                      <a:pt x="14" y="15"/>
                      <a:pt x="12" y="15"/>
                      <a:pt x="11" y="14"/>
                    </a:cubicBezTo>
                    <a:cubicBezTo>
                      <a:pt x="0" y="4"/>
                      <a:pt x="0" y="4"/>
                      <a:pt x="0" y="4"/>
                    </a:cubicBezTo>
                    <a:cubicBezTo>
                      <a:pt x="0" y="3"/>
                      <a:pt x="0" y="2"/>
                      <a:pt x="1" y="1"/>
                    </a:cubicBezTo>
                    <a:cubicBezTo>
                      <a:pt x="1" y="1"/>
                      <a:pt x="1" y="1"/>
                      <a:pt x="1" y="1"/>
                    </a:cubicBezTo>
                    <a:cubicBezTo>
                      <a:pt x="2" y="0"/>
                      <a:pt x="3" y="0"/>
                      <a:pt x="4" y="1"/>
                    </a:cubicBezTo>
                    <a:cubicBezTo>
                      <a:pt x="15" y="10"/>
                      <a:pt x="15" y="10"/>
                      <a:pt x="15" y="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3" name="Freeform 14"/>
              <p:cNvSpPr>
                <a:spLocks/>
              </p:cNvSpPr>
              <p:nvPr/>
            </p:nvSpPr>
            <p:spPr bwMode="auto">
              <a:xfrm>
                <a:off x="5824" y="949"/>
                <a:ext cx="38" cy="12"/>
              </a:xfrm>
              <a:custGeom>
                <a:avLst/>
                <a:gdLst>
                  <a:gd name="T0" fmla="*/ 16 w 19"/>
                  <a:gd name="T1" fmla="*/ 0 h 6"/>
                  <a:gd name="T2" fmla="*/ 18 w 19"/>
                  <a:gd name="T3" fmla="*/ 2 h 6"/>
                  <a:gd name="T4" fmla="*/ 18 w 19"/>
                  <a:gd name="T5" fmla="*/ 2 h 6"/>
                  <a:gd name="T6" fmla="*/ 17 w 19"/>
                  <a:gd name="T7" fmla="*/ 5 h 6"/>
                  <a:gd name="T8" fmla="*/ 2 w 19"/>
                  <a:gd name="T9" fmla="*/ 6 h 6"/>
                  <a:gd name="T10" fmla="*/ 0 w 19"/>
                  <a:gd name="T11" fmla="*/ 4 h 6"/>
                  <a:gd name="T12" fmla="*/ 0 w 19"/>
                  <a:gd name="T13" fmla="*/ 4 h 6"/>
                  <a:gd name="T14" fmla="*/ 2 w 19"/>
                  <a:gd name="T15" fmla="*/ 1 h 6"/>
                  <a:gd name="T16" fmla="*/ 16 w 19"/>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
                    <a:moveTo>
                      <a:pt x="16" y="0"/>
                    </a:moveTo>
                    <a:cubicBezTo>
                      <a:pt x="17" y="0"/>
                      <a:pt x="18" y="1"/>
                      <a:pt x="18" y="2"/>
                    </a:cubicBezTo>
                    <a:cubicBezTo>
                      <a:pt x="18" y="2"/>
                      <a:pt x="18" y="2"/>
                      <a:pt x="18" y="2"/>
                    </a:cubicBezTo>
                    <a:cubicBezTo>
                      <a:pt x="19" y="3"/>
                      <a:pt x="18" y="4"/>
                      <a:pt x="17" y="5"/>
                    </a:cubicBezTo>
                    <a:cubicBezTo>
                      <a:pt x="2" y="6"/>
                      <a:pt x="2" y="6"/>
                      <a:pt x="2" y="6"/>
                    </a:cubicBezTo>
                    <a:cubicBezTo>
                      <a:pt x="1" y="6"/>
                      <a:pt x="0" y="5"/>
                      <a:pt x="0" y="4"/>
                    </a:cubicBezTo>
                    <a:cubicBezTo>
                      <a:pt x="0" y="4"/>
                      <a:pt x="0" y="4"/>
                      <a:pt x="0" y="4"/>
                    </a:cubicBezTo>
                    <a:cubicBezTo>
                      <a:pt x="0" y="3"/>
                      <a:pt x="0" y="1"/>
                      <a:pt x="2" y="1"/>
                    </a:cubicBezTo>
                    <a:cubicBezTo>
                      <a:pt x="16" y="0"/>
                      <a:pt x="16" y="0"/>
                      <a:pt x="1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15"/>
              <p:cNvSpPr>
                <a:spLocks/>
              </p:cNvSpPr>
              <p:nvPr/>
            </p:nvSpPr>
            <p:spPr bwMode="auto">
              <a:xfrm>
                <a:off x="6127" y="939"/>
                <a:ext cx="38" cy="14"/>
              </a:xfrm>
              <a:custGeom>
                <a:avLst/>
                <a:gdLst>
                  <a:gd name="T0" fmla="*/ 2 w 19"/>
                  <a:gd name="T1" fmla="*/ 5 h 7"/>
                  <a:gd name="T2" fmla="*/ 1 w 19"/>
                  <a:gd name="T3" fmla="*/ 3 h 7"/>
                  <a:gd name="T4" fmla="*/ 1 w 19"/>
                  <a:gd name="T5" fmla="*/ 3 h 7"/>
                  <a:gd name="T6" fmla="*/ 3 w 19"/>
                  <a:gd name="T7" fmla="*/ 0 h 7"/>
                  <a:gd name="T8" fmla="*/ 17 w 19"/>
                  <a:gd name="T9" fmla="*/ 2 h 7"/>
                  <a:gd name="T10" fmla="*/ 19 w 19"/>
                  <a:gd name="T11" fmla="*/ 5 h 7"/>
                  <a:gd name="T12" fmla="*/ 19 w 19"/>
                  <a:gd name="T13" fmla="*/ 5 h 7"/>
                  <a:gd name="T14" fmla="*/ 17 w 19"/>
                  <a:gd name="T15" fmla="*/ 7 h 7"/>
                  <a:gd name="T16" fmla="*/ 2 w 19"/>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
                    <a:moveTo>
                      <a:pt x="2" y="5"/>
                    </a:moveTo>
                    <a:cubicBezTo>
                      <a:pt x="1" y="5"/>
                      <a:pt x="0" y="4"/>
                      <a:pt x="1" y="3"/>
                    </a:cubicBezTo>
                    <a:cubicBezTo>
                      <a:pt x="1" y="3"/>
                      <a:pt x="1" y="3"/>
                      <a:pt x="1" y="3"/>
                    </a:cubicBezTo>
                    <a:cubicBezTo>
                      <a:pt x="1" y="1"/>
                      <a:pt x="2" y="0"/>
                      <a:pt x="3" y="0"/>
                    </a:cubicBezTo>
                    <a:cubicBezTo>
                      <a:pt x="17" y="2"/>
                      <a:pt x="17" y="2"/>
                      <a:pt x="17" y="2"/>
                    </a:cubicBezTo>
                    <a:cubicBezTo>
                      <a:pt x="19" y="2"/>
                      <a:pt x="19" y="3"/>
                      <a:pt x="19" y="5"/>
                    </a:cubicBezTo>
                    <a:cubicBezTo>
                      <a:pt x="19" y="5"/>
                      <a:pt x="19" y="5"/>
                      <a:pt x="19" y="5"/>
                    </a:cubicBezTo>
                    <a:cubicBezTo>
                      <a:pt x="19" y="6"/>
                      <a:pt x="18" y="7"/>
                      <a:pt x="17" y="7"/>
                    </a:cubicBezTo>
                    <a:cubicBezTo>
                      <a:pt x="2" y="5"/>
                      <a:pt x="2" y="5"/>
                      <a:pt x="2" y="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16"/>
              <p:cNvSpPr>
                <a:spLocks/>
              </p:cNvSpPr>
              <p:nvPr/>
            </p:nvSpPr>
            <p:spPr bwMode="auto">
              <a:xfrm>
                <a:off x="6089" y="815"/>
                <a:ext cx="32" cy="30"/>
              </a:xfrm>
              <a:custGeom>
                <a:avLst/>
                <a:gdLst>
                  <a:gd name="T0" fmla="*/ 4 w 16"/>
                  <a:gd name="T1" fmla="*/ 14 h 15"/>
                  <a:gd name="T2" fmla="*/ 1 w 16"/>
                  <a:gd name="T3" fmla="*/ 13 h 15"/>
                  <a:gd name="T4" fmla="*/ 1 w 16"/>
                  <a:gd name="T5" fmla="*/ 13 h 15"/>
                  <a:gd name="T6" fmla="*/ 1 w 16"/>
                  <a:gd name="T7" fmla="*/ 10 h 15"/>
                  <a:gd name="T8" fmla="*/ 12 w 16"/>
                  <a:gd name="T9" fmla="*/ 0 h 15"/>
                  <a:gd name="T10" fmla="*/ 15 w 16"/>
                  <a:gd name="T11" fmla="*/ 1 h 15"/>
                  <a:gd name="T12" fmla="*/ 15 w 16"/>
                  <a:gd name="T13" fmla="*/ 1 h 15"/>
                  <a:gd name="T14" fmla="*/ 15 w 16"/>
                  <a:gd name="T15" fmla="*/ 4 h 15"/>
                  <a:gd name="T16" fmla="*/ 4 w 16"/>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4" y="14"/>
                    </a:moveTo>
                    <a:cubicBezTo>
                      <a:pt x="3" y="15"/>
                      <a:pt x="2" y="14"/>
                      <a:pt x="1" y="13"/>
                    </a:cubicBezTo>
                    <a:cubicBezTo>
                      <a:pt x="1" y="13"/>
                      <a:pt x="1" y="13"/>
                      <a:pt x="1" y="13"/>
                    </a:cubicBezTo>
                    <a:cubicBezTo>
                      <a:pt x="0" y="12"/>
                      <a:pt x="0" y="11"/>
                      <a:pt x="1" y="10"/>
                    </a:cubicBezTo>
                    <a:cubicBezTo>
                      <a:pt x="12" y="0"/>
                      <a:pt x="12" y="0"/>
                      <a:pt x="12" y="0"/>
                    </a:cubicBezTo>
                    <a:cubicBezTo>
                      <a:pt x="13" y="0"/>
                      <a:pt x="14" y="0"/>
                      <a:pt x="15" y="1"/>
                    </a:cubicBezTo>
                    <a:cubicBezTo>
                      <a:pt x="15" y="1"/>
                      <a:pt x="15" y="1"/>
                      <a:pt x="15" y="1"/>
                    </a:cubicBezTo>
                    <a:cubicBezTo>
                      <a:pt x="16" y="2"/>
                      <a:pt x="16" y="3"/>
                      <a:pt x="15" y="4"/>
                    </a:cubicBezTo>
                    <a:cubicBezTo>
                      <a:pt x="4" y="14"/>
                      <a:pt x="4" y="14"/>
                      <a:pt x="4"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17"/>
              <p:cNvSpPr>
                <a:spLocks noEditPoints="1"/>
              </p:cNvSpPr>
              <p:nvPr/>
            </p:nvSpPr>
            <p:spPr bwMode="auto">
              <a:xfrm>
                <a:off x="5884" y="817"/>
                <a:ext cx="211" cy="292"/>
              </a:xfrm>
              <a:custGeom>
                <a:avLst/>
                <a:gdLst>
                  <a:gd name="T0" fmla="*/ 69 w 105"/>
                  <a:gd name="T1" fmla="*/ 125 h 146"/>
                  <a:gd name="T2" fmla="*/ 67 w 105"/>
                  <a:gd name="T3" fmla="*/ 129 h 146"/>
                  <a:gd name="T4" fmla="*/ 65 w 105"/>
                  <a:gd name="T5" fmla="*/ 129 h 146"/>
                  <a:gd name="T6" fmla="*/ 40 w 105"/>
                  <a:gd name="T7" fmla="*/ 129 h 146"/>
                  <a:gd name="T8" fmla="*/ 38 w 105"/>
                  <a:gd name="T9" fmla="*/ 129 h 146"/>
                  <a:gd name="T10" fmla="*/ 36 w 105"/>
                  <a:gd name="T11" fmla="*/ 125 h 146"/>
                  <a:gd name="T12" fmla="*/ 36 w 105"/>
                  <a:gd name="T13" fmla="*/ 111 h 146"/>
                  <a:gd name="T14" fmla="*/ 69 w 105"/>
                  <a:gd name="T15" fmla="*/ 111 h 146"/>
                  <a:gd name="T16" fmla="*/ 69 w 105"/>
                  <a:gd name="T17" fmla="*/ 125 h 146"/>
                  <a:gd name="T18" fmla="*/ 33 w 105"/>
                  <a:gd name="T19" fmla="*/ 26 h 146"/>
                  <a:gd name="T20" fmla="*/ 20 w 105"/>
                  <a:gd name="T21" fmla="*/ 52 h 146"/>
                  <a:gd name="T22" fmla="*/ 31 w 105"/>
                  <a:gd name="T23" fmla="*/ 77 h 146"/>
                  <a:gd name="T24" fmla="*/ 32 w 105"/>
                  <a:gd name="T25" fmla="*/ 80 h 146"/>
                  <a:gd name="T26" fmla="*/ 32 w 105"/>
                  <a:gd name="T27" fmla="*/ 80 h 146"/>
                  <a:gd name="T28" fmla="*/ 28 w 105"/>
                  <a:gd name="T29" fmla="*/ 81 h 146"/>
                  <a:gd name="T30" fmla="*/ 15 w 105"/>
                  <a:gd name="T31" fmla="*/ 52 h 146"/>
                  <a:gd name="T32" fmla="*/ 30 w 105"/>
                  <a:gd name="T33" fmla="*/ 22 h 146"/>
                  <a:gd name="T34" fmla="*/ 33 w 105"/>
                  <a:gd name="T35" fmla="*/ 22 h 146"/>
                  <a:gd name="T36" fmla="*/ 33 w 105"/>
                  <a:gd name="T37" fmla="*/ 22 h 146"/>
                  <a:gd name="T38" fmla="*/ 33 w 105"/>
                  <a:gd name="T39" fmla="*/ 26 h 146"/>
                  <a:gd name="T40" fmla="*/ 105 w 105"/>
                  <a:gd name="T41" fmla="*/ 52 h 146"/>
                  <a:gd name="T42" fmla="*/ 52 w 105"/>
                  <a:gd name="T43" fmla="*/ 0 h 146"/>
                  <a:gd name="T44" fmla="*/ 0 w 105"/>
                  <a:gd name="T45" fmla="*/ 52 h 146"/>
                  <a:gd name="T46" fmla="*/ 31 w 105"/>
                  <a:gd name="T47" fmla="*/ 100 h 146"/>
                  <a:gd name="T48" fmla="*/ 31 w 105"/>
                  <a:gd name="T49" fmla="*/ 111 h 146"/>
                  <a:gd name="T50" fmla="*/ 31 w 105"/>
                  <a:gd name="T51" fmla="*/ 125 h 146"/>
                  <a:gd name="T52" fmla="*/ 38 w 105"/>
                  <a:gd name="T53" fmla="*/ 134 h 146"/>
                  <a:gd name="T54" fmla="*/ 40 w 105"/>
                  <a:gd name="T55" fmla="*/ 138 h 146"/>
                  <a:gd name="T56" fmla="*/ 49 w 105"/>
                  <a:gd name="T57" fmla="*/ 146 h 146"/>
                  <a:gd name="T58" fmla="*/ 56 w 105"/>
                  <a:gd name="T59" fmla="*/ 146 h 146"/>
                  <a:gd name="T60" fmla="*/ 65 w 105"/>
                  <a:gd name="T61" fmla="*/ 138 h 146"/>
                  <a:gd name="T62" fmla="*/ 66 w 105"/>
                  <a:gd name="T63" fmla="*/ 134 h 146"/>
                  <a:gd name="T64" fmla="*/ 74 w 105"/>
                  <a:gd name="T65" fmla="*/ 125 h 146"/>
                  <a:gd name="T66" fmla="*/ 74 w 105"/>
                  <a:gd name="T67" fmla="*/ 106 h 146"/>
                  <a:gd name="T68" fmla="*/ 74 w 105"/>
                  <a:gd name="T69" fmla="*/ 100 h 146"/>
                  <a:gd name="T70" fmla="*/ 105 w 105"/>
                  <a:gd name="T71" fmla="*/ 5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146">
                    <a:moveTo>
                      <a:pt x="69" y="125"/>
                    </a:moveTo>
                    <a:cubicBezTo>
                      <a:pt x="69" y="126"/>
                      <a:pt x="68" y="128"/>
                      <a:pt x="67" y="129"/>
                    </a:cubicBezTo>
                    <a:cubicBezTo>
                      <a:pt x="66" y="129"/>
                      <a:pt x="66" y="129"/>
                      <a:pt x="65" y="129"/>
                    </a:cubicBezTo>
                    <a:cubicBezTo>
                      <a:pt x="40" y="129"/>
                      <a:pt x="40" y="129"/>
                      <a:pt x="40" y="129"/>
                    </a:cubicBezTo>
                    <a:cubicBezTo>
                      <a:pt x="39" y="129"/>
                      <a:pt x="38" y="129"/>
                      <a:pt x="38" y="129"/>
                    </a:cubicBezTo>
                    <a:cubicBezTo>
                      <a:pt x="36" y="128"/>
                      <a:pt x="36" y="126"/>
                      <a:pt x="36" y="125"/>
                    </a:cubicBezTo>
                    <a:cubicBezTo>
                      <a:pt x="36" y="111"/>
                      <a:pt x="36" y="111"/>
                      <a:pt x="36" y="111"/>
                    </a:cubicBezTo>
                    <a:cubicBezTo>
                      <a:pt x="69" y="111"/>
                      <a:pt x="69" y="111"/>
                      <a:pt x="69" y="111"/>
                    </a:cubicBezTo>
                    <a:cubicBezTo>
                      <a:pt x="69" y="125"/>
                      <a:pt x="69" y="125"/>
                      <a:pt x="69" y="125"/>
                    </a:cubicBezTo>
                    <a:close/>
                    <a:moveTo>
                      <a:pt x="33" y="26"/>
                    </a:moveTo>
                    <a:cubicBezTo>
                      <a:pt x="25" y="32"/>
                      <a:pt x="20" y="41"/>
                      <a:pt x="20" y="52"/>
                    </a:cubicBezTo>
                    <a:cubicBezTo>
                      <a:pt x="20" y="62"/>
                      <a:pt x="24" y="71"/>
                      <a:pt x="31" y="77"/>
                    </a:cubicBezTo>
                    <a:cubicBezTo>
                      <a:pt x="32" y="78"/>
                      <a:pt x="32" y="79"/>
                      <a:pt x="32" y="80"/>
                    </a:cubicBezTo>
                    <a:cubicBezTo>
                      <a:pt x="32" y="80"/>
                      <a:pt x="32" y="80"/>
                      <a:pt x="32" y="80"/>
                    </a:cubicBezTo>
                    <a:cubicBezTo>
                      <a:pt x="31" y="81"/>
                      <a:pt x="29" y="82"/>
                      <a:pt x="28" y="81"/>
                    </a:cubicBezTo>
                    <a:cubicBezTo>
                      <a:pt x="20" y="74"/>
                      <a:pt x="15" y="64"/>
                      <a:pt x="15" y="52"/>
                    </a:cubicBezTo>
                    <a:cubicBezTo>
                      <a:pt x="15" y="40"/>
                      <a:pt x="21" y="29"/>
                      <a:pt x="30" y="22"/>
                    </a:cubicBezTo>
                    <a:cubicBezTo>
                      <a:pt x="31" y="21"/>
                      <a:pt x="33" y="21"/>
                      <a:pt x="33" y="22"/>
                    </a:cubicBezTo>
                    <a:cubicBezTo>
                      <a:pt x="33" y="22"/>
                      <a:pt x="33" y="22"/>
                      <a:pt x="33" y="22"/>
                    </a:cubicBezTo>
                    <a:cubicBezTo>
                      <a:pt x="34" y="24"/>
                      <a:pt x="34" y="25"/>
                      <a:pt x="33" y="26"/>
                    </a:cubicBezTo>
                    <a:close/>
                    <a:moveTo>
                      <a:pt x="105" y="52"/>
                    </a:moveTo>
                    <a:cubicBezTo>
                      <a:pt x="105" y="23"/>
                      <a:pt x="81" y="0"/>
                      <a:pt x="52" y="0"/>
                    </a:cubicBezTo>
                    <a:cubicBezTo>
                      <a:pt x="23" y="0"/>
                      <a:pt x="0" y="23"/>
                      <a:pt x="0" y="52"/>
                    </a:cubicBezTo>
                    <a:cubicBezTo>
                      <a:pt x="0" y="73"/>
                      <a:pt x="13" y="92"/>
                      <a:pt x="31" y="100"/>
                    </a:cubicBezTo>
                    <a:cubicBezTo>
                      <a:pt x="31" y="111"/>
                      <a:pt x="31" y="111"/>
                      <a:pt x="31" y="111"/>
                    </a:cubicBezTo>
                    <a:cubicBezTo>
                      <a:pt x="31" y="125"/>
                      <a:pt x="31" y="125"/>
                      <a:pt x="31" y="125"/>
                    </a:cubicBezTo>
                    <a:cubicBezTo>
                      <a:pt x="31" y="129"/>
                      <a:pt x="34" y="133"/>
                      <a:pt x="38" y="134"/>
                    </a:cubicBezTo>
                    <a:cubicBezTo>
                      <a:pt x="39" y="135"/>
                      <a:pt x="39" y="137"/>
                      <a:pt x="40" y="138"/>
                    </a:cubicBezTo>
                    <a:cubicBezTo>
                      <a:pt x="42" y="143"/>
                      <a:pt x="46" y="146"/>
                      <a:pt x="49" y="146"/>
                    </a:cubicBezTo>
                    <a:cubicBezTo>
                      <a:pt x="56" y="146"/>
                      <a:pt x="56" y="146"/>
                      <a:pt x="56" y="146"/>
                    </a:cubicBezTo>
                    <a:cubicBezTo>
                      <a:pt x="59" y="146"/>
                      <a:pt x="63" y="143"/>
                      <a:pt x="65" y="138"/>
                    </a:cubicBezTo>
                    <a:cubicBezTo>
                      <a:pt x="66" y="137"/>
                      <a:pt x="66" y="135"/>
                      <a:pt x="66" y="134"/>
                    </a:cubicBezTo>
                    <a:cubicBezTo>
                      <a:pt x="71" y="133"/>
                      <a:pt x="74" y="129"/>
                      <a:pt x="74" y="125"/>
                    </a:cubicBezTo>
                    <a:cubicBezTo>
                      <a:pt x="74" y="106"/>
                      <a:pt x="74" y="106"/>
                      <a:pt x="74" y="106"/>
                    </a:cubicBezTo>
                    <a:cubicBezTo>
                      <a:pt x="74" y="100"/>
                      <a:pt x="74" y="100"/>
                      <a:pt x="74" y="100"/>
                    </a:cubicBezTo>
                    <a:cubicBezTo>
                      <a:pt x="92" y="92"/>
                      <a:pt x="105" y="73"/>
                      <a:pt x="105" y="5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35"/>
              <p:cNvSpPr>
                <a:spLocks/>
              </p:cNvSpPr>
              <p:nvPr/>
            </p:nvSpPr>
            <p:spPr bwMode="auto">
              <a:xfrm>
                <a:off x="3694" y="2376"/>
                <a:ext cx="90" cy="231"/>
              </a:xfrm>
              <a:custGeom>
                <a:avLst/>
                <a:gdLst>
                  <a:gd name="T0" fmla="*/ 0 w 90"/>
                  <a:gd name="T1" fmla="*/ 0 h 231"/>
                  <a:gd name="T2" fmla="*/ 90 w 90"/>
                  <a:gd name="T3" fmla="*/ 0 h 231"/>
                  <a:gd name="T4" fmla="*/ 90 w 90"/>
                  <a:gd name="T5" fmla="*/ 231 h 231"/>
                  <a:gd name="T6" fmla="*/ 0 w 90"/>
                  <a:gd name="T7" fmla="*/ 231 h 231"/>
                  <a:gd name="T8" fmla="*/ 0 w 90"/>
                  <a:gd name="T9" fmla="*/ 0 h 231"/>
                  <a:gd name="T10" fmla="*/ 0 w 90"/>
                  <a:gd name="T11" fmla="*/ 0 h 231"/>
                </a:gdLst>
                <a:ahLst/>
                <a:cxnLst>
                  <a:cxn ang="0">
                    <a:pos x="T0" y="T1"/>
                  </a:cxn>
                  <a:cxn ang="0">
                    <a:pos x="T2" y="T3"/>
                  </a:cxn>
                  <a:cxn ang="0">
                    <a:pos x="T4" y="T5"/>
                  </a:cxn>
                  <a:cxn ang="0">
                    <a:pos x="T6" y="T7"/>
                  </a:cxn>
                  <a:cxn ang="0">
                    <a:pos x="T8" y="T9"/>
                  </a:cxn>
                  <a:cxn ang="0">
                    <a:pos x="T10" y="T11"/>
                  </a:cxn>
                </a:cxnLst>
                <a:rect l="0" t="0" r="r" b="b"/>
                <a:pathLst>
                  <a:path w="90" h="231">
                    <a:moveTo>
                      <a:pt x="0" y="0"/>
                    </a:moveTo>
                    <a:lnTo>
                      <a:pt x="90" y="0"/>
                    </a:lnTo>
                    <a:lnTo>
                      <a:pt x="90" y="231"/>
                    </a:lnTo>
                    <a:lnTo>
                      <a:pt x="0" y="231"/>
                    </a:lnTo>
                    <a:lnTo>
                      <a:pt x="0" y="0"/>
                    </a:lnTo>
                    <a:lnTo>
                      <a:pt x="0" y="0"/>
                    </a:lnTo>
                    <a:close/>
                  </a:path>
                </a:pathLst>
              </a:custGeom>
              <a:solidFill>
                <a:srgbClr val="7BE1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36"/>
              <p:cNvSpPr>
                <a:spLocks/>
              </p:cNvSpPr>
              <p:nvPr/>
            </p:nvSpPr>
            <p:spPr bwMode="auto">
              <a:xfrm>
                <a:off x="3812" y="2429"/>
                <a:ext cx="50" cy="178"/>
              </a:xfrm>
              <a:custGeom>
                <a:avLst/>
                <a:gdLst>
                  <a:gd name="T0" fmla="*/ 0 w 50"/>
                  <a:gd name="T1" fmla="*/ 0 h 178"/>
                  <a:gd name="T2" fmla="*/ 50 w 50"/>
                  <a:gd name="T3" fmla="*/ 0 h 178"/>
                  <a:gd name="T4" fmla="*/ 50 w 50"/>
                  <a:gd name="T5" fmla="*/ 178 h 178"/>
                  <a:gd name="T6" fmla="*/ 0 w 50"/>
                  <a:gd name="T7" fmla="*/ 178 h 178"/>
                  <a:gd name="T8" fmla="*/ 0 w 50"/>
                  <a:gd name="T9" fmla="*/ 0 h 178"/>
                  <a:gd name="T10" fmla="*/ 0 w 50"/>
                  <a:gd name="T11" fmla="*/ 0 h 178"/>
                </a:gdLst>
                <a:ahLst/>
                <a:cxnLst>
                  <a:cxn ang="0">
                    <a:pos x="T0" y="T1"/>
                  </a:cxn>
                  <a:cxn ang="0">
                    <a:pos x="T2" y="T3"/>
                  </a:cxn>
                  <a:cxn ang="0">
                    <a:pos x="T4" y="T5"/>
                  </a:cxn>
                  <a:cxn ang="0">
                    <a:pos x="T6" y="T7"/>
                  </a:cxn>
                  <a:cxn ang="0">
                    <a:pos x="T8" y="T9"/>
                  </a:cxn>
                  <a:cxn ang="0">
                    <a:pos x="T10" y="T11"/>
                  </a:cxn>
                </a:cxnLst>
                <a:rect l="0" t="0" r="r" b="b"/>
                <a:pathLst>
                  <a:path w="50" h="178">
                    <a:moveTo>
                      <a:pt x="0" y="0"/>
                    </a:moveTo>
                    <a:lnTo>
                      <a:pt x="50" y="0"/>
                    </a:lnTo>
                    <a:lnTo>
                      <a:pt x="50" y="178"/>
                    </a:lnTo>
                    <a:lnTo>
                      <a:pt x="0" y="178"/>
                    </a:lnTo>
                    <a:lnTo>
                      <a:pt x="0" y="0"/>
                    </a:lnTo>
                    <a:lnTo>
                      <a:pt x="0" y="0"/>
                    </a:lnTo>
                    <a:close/>
                  </a:path>
                </a:pathLst>
              </a:custGeom>
              <a:solidFill>
                <a:srgbClr val="0DCA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6" name="Freeform 37"/>
              <p:cNvSpPr>
                <a:spLocks/>
              </p:cNvSpPr>
              <p:nvPr/>
            </p:nvSpPr>
            <p:spPr bwMode="auto">
              <a:xfrm>
                <a:off x="3888" y="2475"/>
                <a:ext cx="84" cy="132"/>
              </a:xfrm>
              <a:custGeom>
                <a:avLst/>
                <a:gdLst>
                  <a:gd name="T0" fmla="*/ 0 w 84"/>
                  <a:gd name="T1" fmla="*/ 0 h 132"/>
                  <a:gd name="T2" fmla="*/ 84 w 84"/>
                  <a:gd name="T3" fmla="*/ 0 h 132"/>
                  <a:gd name="T4" fmla="*/ 84 w 84"/>
                  <a:gd name="T5" fmla="*/ 132 h 132"/>
                  <a:gd name="T6" fmla="*/ 0 w 84"/>
                  <a:gd name="T7" fmla="*/ 132 h 132"/>
                  <a:gd name="T8" fmla="*/ 0 w 84"/>
                  <a:gd name="T9" fmla="*/ 0 h 132"/>
                  <a:gd name="T10" fmla="*/ 0 w 84"/>
                  <a:gd name="T11" fmla="*/ 0 h 132"/>
                </a:gdLst>
                <a:ahLst/>
                <a:cxnLst>
                  <a:cxn ang="0">
                    <a:pos x="T0" y="T1"/>
                  </a:cxn>
                  <a:cxn ang="0">
                    <a:pos x="T2" y="T3"/>
                  </a:cxn>
                  <a:cxn ang="0">
                    <a:pos x="T4" y="T5"/>
                  </a:cxn>
                  <a:cxn ang="0">
                    <a:pos x="T6" y="T7"/>
                  </a:cxn>
                  <a:cxn ang="0">
                    <a:pos x="T8" y="T9"/>
                  </a:cxn>
                  <a:cxn ang="0">
                    <a:pos x="T10" y="T11"/>
                  </a:cxn>
                </a:cxnLst>
                <a:rect l="0" t="0" r="r" b="b"/>
                <a:pathLst>
                  <a:path w="84" h="132">
                    <a:moveTo>
                      <a:pt x="0" y="0"/>
                    </a:moveTo>
                    <a:lnTo>
                      <a:pt x="84" y="0"/>
                    </a:lnTo>
                    <a:lnTo>
                      <a:pt x="84" y="132"/>
                    </a:lnTo>
                    <a:lnTo>
                      <a:pt x="0" y="132"/>
                    </a:lnTo>
                    <a:lnTo>
                      <a:pt x="0" y="0"/>
                    </a:lnTo>
                    <a:lnTo>
                      <a:pt x="0" y="0"/>
                    </a:lnTo>
                    <a:close/>
                  </a:path>
                </a:pathLst>
              </a:custGeom>
              <a:solidFill>
                <a:srgbClr val="199E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38"/>
              <p:cNvSpPr>
                <a:spLocks/>
              </p:cNvSpPr>
              <p:nvPr/>
            </p:nvSpPr>
            <p:spPr bwMode="auto">
              <a:xfrm>
                <a:off x="3996" y="2350"/>
                <a:ext cx="75" cy="257"/>
              </a:xfrm>
              <a:custGeom>
                <a:avLst/>
                <a:gdLst>
                  <a:gd name="T0" fmla="*/ 0 w 75"/>
                  <a:gd name="T1" fmla="*/ 0 h 257"/>
                  <a:gd name="T2" fmla="*/ 75 w 75"/>
                  <a:gd name="T3" fmla="*/ 0 h 257"/>
                  <a:gd name="T4" fmla="*/ 75 w 75"/>
                  <a:gd name="T5" fmla="*/ 257 h 257"/>
                  <a:gd name="T6" fmla="*/ 0 w 75"/>
                  <a:gd name="T7" fmla="*/ 257 h 257"/>
                  <a:gd name="T8" fmla="*/ 0 w 75"/>
                  <a:gd name="T9" fmla="*/ 0 h 257"/>
                  <a:gd name="T10" fmla="*/ 0 w 75"/>
                  <a:gd name="T11" fmla="*/ 0 h 257"/>
                </a:gdLst>
                <a:ahLst/>
                <a:cxnLst>
                  <a:cxn ang="0">
                    <a:pos x="T0" y="T1"/>
                  </a:cxn>
                  <a:cxn ang="0">
                    <a:pos x="T2" y="T3"/>
                  </a:cxn>
                  <a:cxn ang="0">
                    <a:pos x="T4" y="T5"/>
                  </a:cxn>
                  <a:cxn ang="0">
                    <a:pos x="T6" y="T7"/>
                  </a:cxn>
                  <a:cxn ang="0">
                    <a:pos x="T8" y="T9"/>
                  </a:cxn>
                  <a:cxn ang="0">
                    <a:pos x="T10" y="T11"/>
                  </a:cxn>
                </a:cxnLst>
                <a:rect l="0" t="0" r="r" b="b"/>
                <a:pathLst>
                  <a:path w="75" h="257">
                    <a:moveTo>
                      <a:pt x="0" y="0"/>
                    </a:moveTo>
                    <a:lnTo>
                      <a:pt x="75" y="0"/>
                    </a:lnTo>
                    <a:lnTo>
                      <a:pt x="75" y="257"/>
                    </a:lnTo>
                    <a:lnTo>
                      <a:pt x="0" y="257"/>
                    </a:lnTo>
                    <a:lnTo>
                      <a:pt x="0" y="0"/>
                    </a:lnTo>
                    <a:lnTo>
                      <a:pt x="0" y="0"/>
                    </a:lnTo>
                    <a:close/>
                  </a:path>
                </a:pathLst>
              </a:custGeom>
              <a:solidFill>
                <a:srgbClr val="4F5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39"/>
              <p:cNvSpPr>
                <a:spLocks/>
              </p:cNvSpPr>
              <p:nvPr/>
            </p:nvSpPr>
            <p:spPr bwMode="auto">
              <a:xfrm>
                <a:off x="4099" y="2429"/>
                <a:ext cx="78" cy="178"/>
              </a:xfrm>
              <a:custGeom>
                <a:avLst/>
                <a:gdLst>
                  <a:gd name="T0" fmla="*/ 0 w 78"/>
                  <a:gd name="T1" fmla="*/ 0 h 178"/>
                  <a:gd name="T2" fmla="*/ 78 w 78"/>
                  <a:gd name="T3" fmla="*/ 0 h 178"/>
                  <a:gd name="T4" fmla="*/ 78 w 78"/>
                  <a:gd name="T5" fmla="*/ 178 h 178"/>
                  <a:gd name="T6" fmla="*/ 0 w 78"/>
                  <a:gd name="T7" fmla="*/ 178 h 178"/>
                  <a:gd name="T8" fmla="*/ 0 w 78"/>
                  <a:gd name="T9" fmla="*/ 0 h 178"/>
                  <a:gd name="T10" fmla="*/ 0 w 78"/>
                  <a:gd name="T11" fmla="*/ 0 h 178"/>
                </a:gdLst>
                <a:ahLst/>
                <a:cxnLst>
                  <a:cxn ang="0">
                    <a:pos x="T0" y="T1"/>
                  </a:cxn>
                  <a:cxn ang="0">
                    <a:pos x="T2" y="T3"/>
                  </a:cxn>
                  <a:cxn ang="0">
                    <a:pos x="T4" y="T5"/>
                  </a:cxn>
                  <a:cxn ang="0">
                    <a:pos x="T6" y="T7"/>
                  </a:cxn>
                  <a:cxn ang="0">
                    <a:pos x="T8" y="T9"/>
                  </a:cxn>
                  <a:cxn ang="0">
                    <a:pos x="T10" y="T11"/>
                  </a:cxn>
                </a:cxnLst>
                <a:rect l="0" t="0" r="r" b="b"/>
                <a:pathLst>
                  <a:path w="78" h="178">
                    <a:moveTo>
                      <a:pt x="0" y="0"/>
                    </a:moveTo>
                    <a:lnTo>
                      <a:pt x="78" y="0"/>
                    </a:lnTo>
                    <a:lnTo>
                      <a:pt x="78" y="178"/>
                    </a:lnTo>
                    <a:lnTo>
                      <a:pt x="0" y="178"/>
                    </a:lnTo>
                    <a:lnTo>
                      <a:pt x="0" y="0"/>
                    </a:lnTo>
                    <a:lnTo>
                      <a:pt x="0" y="0"/>
                    </a:lnTo>
                    <a:close/>
                  </a:path>
                </a:pathLst>
              </a:custGeom>
              <a:solidFill>
                <a:srgbClr val="118E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6" name="TextBox 601"/>
            <p:cNvSpPr txBox="1">
              <a:spLocks noChangeArrowheads="1"/>
            </p:cNvSpPr>
            <p:nvPr/>
          </p:nvSpPr>
          <p:spPr bwMode="auto">
            <a:xfrm>
              <a:off x="9219633" y="5943624"/>
              <a:ext cx="1147485" cy="30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altLang="es-MX" sz="1600" b="1" dirty="0">
                  <a:solidFill>
                    <a:schemeClr val="accent3"/>
                  </a:solidFill>
                  <a:latin typeface="Lato Black" panose="020F0A02020204030203" pitchFamily="34" charset="0"/>
                </a:rPr>
                <a:t>CRIIS JUNIN</a:t>
              </a:r>
              <a:endParaRPr lang="es-CO" altLang="es-MX" sz="1600" b="1" dirty="0">
                <a:latin typeface="Lato Black" panose="020F0A02020204030203" pitchFamily="34" charset="0"/>
              </a:endParaRPr>
            </a:p>
          </p:txBody>
        </p:sp>
        <p:sp>
          <p:nvSpPr>
            <p:cNvPr id="257" name="TextBox 601"/>
            <p:cNvSpPr txBox="1">
              <a:spLocks noChangeArrowheads="1"/>
            </p:cNvSpPr>
            <p:nvPr/>
          </p:nvSpPr>
          <p:spPr bwMode="auto">
            <a:xfrm>
              <a:off x="8044283" y="4177745"/>
              <a:ext cx="1134294" cy="252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altLang="es-MX" sz="1200" b="1" dirty="0">
                  <a:solidFill>
                    <a:schemeClr val="bg1"/>
                  </a:solidFill>
                  <a:latin typeface="Lato Black" panose="020F0A02020204030203" pitchFamily="34" charset="0"/>
                </a:rPr>
                <a:t>RIS HYO NORTE</a:t>
              </a:r>
            </a:p>
          </p:txBody>
        </p:sp>
        <p:sp>
          <p:nvSpPr>
            <p:cNvPr id="258" name="TextBox 601"/>
            <p:cNvSpPr txBox="1">
              <a:spLocks noChangeArrowheads="1"/>
            </p:cNvSpPr>
            <p:nvPr/>
          </p:nvSpPr>
          <p:spPr bwMode="auto">
            <a:xfrm>
              <a:off x="6582767" y="5550563"/>
              <a:ext cx="1395195" cy="252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altLang="es-MX" sz="1200" b="1" dirty="0">
                  <a:solidFill>
                    <a:schemeClr val="bg1"/>
                  </a:solidFill>
                  <a:latin typeface="Lato Black" panose="020F0A02020204030203" pitchFamily="34" charset="0"/>
                </a:rPr>
                <a:t>RIS HUANCAYO SUR</a:t>
              </a:r>
            </a:p>
          </p:txBody>
        </p:sp>
        <p:sp>
          <p:nvSpPr>
            <p:cNvPr id="259" name="TextBox 601"/>
            <p:cNvSpPr txBox="1">
              <a:spLocks noChangeArrowheads="1"/>
            </p:cNvSpPr>
            <p:nvPr/>
          </p:nvSpPr>
          <p:spPr bwMode="auto">
            <a:xfrm>
              <a:off x="6965036" y="7498811"/>
              <a:ext cx="944919" cy="252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altLang="es-MX" sz="1200" b="1" dirty="0">
                  <a:solidFill>
                    <a:schemeClr val="bg1"/>
                  </a:solidFill>
                  <a:latin typeface="Lato Black" panose="020F0A02020204030203" pitchFamily="34" charset="0"/>
                </a:rPr>
                <a:t>RIS PANGOA</a:t>
              </a:r>
            </a:p>
          </p:txBody>
        </p:sp>
        <p:sp>
          <p:nvSpPr>
            <p:cNvPr id="260" name="TextBox 601"/>
            <p:cNvSpPr txBox="1">
              <a:spLocks noChangeArrowheads="1"/>
            </p:cNvSpPr>
            <p:nvPr/>
          </p:nvSpPr>
          <p:spPr bwMode="auto">
            <a:xfrm>
              <a:off x="10279957" y="8304790"/>
              <a:ext cx="1495279" cy="252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altLang="es-MX" sz="1200" b="1" dirty="0">
                  <a:solidFill>
                    <a:schemeClr val="bg1"/>
                  </a:solidFill>
                  <a:latin typeface="Lato Black" panose="020F0A02020204030203" pitchFamily="34" charset="0"/>
                </a:rPr>
                <a:t>RIS TARMA</a:t>
              </a:r>
            </a:p>
          </p:txBody>
        </p:sp>
        <p:sp>
          <p:nvSpPr>
            <p:cNvPr id="261" name="TextBox 601"/>
            <p:cNvSpPr txBox="1">
              <a:spLocks noChangeArrowheads="1"/>
            </p:cNvSpPr>
            <p:nvPr/>
          </p:nvSpPr>
          <p:spPr bwMode="auto">
            <a:xfrm>
              <a:off x="11353008" y="7399221"/>
              <a:ext cx="1325527" cy="238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altLang="es-MX" sz="1100" b="1" dirty="0">
                  <a:solidFill>
                    <a:schemeClr val="bg1"/>
                  </a:solidFill>
                  <a:latin typeface="Lato Black" panose="020F0A02020204030203" pitchFamily="34" charset="0"/>
                </a:rPr>
                <a:t>RIS CHANCHAMAYO</a:t>
              </a:r>
            </a:p>
          </p:txBody>
        </p:sp>
        <p:sp>
          <p:nvSpPr>
            <p:cNvPr id="262" name="TextBox 601"/>
            <p:cNvSpPr txBox="1">
              <a:spLocks noChangeArrowheads="1"/>
            </p:cNvSpPr>
            <p:nvPr/>
          </p:nvSpPr>
          <p:spPr bwMode="auto">
            <a:xfrm>
              <a:off x="11395217" y="5125824"/>
              <a:ext cx="1370819" cy="252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altLang="es-MX" sz="1200" b="1" dirty="0">
                  <a:solidFill>
                    <a:schemeClr val="bg1"/>
                  </a:solidFill>
                  <a:latin typeface="Lato Black" panose="020F0A02020204030203" pitchFamily="34" charset="0"/>
                </a:rPr>
                <a:t>MATRIZ IDEA </a:t>
              </a:r>
            </a:p>
          </p:txBody>
        </p:sp>
        <p:sp>
          <p:nvSpPr>
            <p:cNvPr id="263" name="TextBox 601"/>
            <p:cNvSpPr txBox="1">
              <a:spLocks noChangeArrowheads="1"/>
            </p:cNvSpPr>
            <p:nvPr/>
          </p:nvSpPr>
          <p:spPr bwMode="auto">
            <a:xfrm rot="16200000">
              <a:off x="10395788" y="4405821"/>
              <a:ext cx="1161151" cy="26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altLang="es-MX" sz="1200" b="1" dirty="0">
                  <a:solidFill>
                    <a:schemeClr val="bg1"/>
                  </a:solidFill>
                  <a:latin typeface="Lato Black" panose="020F0A02020204030203" pitchFamily="34" charset="0"/>
                </a:rPr>
                <a:t>RIS CONCEPCION</a:t>
              </a:r>
            </a:p>
          </p:txBody>
        </p:sp>
      </p:grpSp>
      <p:sp>
        <p:nvSpPr>
          <p:cNvPr id="265" name="Freeform 12"/>
          <p:cNvSpPr>
            <a:spLocks/>
          </p:cNvSpPr>
          <p:nvPr/>
        </p:nvSpPr>
        <p:spPr bwMode="auto">
          <a:xfrm>
            <a:off x="9681765" y="940261"/>
            <a:ext cx="11868" cy="47772"/>
          </a:xfrm>
          <a:custGeom>
            <a:avLst/>
            <a:gdLst>
              <a:gd name="T0" fmla="*/ 5 w 5"/>
              <a:gd name="T1" fmla="*/ 17 h 19"/>
              <a:gd name="T2" fmla="*/ 3 w 5"/>
              <a:gd name="T3" fmla="*/ 19 h 19"/>
              <a:gd name="T4" fmla="*/ 3 w 5"/>
              <a:gd name="T5" fmla="*/ 19 h 19"/>
              <a:gd name="T6" fmla="*/ 0 w 5"/>
              <a:gd name="T7" fmla="*/ 17 h 19"/>
              <a:gd name="T8" fmla="*/ 0 w 5"/>
              <a:gd name="T9" fmla="*/ 2 h 19"/>
              <a:gd name="T10" fmla="*/ 3 w 5"/>
              <a:gd name="T11" fmla="*/ 0 h 19"/>
              <a:gd name="T12" fmla="*/ 3 w 5"/>
              <a:gd name="T13" fmla="*/ 0 h 19"/>
              <a:gd name="T14" fmla="*/ 5 w 5"/>
              <a:gd name="T15" fmla="*/ 2 h 19"/>
              <a:gd name="T16" fmla="*/ 5 w 5"/>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9">
                <a:moveTo>
                  <a:pt x="5" y="17"/>
                </a:moveTo>
                <a:cubicBezTo>
                  <a:pt x="5" y="18"/>
                  <a:pt x="4" y="19"/>
                  <a:pt x="3" y="19"/>
                </a:cubicBezTo>
                <a:cubicBezTo>
                  <a:pt x="3" y="19"/>
                  <a:pt x="3" y="19"/>
                  <a:pt x="3" y="19"/>
                </a:cubicBezTo>
                <a:cubicBezTo>
                  <a:pt x="1" y="19"/>
                  <a:pt x="0" y="18"/>
                  <a:pt x="0" y="17"/>
                </a:cubicBezTo>
                <a:cubicBezTo>
                  <a:pt x="0" y="2"/>
                  <a:pt x="0" y="2"/>
                  <a:pt x="0" y="2"/>
                </a:cubicBezTo>
                <a:cubicBezTo>
                  <a:pt x="0" y="1"/>
                  <a:pt x="1" y="0"/>
                  <a:pt x="3" y="0"/>
                </a:cubicBezTo>
                <a:cubicBezTo>
                  <a:pt x="3" y="0"/>
                  <a:pt x="3" y="0"/>
                  <a:pt x="3" y="0"/>
                </a:cubicBezTo>
                <a:cubicBezTo>
                  <a:pt x="4" y="0"/>
                  <a:pt x="5" y="1"/>
                  <a:pt x="5" y="2"/>
                </a:cubicBezTo>
                <a:cubicBezTo>
                  <a:pt x="5" y="17"/>
                  <a:pt x="5" y="17"/>
                  <a:pt x="5" y="1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6" name="Freeform 13"/>
          <p:cNvSpPr>
            <a:spLocks/>
          </p:cNvSpPr>
          <p:nvPr/>
        </p:nvSpPr>
        <p:spPr bwMode="auto">
          <a:xfrm>
            <a:off x="9536973" y="1013176"/>
            <a:ext cx="37978" cy="37715"/>
          </a:xfrm>
          <a:custGeom>
            <a:avLst/>
            <a:gdLst>
              <a:gd name="T0" fmla="*/ 15 w 16"/>
              <a:gd name="T1" fmla="*/ 10 h 15"/>
              <a:gd name="T2" fmla="*/ 15 w 16"/>
              <a:gd name="T3" fmla="*/ 14 h 15"/>
              <a:gd name="T4" fmla="*/ 15 w 16"/>
              <a:gd name="T5" fmla="*/ 14 h 15"/>
              <a:gd name="T6" fmla="*/ 11 w 16"/>
              <a:gd name="T7" fmla="*/ 14 h 15"/>
              <a:gd name="T8" fmla="*/ 0 w 16"/>
              <a:gd name="T9" fmla="*/ 4 h 15"/>
              <a:gd name="T10" fmla="*/ 1 w 16"/>
              <a:gd name="T11" fmla="*/ 1 h 15"/>
              <a:gd name="T12" fmla="*/ 1 w 16"/>
              <a:gd name="T13" fmla="*/ 1 h 15"/>
              <a:gd name="T14" fmla="*/ 4 w 16"/>
              <a:gd name="T15" fmla="*/ 1 h 15"/>
              <a:gd name="T16" fmla="*/ 15 w 16"/>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5" y="10"/>
                </a:moveTo>
                <a:cubicBezTo>
                  <a:pt x="16" y="11"/>
                  <a:pt x="15" y="13"/>
                  <a:pt x="15" y="14"/>
                </a:cubicBezTo>
                <a:cubicBezTo>
                  <a:pt x="15" y="14"/>
                  <a:pt x="15" y="14"/>
                  <a:pt x="15" y="14"/>
                </a:cubicBezTo>
                <a:cubicBezTo>
                  <a:pt x="14" y="15"/>
                  <a:pt x="12" y="15"/>
                  <a:pt x="11" y="14"/>
                </a:cubicBezTo>
                <a:cubicBezTo>
                  <a:pt x="0" y="4"/>
                  <a:pt x="0" y="4"/>
                  <a:pt x="0" y="4"/>
                </a:cubicBezTo>
                <a:cubicBezTo>
                  <a:pt x="0" y="3"/>
                  <a:pt x="0" y="2"/>
                  <a:pt x="1" y="1"/>
                </a:cubicBezTo>
                <a:cubicBezTo>
                  <a:pt x="1" y="1"/>
                  <a:pt x="1" y="1"/>
                  <a:pt x="1" y="1"/>
                </a:cubicBezTo>
                <a:cubicBezTo>
                  <a:pt x="2" y="0"/>
                  <a:pt x="3" y="0"/>
                  <a:pt x="4" y="1"/>
                </a:cubicBezTo>
                <a:cubicBezTo>
                  <a:pt x="15" y="10"/>
                  <a:pt x="15" y="10"/>
                  <a:pt x="15" y="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7" name="Freeform 14"/>
          <p:cNvSpPr>
            <a:spLocks/>
          </p:cNvSpPr>
          <p:nvPr/>
        </p:nvSpPr>
        <p:spPr bwMode="auto">
          <a:xfrm>
            <a:off x="9491874" y="1174093"/>
            <a:ext cx="45099" cy="15086"/>
          </a:xfrm>
          <a:custGeom>
            <a:avLst/>
            <a:gdLst>
              <a:gd name="T0" fmla="*/ 16 w 19"/>
              <a:gd name="T1" fmla="*/ 0 h 6"/>
              <a:gd name="T2" fmla="*/ 18 w 19"/>
              <a:gd name="T3" fmla="*/ 2 h 6"/>
              <a:gd name="T4" fmla="*/ 18 w 19"/>
              <a:gd name="T5" fmla="*/ 2 h 6"/>
              <a:gd name="T6" fmla="*/ 17 w 19"/>
              <a:gd name="T7" fmla="*/ 5 h 6"/>
              <a:gd name="T8" fmla="*/ 2 w 19"/>
              <a:gd name="T9" fmla="*/ 6 h 6"/>
              <a:gd name="T10" fmla="*/ 0 w 19"/>
              <a:gd name="T11" fmla="*/ 4 h 6"/>
              <a:gd name="T12" fmla="*/ 0 w 19"/>
              <a:gd name="T13" fmla="*/ 4 h 6"/>
              <a:gd name="T14" fmla="*/ 2 w 19"/>
              <a:gd name="T15" fmla="*/ 1 h 6"/>
              <a:gd name="T16" fmla="*/ 16 w 19"/>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
                <a:moveTo>
                  <a:pt x="16" y="0"/>
                </a:moveTo>
                <a:cubicBezTo>
                  <a:pt x="17" y="0"/>
                  <a:pt x="18" y="1"/>
                  <a:pt x="18" y="2"/>
                </a:cubicBezTo>
                <a:cubicBezTo>
                  <a:pt x="18" y="2"/>
                  <a:pt x="18" y="2"/>
                  <a:pt x="18" y="2"/>
                </a:cubicBezTo>
                <a:cubicBezTo>
                  <a:pt x="19" y="3"/>
                  <a:pt x="18" y="4"/>
                  <a:pt x="17" y="5"/>
                </a:cubicBezTo>
                <a:cubicBezTo>
                  <a:pt x="2" y="6"/>
                  <a:pt x="2" y="6"/>
                  <a:pt x="2" y="6"/>
                </a:cubicBezTo>
                <a:cubicBezTo>
                  <a:pt x="1" y="6"/>
                  <a:pt x="0" y="5"/>
                  <a:pt x="0" y="4"/>
                </a:cubicBezTo>
                <a:cubicBezTo>
                  <a:pt x="0" y="4"/>
                  <a:pt x="0" y="4"/>
                  <a:pt x="0" y="4"/>
                </a:cubicBezTo>
                <a:cubicBezTo>
                  <a:pt x="0" y="3"/>
                  <a:pt x="0" y="1"/>
                  <a:pt x="2" y="1"/>
                </a:cubicBezTo>
                <a:cubicBezTo>
                  <a:pt x="16" y="0"/>
                  <a:pt x="16" y="0"/>
                  <a:pt x="1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8" name="Freeform 15"/>
          <p:cNvSpPr>
            <a:spLocks/>
          </p:cNvSpPr>
          <p:nvPr/>
        </p:nvSpPr>
        <p:spPr bwMode="auto">
          <a:xfrm>
            <a:off x="9851480" y="1161521"/>
            <a:ext cx="45099" cy="17600"/>
          </a:xfrm>
          <a:custGeom>
            <a:avLst/>
            <a:gdLst>
              <a:gd name="T0" fmla="*/ 2 w 19"/>
              <a:gd name="T1" fmla="*/ 5 h 7"/>
              <a:gd name="T2" fmla="*/ 1 w 19"/>
              <a:gd name="T3" fmla="*/ 3 h 7"/>
              <a:gd name="T4" fmla="*/ 1 w 19"/>
              <a:gd name="T5" fmla="*/ 3 h 7"/>
              <a:gd name="T6" fmla="*/ 3 w 19"/>
              <a:gd name="T7" fmla="*/ 0 h 7"/>
              <a:gd name="T8" fmla="*/ 17 w 19"/>
              <a:gd name="T9" fmla="*/ 2 h 7"/>
              <a:gd name="T10" fmla="*/ 19 w 19"/>
              <a:gd name="T11" fmla="*/ 5 h 7"/>
              <a:gd name="T12" fmla="*/ 19 w 19"/>
              <a:gd name="T13" fmla="*/ 5 h 7"/>
              <a:gd name="T14" fmla="*/ 17 w 19"/>
              <a:gd name="T15" fmla="*/ 7 h 7"/>
              <a:gd name="T16" fmla="*/ 2 w 19"/>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
                <a:moveTo>
                  <a:pt x="2" y="5"/>
                </a:moveTo>
                <a:cubicBezTo>
                  <a:pt x="1" y="5"/>
                  <a:pt x="0" y="4"/>
                  <a:pt x="1" y="3"/>
                </a:cubicBezTo>
                <a:cubicBezTo>
                  <a:pt x="1" y="3"/>
                  <a:pt x="1" y="3"/>
                  <a:pt x="1" y="3"/>
                </a:cubicBezTo>
                <a:cubicBezTo>
                  <a:pt x="1" y="1"/>
                  <a:pt x="2" y="0"/>
                  <a:pt x="3" y="0"/>
                </a:cubicBezTo>
                <a:cubicBezTo>
                  <a:pt x="17" y="2"/>
                  <a:pt x="17" y="2"/>
                  <a:pt x="17" y="2"/>
                </a:cubicBezTo>
                <a:cubicBezTo>
                  <a:pt x="19" y="2"/>
                  <a:pt x="19" y="3"/>
                  <a:pt x="19" y="5"/>
                </a:cubicBezTo>
                <a:cubicBezTo>
                  <a:pt x="19" y="5"/>
                  <a:pt x="19" y="5"/>
                  <a:pt x="19" y="5"/>
                </a:cubicBezTo>
                <a:cubicBezTo>
                  <a:pt x="19" y="6"/>
                  <a:pt x="18" y="7"/>
                  <a:pt x="17" y="7"/>
                </a:cubicBezTo>
                <a:cubicBezTo>
                  <a:pt x="2" y="5"/>
                  <a:pt x="2" y="5"/>
                  <a:pt x="2" y="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9" name="Freeform 16"/>
          <p:cNvSpPr>
            <a:spLocks/>
          </p:cNvSpPr>
          <p:nvPr/>
        </p:nvSpPr>
        <p:spPr bwMode="auto">
          <a:xfrm>
            <a:off x="9806381" y="1005633"/>
            <a:ext cx="37978" cy="37715"/>
          </a:xfrm>
          <a:custGeom>
            <a:avLst/>
            <a:gdLst>
              <a:gd name="T0" fmla="*/ 4 w 16"/>
              <a:gd name="T1" fmla="*/ 14 h 15"/>
              <a:gd name="T2" fmla="*/ 1 w 16"/>
              <a:gd name="T3" fmla="*/ 13 h 15"/>
              <a:gd name="T4" fmla="*/ 1 w 16"/>
              <a:gd name="T5" fmla="*/ 13 h 15"/>
              <a:gd name="T6" fmla="*/ 1 w 16"/>
              <a:gd name="T7" fmla="*/ 10 h 15"/>
              <a:gd name="T8" fmla="*/ 12 w 16"/>
              <a:gd name="T9" fmla="*/ 0 h 15"/>
              <a:gd name="T10" fmla="*/ 15 w 16"/>
              <a:gd name="T11" fmla="*/ 1 h 15"/>
              <a:gd name="T12" fmla="*/ 15 w 16"/>
              <a:gd name="T13" fmla="*/ 1 h 15"/>
              <a:gd name="T14" fmla="*/ 15 w 16"/>
              <a:gd name="T15" fmla="*/ 4 h 15"/>
              <a:gd name="T16" fmla="*/ 4 w 16"/>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4" y="14"/>
                </a:moveTo>
                <a:cubicBezTo>
                  <a:pt x="3" y="15"/>
                  <a:pt x="2" y="14"/>
                  <a:pt x="1" y="13"/>
                </a:cubicBezTo>
                <a:cubicBezTo>
                  <a:pt x="1" y="13"/>
                  <a:pt x="1" y="13"/>
                  <a:pt x="1" y="13"/>
                </a:cubicBezTo>
                <a:cubicBezTo>
                  <a:pt x="0" y="12"/>
                  <a:pt x="0" y="11"/>
                  <a:pt x="1" y="10"/>
                </a:cubicBezTo>
                <a:cubicBezTo>
                  <a:pt x="12" y="0"/>
                  <a:pt x="12" y="0"/>
                  <a:pt x="12" y="0"/>
                </a:cubicBezTo>
                <a:cubicBezTo>
                  <a:pt x="13" y="0"/>
                  <a:pt x="14" y="0"/>
                  <a:pt x="15" y="1"/>
                </a:cubicBezTo>
                <a:cubicBezTo>
                  <a:pt x="15" y="1"/>
                  <a:pt x="15" y="1"/>
                  <a:pt x="15" y="1"/>
                </a:cubicBezTo>
                <a:cubicBezTo>
                  <a:pt x="16" y="2"/>
                  <a:pt x="16" y="3"/>
                  <a:pt x="15" y="4"/>
                </a:cubicBezTo>
                <a:cubicBezTo>
                  <a:pt x="4" y="14"/>
                  <a:pt x="4" y="14"/>
                  <a:pt x="4"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0" name="Freeform 17"/>
          <p:cNvSpPr>
            <a:spLocks noEditPoints="1"/>
          </p:cNvSpPr>
          <p:nvPr/>
        </p:nvSpPr>
        <p:spPr bwMode="auto">
          <a:xfrm>
            <a:off x="9563083" y="1008148"/>
            <a:ext cx="250419" cy="367091"/>
          </a:xfrm>
          <a:custGeom>
            <a:avLst/>
            <a:gdLst>
              <a:gd name="T0" fmla="*/ 69 w 105"/>
              <a:gd name="T1" fmla="*/ 125 h 146"/>
              <a:gd name="T2" fmla="*/ 67 w 105"/>
              <a:gd name="T3" fmla="*/ 129 h 146"/>
              <a:gd name="T4" fmla="*/ 65 w 105"/>
              <a:gd name="T5" fmla="*/ 129 h 146"/>
              <a:gd name="T6" fmla="*/ 40 w 105"/>
              <a:gd name="T7" fmla="*/ 129 h 146"/>
              <a:gd name="T8" fmla="*/ 38 w 105"/>
              <a:gd name="T9" fmla="*/ 129 h 146"/>
              <a:gd name="T10" fmla="*/ 36 w 105"/>
              <a:gd name="T11" fmla="*/ 125 h 146"/>
              <a:gd name="T12" fmla="*/ 36 w 105"/>
              <a:gd name="T13" fmla="*/ 111 h 146"/>
              <a:gd name="T14" fmla="*/ 69 w 105"/>
              <a:gd name="T15" fmla="*/ 111 h 146"/>
              <a:gd name="T16" fmla="*/ 69 w 105"/>
              <a:gd name="T17" fmla="*/ 125 h 146"/>
              <a:gd name="T18" fmla="*/ 33 w 105"/>
              <a:gd name="T19" fmla="*/ 26 h 146"/>
              <a:gd name="T20" fmla="*/ 20 w 105"/>
              <a:gd name="T21" fmla="*/ 52 h 146"/>
              <a:gd name="T22" fmla="*/ 31 w 105"/>
              <a:gd name="T23" fmla="*/ 77 h 146"/>
              <a:gd name="T24" fmla="*/ 32 w 105"/>
              <a:gd name="T25" fmla="*/ 80 h 146"/>
              <a:gd name="T26" fmla="*/ 32 w 105"/>
              <a:gd name="T27" fmla="*/ 80 h 146"/>
              <a:gd name="T28" fmla="*/ 28 w 105"/>
              <a:gd name="T29" fmla="*/ 81 h 146"/>
              <a:gd name="T30" fmla="*/ 15 w 105"/>
              <a:gd name="T31" fmla="*/ 52 h 146"/>
              <a:gd name="T32" fmla="*/ 30 w 105"/>
              <a:gd name="T33" fmla="*/ 22 h 146"/>
              <a:gd name="T34" fmla="*/ 33 w 105"/>
              <a:gd name="T35" fmla="*/ 22 h 146"/>
              <a:gd name="T36" fmla="*/ 33 w 105"/>
              <a:gd name="T37" fmla="*/ 22 h 146"/>
              <a:gd name="T38" fmla="*/ 33 w 105"/>
              <a:gd name="T39" fmla="*/ 26 h 146"/>
              <a:gd name="T40" fmla="*/ 105 w 105"/>
              <a:gd name="T41" fmla="*/ 52 h 146"/>
              <a:gd name="T42" fmla="*/ 52 w 105"/>
              <a:gd name="T43" fmla="*/ 0 h 146"/>
              <a:gd name="T44" fmla="*/ 0 w 105"/>
              <a:gd name="T45" fmla="*/ 52 h 146"/>
              <a:gd name="T46" fmla="*/ 31 w 105"/>
              <a:gd name="T47" fmla="*/ 100 h 146"/>
              <a:gd name="T48" fmla="*/ 31 w 105"/>
              <a:gd name="T49" fmla="*/ 111 h 146"/>
              <a:gd name="T50" fmla="*/ 31 w 105"/>
              <a:gd name="T51" fmla="*/ 125 h 146"/>
              <a:gd name="T52" fmla="*/ 38 w 105"/>
              <a:gd name="T53" fmla="*/ 134 h 146"/>
              <a:gd name="T54" fmla="*/ 40 w 105"/>
              <a:gd name="T55" fmla="*/ 138 h 146"/>
              <a:gd name="T56" fmla="*/ 49 w 105"/>
              <a:gd name="T57" fmla="*/ 146 h 146"/>
              <a:gd name="T58" fmla="*/ 56 w 105"/>
              <a:gd name="T59" fmla="*/ 146 h 146"/>
              <a:gd name="T60" fmla="*/ 65 w 105"/>
              <a:gd name="T61" fmla="*/ 138 h 146"/>
              <a:gd name="T62" fmla="*/ 66 w 105"/>
              <a:gd name="T63" fmla="*/ 134 h 146"/>
              <a:gd name="T64" fmla="*/ 74 w 105"/>
              <a:gd name="T65" fmla="*/ 125 h 146"/>
              <a:gd name="T66" fmla="*/ 74 w 105"/>
              <a:gd name="T67" fmla="*/ 106 h 146"/>
              <a:gd name="T68" fmla="*/ 74 w 105"/>
              <a:gd name="T69" fmla="*/ 100 h 146"/>
              <a:gd name="T70" fmla="*/ 105 w 105"/>
              <a:gd name="T71" fmla="*/ 5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146">
                <a:moveTo>
                  <a:pt x="69" y="125"/>
                </a:moveTo>
                <a:cubicBezTo>
                  <a:pt x="69" y="126"/>
                  <a:pt x="68" y="128"/>
                  <a:pt x="67" y="129"/>
                </a:cubicBezTo>
                <a:cubicBezTo>
                  <a:pt x="66" y="129"/>
                  <a:pt x="66" y="129"/>
                  <a:pt x="65" y="129"/>
                </a:cubicBezTo>
                <a:cubicBezTo>
                  <a:pt x="40" y="129"/>
                  <a:pt x="40" y="129"/>
                  <a:pt x="40" y="129"/>
                </a:cubicBezTo>
                <a:cubicBezTo>
                  <a:pt x="39" y="129"/>
                  <a:pt x="38" y="129"/>
                  <a:pt x="38" y="129"/>
                </a:cubicBezTo>
                <a:cubicBezTo>
                  <a:pt x="36" y="128"/>
                  <a:pt x="36" y="126"/>
                  <a:pt x="36" y="125"/>
                </a:cubicBezTo>
                <a:cubicBezTo>
                  <a:pt x="36" y="111"/>
                  <a:pt x="36" y="111"/>
                  <a:pt x="36" y="111"/>
                </a:cubicBezTo>
                <a:cubicBezTo>
                  <a:pt x="69" y="111"/>
                  <a:pt x="69" y="111"/>
                  <a:pt x="69" y="111"/>
                </a:cubicBezTo>
                <a:cubicBezTo>
                  <a:pt x="69" y="125"/>
                  <a:pt x="69" y="125"/>
                  <a:pt x="69" y="125"/>
                </a:cubicBezTo>
                <a:close/>
                <a:moveTo>
                  <a:pt x="33" y="26"/>
                </a:moveTo>
                <a:cubicBezTo>
                  <a:pt x="25" y="32"/>
                  <a:pt x="20" y="41"/>
                  <a:pt x="20" y="52"/>
                </a:cubicBezTo>
                <a:cubicBezTo>
                  <a:pt x="20" y="62"/>
                  <a:pt x="24" y="71"/>
                  <a:pt x="31" y="77"/>
                </a:cubicBezTo>
                <a:cubicBezTo>
                  <a:pt x="32" y="78"/>
                  <a:pt x="32" y="79"/>
                  <a:pt x="32" y="80"/>
                </a:cubicBezTo>
                <a:cubicBezTo>
                  <a:pt x="32" y="80"/>
                  <a:pt x="32" y="80"/>
                  <a:pt x="32" y="80"/>
                </a:cubicBezTo>
                <a:cubicBezTo>
                  <a:pt x="31" y="81"/>
                  <a:pt x="29" y="82"/>
                  <a:pt x="28" y="81"/>
                </a:cubicBezTo>
                <a:cubicBezTo>
                  <a:pt x="20" y="74"/>
                  <a:pt x="15" y="64"/>
                  <a:pt x="15" y="52"/>
                </a:cubicBezTo>
                <a:cubicBezTo>
                  <a:pt x="15" y="40"/>
                  <a:pt x="21" y="29"/>
                  <a:pt x="30" y="22"/>
                </a:cubicBezTo>
                <a:cubicBezTo>
                  <a:pt x="31" y="21"/>
                  <a:pt x="33" y="21"/>
                  <a:pt x="33" y="22"/>
                </a:cubicBezTo>
                <a:cubicBezTo>
                  <a:pt x="33" y="22"/>
                  <a:pt x="33" y="22"/>
                  <a:pt x="33" y="22"/>
                </a:cubicBezTo>
                <a:cubicBezTo>
                  <a:pt x="34" y="24"/>
                  <a:pt x="34" y="25"/>
                  <a:pt x="33" y="26"/>
                </a:cubicBezTo>
                <a:close/>
                <a:moveTo>
                  <a:pt x="105" y="52"/>
                </a:moveTo>
                <a:cubicBezTo>
                  <a:pt x="105" y="23"/>
                  <a:pt x="81" y="0"/>
                  <a:pt x="52" y="0"/>
                </a:cubicBezTo>
                <a:cubicBezTo>
                  <a:pt x="23" y="0"/>
                  <a:pt x="0" y="23"/>
                  <a:pt x="0" y="52"/>
                </a:cubicBezTo>
                <a:cubicBezTo>
                  <a:pt x="0" y="73"/>
                  <a:pt x="13" y="92"/>
                  <a:pt x="31" y="100"/>
                </a:cubicBezTo>
                <a:cubicBezTo>
                  <a:pt x="31" y="111"/>
                  <a:pt x="31" y="111"/>
                  <a:pt x="31" y="111"/>
                </a:cubicBezTo>
                <a:cubicBezTo>
                  <a:pt x="31" y="125"/>
                  <a:pt x="31" y="125"/>
                  <a:pt x="31" y="125"/>
                </a:cubicBezTo>
                <a:cubicBezTo>
                  <a:pt x="31" y="129"/>
                  <a:pt x="34" y="133"/>
                  <a:pt x="38" y="134"/>
                </a:cubicBezTo>
                <a:cubicBezTo>
                  <a:pt x="39" y="135"/>
                  <a:pt x="39" y="137"/>
                  <a:pt x="40" y="138"/>
                </a:cubicBezTo>
                <a:cubicBezTo>
                  <a:pt x="42" y="143"/>
                  <a:pt x="46" y="146"/>
                  <a:pt x="49" y="146"/>
                </a:cubicBezTo>
                <a:cubicBezTo>
                  <a:pt x="56" y="146"/>
                  <a:pt x="56" y="146"/>
                  <a:pt x="56" y="146"/>
                </a:cubicBezTo>
                <a:cubicBezTo>
                  <a:pt x="59" y="146"/>
                  <a:pt x="63" y="143"/>
                  <a:pt x="65" y="138"/>
                </a:cubicBezTo>
                <a:cubicBezTo>
                  <a:pt x="66" y="137"/>
                  <a:pt x="66" y="135"/>
                  <a:pt x="66" y="134"/>
                </a:cubicBezTo>
                <a:cubicBezTo>
                  <a:pt x="71" y="133"/>
                  <a:pt x="74" y="129"/>
                  <a:pt x="74" y="125"/>
                </a:cubicBezTo>
                <a:cubicBezTo>
                  <a:pt x="74" y="106"/>
                  <a:pt x="74" y="106"/>
                  <a:pt x="74" y="106"/>
                </a:cubicBezTo>
                <a:cubicBezTo>
                  <a:pt x="74" y="100"/>
                  <a:pt x="74" y="100"/>
                  <a:pt x="74" y="100"/>
                </a:cubicBezTo>
                <a:cubicBezTo>
                  <a:pt x="92" y="92"/>
                  <a:pt x="105" y="73"/>
                  <a:pt x="105" y="5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1" name="Freeform 12"/>
          <p:cNvSpPr>
            <a:spLocks/>
          </p:cNvSpPr>
          <p:nvPr/>
        </p:nvSpPr>
        <p:spPr bwMode="auto">
          <a:xfrm>
            <a:off x="11321973" y="3968027"/>
            <a:ext cx="11868" cy="47772"/>
          </a:xfrm>
          <a:custGeom>
            <a:avLst/>
            <a:gdLst>
              <a:gd name="T0" fmla="*/ 5 w 5"/>
              <a:gd name="T1" fmla="*/ 17 h 19"/>
              <a:gd name="T2" fmla="*/ 3 w 5"/>
              <a:gd name="T3" fmla="*/ 19 h 19"/>
              <a:gd name="T4" fmla="*/ 3 w 5"/>
              <a:gd name="T5" fmla="*/ 19 h 19"/>
              <a:gd name="T6" fmla="*/ 0 w 5"/>
              <a:gd name="T7" fmla="*/ 17 h 19"/>
              <a:gd name="T8" fmla="*/ 0 w 5"/>
              <a:gd name="T9" fmla="*/ 2 h 19"/>
              <a:gd name="T10" fmla="*/ 3 w 5"/>
              <a:gd name="T11" fmla="*/ 0 h 19"/>
              <a:gd name="T12" fmla="*/ 3 w 5"/>
              <a:gd name="T13" fmla="*/ 0 h 19"/>
              <a:gd name="T14" fmla="*/ 5 w 5"/>
              <a:gd name="T15" fmla="*/ 2 h 19"/>
              <a:gd name="T16" fmla="*/ 5 w 5"/>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9">
                <a:moveTo>
                  <a:pt x="5" y="17"/>
                </a:moveTo>
                <a:cubicBezTo>
                  <a:pt x="5" y="18"/>
                  <a:pt x="4" y="19"/>
                  <a:pt x="3" y="19"/>
                </a:cubicBezTo>
                <a:cubicBezTo>
                  <a:pt x="3" y="19"/>
                  <a:pt x="3" y="19"/>
                  <a:pt x="3" y="19"/>
                </a:cubicBezTo>
                <a:cubicBezTo>
                  <a:pt x="1" y="19"/>
                  <a:pt x="0" y="18"/>
                  <a:pt x="0" y="17"/>
                </a:cubicBezTo>
                <a:cubicBezTo>
                  <a:pt x="0" y="2"/>
                  <a:pt x="0" y="2"/>
                  <a:pt x="0" y="2"/>
                </a:cubicBezTo>
                <a:cubicBezTo>
                  <a:pt x="0" y="1"/>
                  <a:pt x="1" y="0"/>
                  <a:pt x="3" y="0"/>
                </a:cubicBezTo>
                <a:cubicBezTo>
                  <a:pt x="3" y="0"/>
                  <a:pt x="3" y="0"/>
                  <a:pt x="3" y="0"/>
                </a:cubicBezTo>
                <a:cubicBezTo>
                  <a:pt x="4" y="0"/>
                  <a:pt x="5" y="1"/>
                  <a:pt x="5" y="2"/>
                </a:cubicBezTo>
                <a:cubicBezTo>
                  <a:pt x="5" y="17"/>
                  <a:pt x="5" y="17"/>
                  <a:pt x="5" y="1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2" name="Freeform 13"/>
          <p:cNvSpPr>
            <a:spLocks/>
          </p:cNvSpPr>
          <p:nvPr/>
        </p:nvSpPr>
        <p:spPr bwMode="auto">
          <a:xfrm>
            <a:off x="11177181" y="4040942"/>
            <a:ext cx="37978" cy="37715"/>
          </a:xfrm>
          <a:custGeom>
            <a:avLst/>
            <a:gdLst>
              <a:gd name="T0" fmla="*/ 15 w 16"/>
              <a:gd name="T1" fmla="*/ 10 h 15"/>
              <a:gd name="T2" fmla="*/ 15 w 16"/>
              <a:gd name="T3" fmla="*/ 14 h 15"/>
              <a:gd name="T4" fmla="*/ 15 w 16"/>
              <a:gd name="T5" fmla="*/ 14 h 15"/>
              <a:gd name="T6" fmla="*/ 11 w 16"/>
              <a:gd name="T7" fmla="*/ 14 h 15"/>
              <a:gd name="T8" fmla="*/ 0 w 16"/>
              <a:gd name="T9" fmla="*/ 4 h 15"/>
              <a:gd name="T10" fmla="*/ 1 w 16"/>
              <a:gd name="T11" fmla="*/ 1 h 15"/>
              <a:gd name="T12" fmla="*/ 1 w 16"/>
              <a:gd name="T13" fmla="*/ 1 h 15"/>
              <a:gd name="T14" fmla="*/ 4 w 16"/>
              <a:gd name="T15" fmla="*/ 1 h 15"/>
              <a:gd name="T16" fmla="*/ 15 w 16"/>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5" y="10"/>
                </a:moveTo>
                <a:cubicBezTo>
                  <a:pt x="16" y="11"/>
                  <a:pt x="15" y="13"/>
                  <a:pt x="15" y="14"/>
                </a:cubicBezTo>
                <a:cubicBezTo>
                  <a:pt x="15" y="14"/>
                  <a:pt x="15" y="14"/>
                  <a:pt x="15" y="14"/>
                </a:cubicBezTo>
                <a:cubicBezTo>
                  <a:pt x="14" y="15"/>
                  <a:pt x="12" y="15"/>
                  <a:pt x="11" y="14"/>
                </a:cubicBezTo>
                <a:cubicBezTo>
                  <a:pt x="0" y="4"/>
                  <a:pt x="0" y="4"/>
                  <a:pt x="0" y="4"/>
                </a:cubicBezTo>
                <a:cubicBezTo>
                  <a:pt x="0" y="3"/>
                  <a:pt x="0" y="2"/>
                  <a:pt x="1" y="1"/>
                </a:cubicBezTo>
                <a:cubicBezTo>
                  <a:pt x="1" y="1"/>
                  <a:pt x="1" y="1"/>
                  <a:pt x="1" y="1"/>
                </a:cubicBezTo>
                <a:cubicBezTo>
                  <a:pt x="2" y="0"/>
                  <a:pt x="3" y="0"/>
                  <a:pt x="4" y="1"/>
                </a:cubicBezTo>
                <a:cubicBezTo>
                  <a:pt x="15" y="10"/>
                  <a:pt x="15" y="10"/>
                  <a:pt x="15" y="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3" name="Freeform 14"/>
          <p:cNvSpPr>
            <a:spLocks/>
          </p:cNvSpPr>
          <p:nvPr/>
        </p:nvSpPr>
        <p:spPr bwMode="auto">
          <a:xfrm>
            <a:off x="11132082" y="4201859"/>
            <a:ext cx="45099" cy="15086"/>
          </a:xfrm>
          <a:custGeom>
            <a:avLst/>
            <a:gdLst>
              <a:gd name="T0" fmla="*/ 16 w 19"/>
              <a:gd name="T1" fmla="*/ 0 h 6"/>
              <a:gd name="T2" fmla="*/ 18 w 19"/>
              <a:gd name="T3" fmla="*/ 2 h 6"/>
              <a:gd name="T4" fmla="*/ 18 w 19"/>
              <a:gd name="T5" fmla="*/ 2 h 6"/>
              <a:gd name="T6" fmla="*/ 17 w 19"/>
              <a:gd name="T7" fmla="*/ 5 h 6"/>
              <a:gd name="T8" fmla="*/ 2 w 19"/>
              <a:gd name="T9" fmla="*/ 6 h 6"/>
              <a:gd name="T10" fmla="*/ 0 w 19"/>
              <a:gd name="T11" fmla="*/ 4 h 6"/>
              <a:gd name="T12" fmla="*/ 0 w 19"/>
              <a:gd name="T13" fmla="*/ 4 h 6"/>
              <a:gd name="T14" fmla="*/ 2 w 19"/>
              <a:gd name="T15" fmla="*/ 1 h 6"/>
              <a:gd name="T16" fmla="*/ 16 w 19"/>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
                <a:moveTo>
                  <a:pt x="16" y="0"/>
                </a:moveTo>
                <a:cubicBezTo>
                  <a:pt x="17" y="0"/>
                  <a:pt x="18" y="1"/>
                  <a:pt x="18" y="2"/>
                </a:cubicBezTo>
                <a:cubicBezTo>
                  <a:pt x="18" y="2"/>
                  <a:pt x="18" y="2"/>
                  <a:pt x="18" y="2"/>
                </a:cubicBezTo>
                <a:cubicBezTo>
                  <a:pt x="19" y="3"/>
                  <a:pt x="18" y="4"/>
                  <a:pt x="17" y="5"/>
                </a:cubicBezTo>
                <a:cubicBezTo>
                  <a:pt x="2" y="6"/>
                  <a:pt x="2" y="6"/>
                  <a:pt x="2" y="6"/>
                </a:cubicBezTo>
                <a:cubicBezTo>
                  <a:pt x="1" y="6"/>
                  <a:pt x="0" y="5"/>
                  <a:pt x="0" y="4"/>
                </a:cubicBezTo>
                <a:cubicBezTo>
                  <a:pt x="0" y="4"/>
                  <a:pt x="0" y="4"/>
                  <a:pt x="0" y="4"/>
                </a:cubicBezTo>
                <a:cubicBezTo>
                  <a:pt x="0" y="3"/>
                  <a:pt x="0" y="1"/>
                  <a:pt x="2" y="1"/>
                </a:cubicBezTo>
                <a:cubicBezTo>
                  <a:pt x="16" y="0"/>
                  <a:pt x="16" y="0"/>
                  <a:pt x="1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4" name="Freeform 15"/>
          <p:cNvSpPr>
            <a:spLocks/>
          </p:cNvSpPr>
          <p:nvPr/>
        </p:nvSpPr>
        <p:spPr bwMode="auto">
          <a:xfrm>
            <a:off x="11491688" y="4189287"/>
            <a:ext cx="45099" cy="17600"/>
          </a:xfrm>
          <a:custGeom>
            <a:avLst/>
            <a:gdLst>
              <a:gd name="T0" fmla="*/ 2 w 19"/>
              <a:gd name="T1" fmla="*/ 5 h 7"/>
              <a:gd name="T2" fmla="*/ 1 w 19"/>
              <a:gd name="T3" fmla="*/ 3 h 7"/>
              <a:gd name="T4" fmla="*/ 1 w 19"/>
              <a:gd name="T5" fmla="*/ 3 h 7"/>
              <a:gd name="T6" fmla="*/ 3 w 19"/>
              <a:gd name="T7" fmla="*/ 0 h 7"/>
              <a:gd name="T8" fmla="*/ 17 w 19"/>
              <a:gd name="T9" fmla="*/ 2 h 7"/>
              <a:gd name="T10" fmla="*/ 19 w 19"/>
              <a:gd name="T11" fmla="*/ 5 h 7"/>
              <a:gd name="T12" fmla="*/ 19 w 19"/>
              <a:gd name="T13" fmla="*/ 5 h 7"/>
              <a:gd name="T14" fmla="*/ 17 w 19"/>
              <a:gd name="T15" fmla="*/ 7 h 7"/>
              <a:gd name="T16" fmla="*/ 2 w 19"/>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
                <a:moveTo>
                  <a:pt x="2" y="5"/>
                </a:moveTo>
                <a:cubicBezTo>
                  <a:pt x="1" y="5"/>
                  <a:pt x="0" y="4"/>
                  <a:pt x="1" y="3"/>
                </a:cubicBezTo>
                <a:cubicBezTo>
                  <a:pt x="1" y="3"/>
                  <a:pt x="1" y="3"/>
                  <a:pt x="1" y="3"/>
                </a:cubicBezTo>
                <a:cubicBezTo>
                  <a:pt x="1" y="1"/>
                  <a:pt x="2" y="0"/>
                  <a:pt x="3" y="0"/>
                </a:cubicBezTo>
                <a:cubicBezTo>
                  <a:pt x="17" y="2"/>
                  <a:pt x="17" y="2"/>
                  <a:pt x="17" y="2"/>
                </a:cubicBezTo>
                <a:cubicBezTo>
                  <a:pt x="19" y="2"/>
                  <a:pt x="19" y="3"/>
                  <a:pt x="19" y="5"/>
                </a:cubicBezTo>
                <a:cubicBezTo>
                  <a:pt x="19" y="5"/>
                  <a:pt x="19" y="5"/>
                  <a:pt x="19" y="5"/>
                </a:cubicBezTo>
                <a:cubicBezTo>
                  <a:pt x="19" y="6"/>
                  <a:pt x="18" y="7"/>
                  <a:pt x="17" y="7"/>
                </a:cubicBezTo>
                <a:cubicBezTo>
                  <a:pt x="2" y="5"/>
                  <a:pt x="2" y="5"/>
                  <a:pt x="2" y="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5" name="Freeform 16"/>
          <p:cNvSpPr>
            <a:spLocks/>
          </p:cNvSpPr>
          <p:nvPr/>
        </p:nvSpPr>
        <p:spPr bwMode="auto">
          <a:xfrm>
            <a:off x="11446589" y="4033399"/>
            <a:ext cx="37978" cy="37715"/>
          </a:xfrm>
          <a:custGeom>
            <a:avLst/>
            <a:gdLst>
              <a:gd name="T0" fmla="*/ 4 w 16"/>
              <a:gd name="T1" fmla="*/ 14 h 15"/>
              <a:gd name="T2" fmla="*/ 1 w 16"/>
              <a:gd name="T3" fmla="*/ 13 h 15"/>
              <a:gd name="T4" fmla="*/ 1 w 16"/>
              <a:gd name="T5" fmla="*/ 13 h 15"/>
              <a:gd name="T6" fmla="*/ 1 w 16"/>
              <a:gd name="T7" fmla="*/ 10 h 15"/>
              <a:gd name="T8" fmla="*/ 12 w 16"/>
              <a:gd name="T9" fmla="*/ 0 h 15"/>
              <a:gd name="T10" fmla="*/ 15 w 16"/>
              <a:gd name="T11" fmla="*/ 1 h 15"/>
              <a:gd name="T12" fmla="*/ 15 w 16"/>
              <a:gd name="T13" fmla="*/ 1 h 15"/>
              <a:gd name="T14" fmla="*/ 15 w 16"/>
              <a:gd name="T15" fmla="*/ 4 h 15"/>
              <a:gd name="T16" fmla="*/ 4 w 16"/>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4" y="14"/>
                </a:moveTo>
                <a:cubicBezTo>
                  <a:pt x="3" y="15"/>
                  <a:pt x="2" y="14"/>
                  <a:pt x="1" y="13"/>
                </a:cubicBezTo>
                <a:cubicBezTo>
                  <a:pt x="1" y="13"/>
                  <a:pt x="1" y="13"/>
                  <a:pt x="1" y="13"/>
                </a:cubicBezTo>
                <a:cubicBezTo>
                  <a:pt x="0" y="12"/>
                  <a:pt x="0" y="11"/>
                  <a:pt x="1" y="10"/>
                </a:cubicBezTo>
                <a:cubicBezTo>
                  <a:pt x="12" y="0"/>
                  <a:pt x="12" y="0"/>
                  <a:pt x="12" y="0"/>
                </a:cubicBezTo>
                <a:cubicBezTo>
                  <a:pt x="13" y="0"/>
                  <a:pt x="14" y="0"/>
                  <a:pt x="15" y="1"/>
                </a:cubicBezTo>
                <a:cubicBezTo>
                  <a:pt x="15" y="1"/>
                  <a:pt x="15" y="1"/>
                  <a:pt x="15" y="1"/>
                </a:cubicBezTo>
                <a:cubicBezTo>
                  <a:pt x="16" y="2"/>
                  <a:pt x="16" y="3"/>
                  <a:pt x="15" y="4"/>
                </a:cubicBezTo>
                <a:cubicBezTo>
                  <a:pt x="4" y="14"/>
                  <a:pt x="4" y="14"/>
                  <a:pt x="4"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6" name="Freeform 17"/>
          <p:cNvSpPr>
            <a:spLocks noEditPoints="1"/>
          </p:cNvSpPr>
          <p:nvPr/>
        </p:nvSpPr>
        <p:spPr bwMode="auto">
          <a:xfrm>
            <a:off x="11203291" y="4035914"/>
            <a:ext cx="250419" cy="367091"/>
          </a:xfrm>
          <a:custGeom>
            <a:avLst/>
            <a:gdLst>
              <a:gd name="T0" fmla="*/ 69 w 105"/>
              <a:gd name="T1" fmla="*/ 125 h 146"/>
              <a:gd name="T2" fmla="*/ 67 w 105"/>
              <a:gd name="T3" fmla="*/ 129 h 146"/>
              <a:gd name="T4" fmla="*/ 65 w 105"/>
              <a:gd name="T5" fmla="*/ 129 h 146"/>
              <a:gd name="T6" fmla="*/ 40 w 105"/>
              <a:gd name="T7" fmla="*/ 129 h 146"/>
              <a:gd name="T8" fmla="*/ 38 w 105"/>
              <a:gd name="T9" fmla="*/ 129 h 146"/>
              <a:gd name="T10" fmla="*/ 36 w 105"/>
              <a:gd name="T11" fmla="*/ 125 h 146"/>
              <a:gd name="T12" fmla="*/ 36 w 105"/>
              <a:gd name="T13" fmla="*/ 111 h 146"/>
              <a:gd name="T14" fmla="*/ 69 w 105"/>
              <a:gd name="T15" fmla="*/ 111 h 146"/>
              <a:gd name="T16" fmla="*/ 69 w 105"/>
              <a:gd name="T17" fmla="*/ 125 h 146"/>
              <a:gd name="T18" fmla="*/ 33 w 105"/>
              <a:gd name="T19" fmla="*/ 26 h 146"/>
              <a:gd name="T20" fmla="*/ 20 w 105"/>
              <a:gd name="T21" fmla="*/ 52 h 146"/>
              <a:gd name="T22" fmla="*/ 31 w 105"/>
              <a:gd name="T23" fmla="*/ 77 h 146"/>
              <a:gd name="T24" fmla="*/ 32 w 105"/>
              <a:gd name="T25" fmla="*/ 80 h 146"/>
              <a:gd name="T26" fmla="*/ 32 w 105"/>
              <a:gd name="T27" fmla="*/ 80 h 146"/>
              <a:gd name="T28" fmla="*/ 28 w 105"/>
              <a:gd name="T29" fmla="*/ 81 h 146"/>
              <a:gd name="T30" fmla="*/ 15 w 105"/>
              <a:gd name="T31" fmla="*/ 52 h 146"/>
              <a:gd name="T32" fmla="*/ 30 w 105"/>
              <a:gd name="T33" fmla="*/ 22 h 146"/>
              <a:gd name="T34" fmla="*/ 33 w 105"/>
              <a:gd name="T35" fmla="*/ 22 h 146"/>
              <a:gd name="T36" fmla="*/ 33 w 105"/>
              <a:gd name="T37" fmla="*/ 22 h 146"/>
              <a:gd name="T38" fmla="*/ 33 w 105"/>
              <a:gd name="T39" fmla="*/ 26 h 146"/>
              <a:gd name="T40" fmla="*/ 105 w 105"/>
              <a:gd name="T41" fmla="*/ 52 h 146"/>
              <a:gd name="T42" fmla="*/ 52 w 105"/>
              <a:gd name="T43" fmla="*/ 0 h 146"/>
              <a:gd name="T44" fmla="*/ 0 w 105"/>
              <a:gd name="T45" fmla="*/ 52 h 146"/>
              <a:gd name="T46" fmla="*/ 31 w 105"/>
              <a:gd name="T47" fmla="*/ 100 h 146"/>
              <a:gd name="T48" fmla="*/ 31 w 105"/>
              <a:gd name="T49" fmla="*/ 111 h 146"/>
              <a:gd name="T50" fmla="*/ 31 w 105"/>
              <a:gd name="T51" fmla="*/ 125 h 146"/>
              <a:gd name="T52" fmla="*/ 38 w 105"/>
              <a:gd name="T53" fmla="*/ 134 h 146"/>
              <a:gd name="T54" fmla="*/ 40 w 105"/>
              <a:gd name="T55" fmla="*/ 138 h 146"/>
              <a:gd name="T56" fmla="*/ 49 w 105"/>
              <a:gd name="T57" fmla="*/ 146 h 146"/>
              <a:gd name="T58" fmla="*/ 56 w 105"/>
              <a:gd name="T59" fmla="*/ 146 h 146"/>
              <a:gd name="T60" fmla="*/ 65 w 105"/>
              <a:gd name="T61" fmla="*/ 138 h 146"/>
              <a:gd name="T62" fmla="*/ 66 w 105"/>
              <a:gd name="T63" fmla="*/ 134 h 146"/>
              <a:gd name="T64" fmla="*/ 74 w 105"/>
              <a:gd name="T65" fmla="*/ 125 h 146"/>
              <a:gd name="T66" fmla="*/ 74 w 105"/>
              <a:gd name="T67" fmla="*/ 106 h 146"/>
              <a:gd name="T68" fmla="*/ 74 w 105"/>
              <a:gd name="T69" fmla="*/ 100 h 146"/>
              <a:gd name="T70" fmla="*/ 105 w 105"/>
              <a:gd name="T71" fmla="*/ 5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146">
                <a:moveTo>
                  <a:pt x="69" y="125"/>
                </a:moveTo>
                <a:cubicBezTo>
                  <a:pt x="69" y="126"/>
                  <a:pt x="68" y="128"/>
                  <a:pt x="67" y="129"/>
                </a:cubicBezTo>
                <a:cubicBezTo>
                  <a:pt x="66" y="129"/>
                  <a:pt x="66" y="129"/>
                  <a:pt x="65" y="129"/>
                </a:cubicBezTo>
                <a:cubicBezTo>
                  <a:pt x="40" y="129"/>
                  <a:pt x="40" y="129"/>
                  <a:pt x="40" y="129"/>
                </a:cubicBezTo>
                <a:cubicBezTo>
                  <a:pt x="39" y="129"/>
                  <a:pt x="38" y="129"/>
                  <a:pt x="38" y="129"/>
                </a:cubicBezTo>
                <a:cubicBezTo>
                  <a:pt x="36" y="128"/>
                  <a:pt x="36" y="126"/>
                  <a:pt x="36" y="125"/>
                </a:cubicBezTo>
                <a:cubicBezTo>
                  <a:pt x="36" y="111"/>
                  <a:pt x="36" y="111"/>
                  <a:pt x="36" y="111"/>
                </a:cubicBezTo>
                <a:cubicBezTo>
                  <a:pt x="69" y="111"/>
                  <a:pt x="69" y="111"/>
                  <a:pt x="69" y="111"/>
                </a:cubicBezTo>
                <a:cubicBezTo>
                  <a:pt x="69" y="125"/>
                  <a:pt x="69" y="125"/>
                  <a:pt x="69" y="125"/>
                </a:cubicBezTo>
                <a:close/>
                <a:moveTo>
                  <a:pt x="33" y="26"/>
                </a:moveTo>
                <a:cubicBezTo>
                  <a:pt x="25" y="32"/>
                  <a:pt x="20" y="41"/>
                  <a:pt x="20" y="52"/>
                </a:cubicBezTo>
                <a:cubicBezTo>
                  <a:pt x="20" y="62"/>
                  <a:pt x="24" y="71"/>
                  <a:pt x="31" y="77"/>
                </a:cubicBezTo>
                <a:cubicBezTo>
                  <a:pt x="32" y="78"/>
                  <a:pt x="32" y="79"/>
                  <a:pt x="32" y="80"/>
                </a:cubicBezTo>
                <a:cubicBezTo>
                  <a:pt x="32" y="80"/>
                  <a:pt x="32" y="80"/>
                  <a:pt x="32" y="80"/>
                </a:cubicBezTo>
                <a:cubicBezTo>
                  <a:pt x="31" y="81"/>
                  <a:pt x="29" y="82"/>
                  <a:pt x="28" y="81"/>
                </a:cubicBezTo>
                <a:cubicBezTo>
                  <a:pt x="20" y="74"/>
                  <a:pt x="15" y="64"/>
                  <a:pt x="15" y="52"/>
                </a:cubicBezTo>
                <a:cubicBezTo>
                  <a:pt x="15" y="40"/>
                  <a:pt x="21" y="29"/>
                  <a:pt x="30" y="22"/>
                </a:cubicBezTo>
                <a:cubicBezTo>
                  <a:pt x="31" y="21"/>
                  <a:pt x="33" y="21"/>
                  <a:pt x="33" y="22"/>
                </a:cubicBezTo>
                <a:cubicBezTo>
                  <a:pt x="33" y="22"/>
                  <a:pt x="33" y="22"/>
                  <a:pt x="33" y="22"/>
                </a:cubicBezTo>
                <a:cubicBezTo>
                  <a:pt x="34" y="24"/>
                  <a:pt x="34" y="25"/>
                  <a:pt x="33" y="26"/>
                </a:cubicBezTo>
                <a:close/>
                <a:moveTo>
                  <a:pt x="105" y="52"/>
                </a:moveTo>
                <a:cubicBezTo>
                  <a:pt x="105" y="23"/>
                  <a:pt x="81" y="0"/>
                  <a:pt x="52" y="0"/>
                </a:cubicBezTo>
                <a:cubicBezTo>
                  <a:pt x="23" y="0"/>
                  <a:pt x="0" y="23"/>
                  <a:pt x="0" y="52"/>
                </a:cubicBezTo>
                <a:cubicBezTo>
                  <a:pt x="0" y="73"/>
                  <a:pt x="13" y="92"/>
                  <a:pt x="31" y="100"/>
                </a:cubicBezTo>
                <a:cubicBezTo>
                  <a:pt x="31" y="111"/>
                  <a:pt x="31" y="111"/>
                  <a:pt x="31" y="111"/>
                </a:cubicBezTo>
                <a:cubicBezTo>
                  <a:pt x="31" y="125"/>
                  <a:pt x="31" y="125"/>
                  <a:pt x="31" y="125"/>
                </a:cubicBezTo>
                <a:cubicBezTo>
                  <a:pt x="31" y="129"/>
                  <a:pt x="34" y="133"/>
                  <a:pt x="38" y="134"/>
                </a:cubicBezTo>
                <a:cubicBezTo>
                  <a:pt x="39" y="135"/>
                  <a:pt x="39" y="137"/>
                  <a:pt x="40" y="138"/>
                </a:cubicBezTo>
                <a:cubicBezTo>
                  <a:pt x="42" y="143"/>
                  <a:pt x="46" y="146"/>
                  <a:pt x="49" y="146"/>
                </a:cubicBezTo>
                <a:cubicBezTo>
                  <a:pt x="56" y="146"/>
                  <a:pt x="56" y="146"/>
                  <a:pt x="56" y="146"/>
                </a:cubicBezTo>
                <a:cubicBezTo>
                  <a:pt x="59" y="146"/>
                  <a:pt x="63" y="143"/>
                  <a:pt x="65" y="138"/>
                </a:cubicBezTo>
                <a:cubicBezTo>
                  <a:pt x="66" y="137"/>
                  <a:pt x="66" y="135"/>
                  <a:pt x="66" y="134"/>
                </a:cubicBezTo>
                <a:cubicBezTo>
                  <a:pt x="71" y="133"/>
                  <a:pt x="74" y="129"/>
                  <a:pt x="74" y="125"/>
                </a:cubicBezTo>
                <a:cubicBezTo>
                  <a:pt x="74" y="106"/>
                  <a:pt x="74" y="106"/>
                  <a:pt x="74" y="106"/>
                </a:cubicBezTo>
                <a:cubicBezTo>
                  <a:pt x="74" y="100"/>
                  <a:pt x="74" y="100"/>
                  <a:pt x="74" y="100"/>
                </a:cubicBezTo>
                <a:cubicBezTo>
                  <a:pt x="92" y="92"/>
                  <a:pt x="105" y="73"/>
                  <a:pt x="105" y="5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7" name="Freeform 12"/>
          <p:cNvSpPr>
            <a:spLocks/>
          </p:cNvSpPr>
          <p:nvPr/>
        </p:nvSpPr>
        <p:spPr bwMode="auto">
          <a:xfrm>
            <a:off x="6243529" y="4085465"/>
            <a:ext cx="11868" cy="47772"/>
          </a:xfrm>
          <a:custGeom>
            <a:avLst/>
            <a:gdLst>
              <a:gd name="T0" fmla="*/ 5 w 5"/>
              <a:gd name="T1" fmla="*/ 17 h 19"/>
              <a:gd name="T2" fmla="*/ 3 w 5"/>
              <a:gd name="T3" fmla="*/ 19 h 19"/>
              <a:gd name="T4" fmla="*/ 3 w 5"/>
              <a:gd name="T5" fmla="*/ 19 h 19"/>
              <a:gd name="T6" fmla="*/ 0 w 5"/>
              <a:gd name="T7" fmla="*/ 17 h 19"/>
              <a:gd name="T8" fmla="*/ 0 w 5"/>
              <a:gd name="T9" fmla="*/ 2 h 19"/>
              <a:gd name="T10" fmla="*/ 3 w 5"/>
              <a:gd name="T11" fmla="*/ 0 h 19"/>
              <a:gd name="T12" fmla="*/ 3 w 5"/>
              <a:gd name="T13" fmla="*/ 0 h 19"/>
              <a:gd name="T14" fmla="*/ 5 w 5"/>
              <a:gd name="T15" fmla="*/ 2 h 19"/>
              <a:gd name="T16" fmla="*/ 5 w 5"/>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9">
                <a:moveTo>
                  <a:pt x="5" y="17"/>
                </a:moveTo>
                <a:cubicBezTo>
                  <a:pt x="5" y="18"/>
                  <a:pt x="4" y="19"/>
                  <a:pt x="3" y="19"/>
                </a:cubicBezTo>
                <a:cubicBezTo>
                  <a:pt x="3" y="19"/>
                  <a:pt x="3" y="19"/>
                  <a:pt x="3" y="19"/>
                </a:cubicBezTo>
                <a:cubicBezTo>
                  <a:pt x="1" y="19"/>
                  <a:pt x="0" y="18"/>
                  <a:pt x="0" y="17"/>
                </a:cubicBezTo>
                <a:cubicBezTo>
                  <a:pt x="0" y="2"/>
                  <a:pt x="0" y="2"/>
                  <a:pt x="0" y="2"/>
                </a:cubicBezTo>
                <a:cubicBezTo>
                  <a:pt x="0" y="1"/>
                  <a:pt x="1" y="0"/>
                  <a:pt x="3" y="0"/>
                </a:cubicBezTo>
                <a:cubicBezTo>
                  <a:pt x="3" y="0"/>
                  <a:pt x="3" y="0"/>
                  <a:pt x="3" y="0"/>
                </a:cubicBezTo>
                <a:cubicBezTo>
                  <a:pt x="4" y="0"/>
                  <a:pt x="5" y="1"/>
                  <a:pt x="5" y="2"/>
                </a:cubicBezTo>
                <a:cubicBezTo>
                  <a:pt x="5" y="17"/>
                  <a:pt x="5" y="17"/>
                  <a:pt x="5" y="1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8" name="Freeform 13"/>
          <p:cNvSpPr>
            <a:spLocks/>
          </p:cNvSpPr>
          <p:nvPr/>
        </p:nvSpPr>
        <p:spPr bwMode="auto">
          <a:xfrm>
            <a:off x="6098737" y="4158380"/>
            <a:ext cx="37978" cy="37715"/>
          </a:xfrm>
          <a:custGeom>
            <a:avLst/>
            <a:gdLst>
              <a:gd name="T0" fmla="*/ 15 w 16"/>
              <a:gd name="T1" fmla="*/ 10 h 15"/>
              <a:gd name="T2" fmla="*/ 15 w 16"/>
              <a:gd name="T3" fmla="*/ 14 h 15"/>
              <a:gd name="T4" fmla="*/ 15 w 16"/>
              <a:gd name="T5" fmla="*/ 14 h 15"/>
              <a:gd name="T6" fmla="*/ 11 w 16"/>
              <a:gd name="T7" fmla="*/ 14 h 15"/>
              <a:gd name="T8" fmla="*/ 0 w 16"/>
              <a:gd name="T9" fmla="*/ 4 h 15"/>
              <a:gd name="T10" fmla="*/ 1 w 16"/>
              <a:gd name="T11" fmla="*/ 1 h 15"/>
              <a:gd name="T12" fmla="*/ 1 w 16"/>
              <a:gd name="T13" fmla="*/ 1 h 15"/>
              <a:gd name="T14" fmla="*/ 4 w 16"/>
              <a:gd name="T15" fmla="*/ 1 h 15"/>
              <a:gd name="T16" fmla="*/ 15 w 16"/>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5" y="10"/>
                </a:moveTo>
                <a:cubicBezTo>
                  <a:pt x="16" y="11"/>
                  <a:pt x="15" y="13"/>
                  <a:pt x="15" y="14"/>
                </a:cubicBezTo>
                <a:cubicBezTo>
                  <a:pt x="15" y="14"/>
                  <a:pt x="15" y="14"/>
                  <a:pt x="15" y="14"/>
                </a:cubicBezTo>
                <a:cubicBezTo>
                  <a:pt x="14" y="15"/>
                  <a:pt x="12" y="15"/>
                  <a:pt x="11" y="14"/>
                </a:cubicBezTo>
                <a:cubicBezTo>
                  <a:pt x="0" y="4"/>
                  <a:pt x="0" y="4"/>
                  <a:pt x="0" y="4"/>
                </a:cubicBezTo>
                <a:cubicBezTo>
                  <a:pt x="0" y="3"/>
                  <a:pt x="0" y="2"/>
                  <a:pt x="1" y="1"/>
                </a:cubicBezTo>
                <a:cubicBezTo>
                  <a:pt x="1" y="1"/>
                  <a:pt x="1" y="1"/>
                  <a:pt x="1" y="1"/>
                </a:cubicBezTo>
                <a:cubicBezTo>
                  <a:pt x="2" y="0"/>
                  <a:pt x="3" y="0"/>
                  <a:pt x="4" y="1"/>
                </a:cubicBezTo>
                <a:cubicBezTo>
                  <a:pt x="15" y="10"/>
                  <a:pt x="15" y="10"/>
                  <a:pt x="15" y="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9" name="Freeform 14"/>
          <p:cNvSpPr>
            <a:spLocks/>
          </p:cNvSpPr>
          <p:nvPr/>
        </p:nvSpPr>
        <p:spPr bwMode="auto">
          <a:xfrm>
            <a:off x="6053638" y="4319297"/>
            <a:ext cx="45099" cy="15086"/>
          </a:xfrm>
          <a:custGeom>
            <a:avLst/>
            <a:gdLst>
              <a:gd name="T0" fmla="*/ 16 w 19"/>
              <a:gd name="T1" fmla="*/ 0 h 6"/>
              <a:gd name="T2" fmla="*/ 18 w 19"/>
              <a:gd name="T3" fmla="*/ 2 h 6"/>
              <a:gd name="T4" fmla="*/ 18 w 19"/>
              <a:gd name="T5" fmla="*/ 2 h 6"/>
              <a:gd name="T6" fmla="*/ 17 w 19"/>
              <a:gd name="T7" fmla="*/ 5 h 6"/>
              <a:gd name="T8" fmla="*/ 2 w 19"/>
              <a:gd name="T9" fmla="*/ 6 h 6"/>
              <a:gd name="T10" fmla="*/ 0 w 19"/>
              <a:gd name="T11" fmla="*/ 4 h 6"/>
              <a:gd name="T12" fmla="*/ 0 w 19"/>
              <a:gd name="T13" fmla="*/ 4 h 6"/>
              <a:gd name="T14" fmla="*/ 2 w 19"/>
              <a:gd name="T15" fmla="*/ 1 h 6"/>
              <a:gd name="T16" fmla="*/ 16 w 19"/>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
                <a:moveTo>
                  <a:pt x="16" y="0"/>
                </a:moveTo>
                <a:cubicBezTo>
                  <a:pt x="17" y="0"/>
                  <a:pt x="18" y="1"/>
                  <a:pt x="18" y="2"/>
                </a:cubicBezTo>
                <a:cubicBezTo>
                  <a:pt x="18" y="2"/>
                  <a:pt x="18" y="2"/>
                  <a:pt x="18" y="2"/>
                </a:cubicBezTo>
                <a:cubicBezTo>
                  <a:pt x="19" y="3"/>
                  <a:pt x="18" y="4"/>
                  <a:pt x="17" y="5"/>
                </a:cubicBezTo>
                <a:cubicBezTo>
                  <a:pt x="2" y="6"/>
                  <a:pt x="2" y="6"/>
                  <a:pt x="2" y="6"/>
                </a:cubicBezTo>
                <a:cubicBezTo>
                  <a:pt x="1" y="6"/>
                  <a:pt x="0" y="5"/>
                  <a:pt x="0" y="4"/>
                </a:cubicBezTo>
                <a:cubicBezTo>
                  <a:pt x="0" y="4"/>
                  <a:pt x="0" y="4"/>
                  <a:pt x="0" y="4"/>
                </a:cubicBezTo>
                <a:cubicBezTo>
                  <a:pt x="0" y="3"/>
                  <a:pt x="0" y="1"/>
                  <a:pt x="2" y="1"/>
                </a:cubicBezTo>
                <a:cubicBezTo>
                  <a:pt x="16" y="0"/>
                  <a:pt x="16" y="0"/>
                  <a:pt x="1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0" name="Freeform 15"/>
          <p:cNvSpPr>
            <a:spLocks/>
          </p:cNvSpPr>
          <p:nvPr/>
        </p:nvSpPr>
        <p:spPr bwMode="auto">
          <a:xfrm>
            <a:off x="6413244" y="4306725"/>
            <a:ext cx="45099" cy="17600"/>
          </a:xfrm>
          <a:custGeom>
            <a:avLst/>
            <a:gdLst>
              <a:gd name="T0" fmla="*/ 2 w 19"/>
              <a:gd name="T1" fmla="*/ 5 h 7"/>
              <a:gd name="T2" fmla="*/ 1 w 19"/>
              <a:gd name="T3" fmla="*/ 3 h 7"/>
              <a:gd name="T4" fmla="*/ 1 w 19"/>
              <a:gd name="T5" fmla="*/ 3 h 7"/>
              <a:gd name="T6" fmla="*/ 3 w 19"/>
              <a:gd name="T7" fmla="*/ 0 h 7"/>
              <a:gd name="T8" fmla="*/ 17 w 19"/>
              <a:gd name="T9" fmla="*/ 2 h 7"/>
              <a:gd name="T10" fmla="*/ 19 w 19"/>
              <a:gd name="T11" fmla="*/ 5 h 7"/>
              <a:gd name="T12" fmla="*/ 19 w 19"/>
              <a:gd name="T13" fmla="*/ 5 h 7"/>
              <a:gd name="T14" fmla="*/ 17 w 19"/>
              <a:gd name="T15" fmla="*/ 7 h 7"/>
              <a:gd name="T16" fmla="*/ 2 w 19"/>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
                <a:moveTo>
                  <a:pt x="2" y="5"/>
                </a:moveTo>
                <a:cubicBezTo>
                  <a:pt x="1" y="5"/>
                  <a:pt x="0" y="4"/>
                  <a:pt x="1" y="3"/>
                </a:cubicBezTo>
                <a:cubicBezTo>
                  <a:pt x="1" y="3"/>
                  <a:pt x="1" y="3"/>
                  <a:pt x="1" y="3"/>
                </a:cubicBezTo>
                <a:cubicBezTo>
                  <a:pt x="1" y="1"/>
                  <a:pt x="2" y="0"/>
                  <a:pt x="3" y="0"/>
                </a:cubicBezTo>
                <a:cubicBezTo>
                  <a:pt x="17" y="2"/>
                  <a:pt x="17" y="2"/>
                  <a:pt x="17" y="2"/>
                </a:cubicBezTo>
                <a:cubicBezTo>
                  <a:pt x="19" y="2"/>
                  <a:pt x="19" y="3"/>
                  <a:pt x="19" y="5"/>
                </a:cubicBezTo>
                <a:cubicBezTo>
                  <a:pt x="19" y="5"/>
                  <a:pt x="19" y="5"/>
                  <a:pt x="19" y="5"/>
                </a:cubicBezTo>
                <a:cubicBezTo>
                  <a:pt x="19" y="6"/>
                  <a:pt x="18" y="7"/>
                  <a:pt x="17" y="7"/>
                </a:cubicBezTo>
                <a:cubicBezTo>
                  <a:pt x="2" y="5"/>
                  <a:pt x="2" y="5"/>
                  <a:pt x="2" y="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1" name="Freeform 16"/>
          <p:cNvSpPr>
            <a:spLocks/>
          </p:cNvSpPr>
          <p:nvPr/>
        </p:nvSpPr>
        <p:spPr bwMode="auto">
          <a:xfrm>
            <a:off x="6368145" y="4150837"/>
            <a:ext cx="37978" cy="37715"/>
          </a:xfrm>
          <a:custGeom>
            <a:avLst/>
            <a:gdLst>
              <a:gd name="T0" fmla="*/ 4 w 16"/>
              <a:gd name="T1" fmla="*/ 14 h 15"/>
              <a:gd name="T2" fmla="*/ 1 w 16"/>
              <a:gd name="T3" fmla="*/ 13 h 15"/>
              <a:gd name="T4" fmla="*/ 1 w 16"/>
              <a:gd name="T5" fmla="*/ 13 h 15"/>
              <a:gd name="T6" fmla="*/ 1 w 16"/>
              <a:gd name="T7" fmla="*/ 10 h 15"/>
              <a:gd name="T8" fmla="*/ 12 w 16"/>
              <a:gd name="T9" fmla="*/ 0 h 15"/>
              <a:gd name="T10" fmla="*/ 15 w 16"/>
              <a:gd name="T11" fmla="*/ 1 h 15"/>
              <a:gd name="T12" fmla="*/ 15 w 16"/>
              <a:gd name="T13" fmla="*/ 1 h 15"/>
              <a:gd name="T14" fmla="*/ 15 w 16"/>
              <a:gd name="T15" fmla="*/ 4 h 15"/>
              <a:gd name="T16" fmla="*/ 4 w 16"/>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4" y="14"/>
                </a:moveTo>
                <a:cubicBezTo>
                  <a:pt x="3" y="15"/>
                  <a:pt x="2" y="14"/>
                  <a:pt x="1" y="13"/>
                </a:cubicBezTo>
                <a:cubicBezTo>
                  <a:pt x="1" y="13"/>
                  <a:pt x="1" y="13"/>
                  <a:pt x="1" y="13"/>
                </a:cubicBezTo>
                <a:cubicBezTo>
                  <a:pt x="0" y="12"/>
                  <a:pt x="0" y="11"/>
                  <a:pt x="1" y="10"/>
                </a:cubicBezTo>
                <a:cubicBezTo>
                  <a:pt x="12" y="0"/>
                  <a:pt x="12" y="0"/>
                  <a:pt x="12" y="0"/>
                </a:cubicBezTo>
                <a:cubicBezTo>
                  <a:pt x="13" y="0"/>
                  <a:pt x="14" y="0"/>
                  <a:pt x="15" y="1"/>
                </a:cubicBezTo>
                <a:cubicBezTo>
                  <a:pt x="15" y="1"/>
                  <a:pt x="15" y="1"/>
                  <a:pt x="15" y="1"/>
                </a:cubicBezTo>
                <a:cubicBezTo>
                  <a:pt x="16" y="2"/>
                  <a:pt x="16" y="3"/>
                  <a:pt x="15" y="4"/>
                </a:cubicBezTo>
                <a:cubicBezTo>
                  <a:pt x="4" y="14"/>
                  <a:pt x="4" y="14"/>
                  <a:pt x="4"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2" name="Freeform 17"/>
          <p:cNvSpPr>
            <a:spLocks noEditPoints="1"/>
          </p:cNvSpPr>
          <p:nvPr/>
        </p:nvSpPr>
        <p:spPr bwMode="auto">
          <a:xfrm>
            <a:off x="6124847" y="4153352"/>
            <a:ext cx="250419" cy="367091"/>
          </a:xfrm>
          <a:custGeom>
            <a:avLst/>
            <a:gdLst>
              <a:gd name="T0" fmla="*/ 69 w 105"/>
              <a:gd name="T1" fmla="*/ 125 h 146"/>
              <a:gd name="T2" fmla="*/ 67 w 105"/>
              <a:gd name="T3" fmla="*/ 129 h 146"/>
              <a:gd name="T4" fmla="*/ 65 w 105"/>
              <a:gd name="T5" fmla="*/ 129 h 146"/>
              <a:gd name="T6" fmla="*/ 40 w 105"/>
              <a:gd name="T7" fmla="*/ 129 h 146"/>
              <a:gd name="T8" fmla="*/ 38 w 105"/>
              <a:gd name="T9" fmla="*/ 129 h 146"/>
              <a:gd name="T10" fmla="*/ 36 w 105"/>
              <a:gd name="T11" fmla="*/ 125 h 146"/>
              <a:gd name="T12" fmla="*/ 36 w 105"/>
              <a:gd name="T13" fmla="*/ 111 h 146"/>
              <a:gd name="T14" fmla="*/ 69 w 105"/>
              <a:gd name="T15" fmla="*/ 111 h 146"/>
              <a:gd name="T16" fmla="*/ 69 w 105"/>
              <a:gd name="T17" fmla="*/ 125 h 146"/>
              <a:gd name="T18" fmla="*/ 33 w 105"/>
              <a:gd name="T19" fmla="*/ 26 h 146"/>
              <a:gd name="T20" fmla="*/ 20 w 105"/>
              <a:gd name="T21" fmla="*/ 52 h 146"/>
              <a:gd name="T22" fmla="*/ 31 w 105"/>
              <a:gd name="T23" fmla="*/ 77 h 146"/>
              <a:gd name="T24" fmla="*/ 32 w 105"/>
              <a:gd name="T25" fmla="*/ 80 h 146"/>
              <a:gd name="T26" fmla="*/ 32 w 105"/>
              <a:gd name="T27" fmla="*/ 80 h 146"/>
              <a:gd name="T28" fmla="*/ 28 w 105"/>
              <a:gd name="T29" fmla="*/ 81 h 146"/>
              <a:gd name="T30" fmla="*/ 15 w 105"/>
              <a:gd name="T31" fmla="*/ 52 h 146"/>
              <a:gd name="T32" fmla="*/ 30 w 105"/>
              <a:gd name="T33" fmla="*/ 22 h 146"/>
              <a:gd name="T34" fmla="*/ 33 w 105"/>
              <a:gd name="T35" fmla="*/ 22 h 146"/>
              <a:gd name="T36" fmla="*/ 33 w 105"/>
              <a:gd name="T37" fmla="*/ 22 h 146"/>
              <a:gd name="T38" fmla="*/ 33 w 105"/>
              <a:gd name="T39" fmla="*/ 26 h 146"/>
              <a:gd name="T40" fmla="*/ 105 w 105"/>
              <a:gd name="T41" fmla="*/ 52 h 146"/>
              <a:gd name="T42" fmla="*/ 52 w 105"/>
              <a:gd name="T43" fmla="*/ 0 h 146"/>
              <a:gd name="T44" fmla="*/ 0 w 105"/>
              <a:gd name="T45" fmla="*/ 52 h 146"/>
              <a:gd name="T46" fmla="*/ 31 w 105"/>
              <a:gd name="T47" fmla="*/ 100 h 146"/>
              <a:gd name="T48" fmla="*/ 31 w 105"/>
              <a:gd name="T49" fmla="*/ 111 h 146"/>
              <a:gd name="T50" fmla="*/ 31 w 105"/>
              <a:gd name="T51" fmla="*/ 125 h 146"/>
              <a:gd name="T52" fmla="*/ 38 w 105"/>
              <a:gd name="T53" fmla="*/ 134 h 146"/>
              <a:gd name="T54" fmla="*/ 40 w 105"/>
              <a:gd name="T55" fmla="*/ 138 h 146"/>
              <a:gd name="T56" fmla="*/ 49 w 105"/>
              <a:gd name="T57" fmla="*/ 146 h 146"/>
              <a:gd name="T58" fmla="*/ 56 w 105"/>
              <a:gd name="T59" fmla="*/ 146 h 146"/>
              <a:gd name="T60" fmla="*/ 65 w 105"/>
              <a:gd name="T61" fmla="*/ 138 h 146"/>
              <a:gd name="T62" fmla="*/ 66 w 105"/>
              <a:gd name="T63" fmla="*/ 134 h 146"/>
              <a:gd name="T64" fmla="*/ 74 w 105"/>
              <a:gd name="T65" fmla="*/ 125 h 146"/>
              <a:gd name="T66" fmla="*/ 74 w 105"/>
              <a:gd name="T67" fmla="*/ 106 h 146"/>
              <a:gd name="T68" fmla="*/ 74 w 105"/>
              <a:gd name="T69" fmla="*/ 100 h 146"/>
              <a:gd name="T70" fmla="*/ 105 w 105"/>
              <a:gd name="T71" fmla="*/ 5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146">
                <a:moveTo>
                  <a:pt x="69" y="125"/>
                </a:moveTo>
                <a:cubicBezTo>
                  <a:pt x="69" y="126"/>
                  <a:pt x="68" y="128"/>
                  <a:pt x="67" y="129"/>
                </a:cubicBezTo>
                <a:cubicBezTo>
                  <a:pt x="66" y="129"/>
                  <a:pt x="66" y="129"/>
                  <a:pt x="65" y="129"/>
                </a:cubicBezTo>
                <a:cubicBezTo>
                  <a:pt x="40" y="129"/>
                  <a:pt x="40" y="129"/>
                  <a:pt x="40" y="129"/>
                </a:cubicBezTo>
                <a:cubicBezTo>
                  <a:pt x="39" y="129"/>
                  <a:pt x="38" y="129"/>
                  <a:pt x="38" y="129"/>
                </a:cubicBezTo>
                <a:cubicBezTo>
                  <a:pt x="36" y="128"/>
                  <a:pt x="36" y="126"/>
                  <a:pt x="36" y="125"/>
                </a:cubicBezTo>
                <a:cubicBezTo>
                  <a:pt x="36" y="111"/>
                  <a:pt x="36" y="111"/>
                  <a:pt x="36" y="111"/>
                </a:cubicBezTo>
                <a:cubicBezTo>
                  <a:pt x="69" y="111"/>
                  <a:pt x="69" y="111"/>
                  <a:pt x="69" y="111"/>
                </a:cubicBezTo>
                <a:cubicBezTo>
                  <a:pt x="69" y="125"/>
                  <a:pt x="69" y="125"/>
                  <a:pt x="69" y="125"/>
                </a:cubicBezTo>
                <a:close/>
                <a:moveTo>
                  <a:pt x="33" y="26"/>
                </a:moveTo>
                <a:cubicBezTo>
                  <a:pt x="25" y="32"/>
                  <a:pt x="20" y="41"/>
                  <a:pt x="20" y="52"/>
                </a:cubicBezTo>
                <a:cubicBezTo>
                  <a:pt x="20" y="62"/>
                  <a:pt x="24" y="71"/>
                  <a:pt x="31" y="77"/>
                </a:cubicBezTo>
                <a:cubicBezTo>
                  <a:pt x="32" y="78"/>
                  <a:pt x="32" y="79"/>
                  <a:pt x="32" y="80"/>
                </a:cubicBezTo>
                <a:cubicBezTo>
                  <a:pt x="32" y="80"/>
                  <a:pt x="32" y="80"/>
                  <a:pt x="32" y="80"/>
                </a:cubicBezTo>
                <a:cubicBezTo>
                  <a:pt x="31" y="81"/>
                  <a:pt x="29" y="82"/>
                  <a:pt x="28" y="81"/>
                </a:cubicBezTo>
                <a:cubicBezTo>
                  <a:pt x="20" y="74"/>
                  <a:pt x="15" y="64"/>
                  <a:pt x="15" y="52"/>
                </a:cubicBezTo>
                <a:cubicBezTo>
                  <a:pt x="15" y="40"/>
                  <a:pt x="21" y="29"/>
                  <a:pt x="30" y="22"/>
                </a:cubicBezTo>
                <a:cubicBezTo>
                  <a:pt x="31" y="21"/>
                  <a:pt x="33" y="21"/>
                  <a:pt x="33" y="22"/>
                </a:cubicBezTo>
                <a:cubicBezTo>
                  <a:pt x="33" y="22"/>
                  <a:pt x="33" y="22"/>
                  <a:pt x="33" y="22"/>
                </a:cubicBezTo>
                <a:cubicBezTo>
                  <a:pt x="34" y="24"/>
                  <a:pt x="34" y="25"/>
                  <a:pt x="33" y="26"/>
                </a:cubicBezTo>
                <a:close/>
                <a:moveTo>
                  <a:pt x="105" y="52"/>
                </a:moveTo>
                <a:cubicBezTo>
                  <a:pt x="105" y="23"/>
                  <a:pt x="81" y="0"/>
                  <a:pt x="52" y="0"/>
                </a:cubicBezTo>
                <a:cubicBezTo>
                  <a:pt x="23" y="0"/>
                  <a:pt x="0" y="23"/>
                  <a:pt x="0" y="52"/>
                </a:cubicBezTo>
                <a:cubicBezTo>
                  <a:pt x="0" y="73"/>
                  <a:pt x="13" y="92"/>
                  <a:pt x="31" y="100"/>
                </a:cubicBezTo>
                <a:cubicBezTo>
                  <a:pt x="31" y="111"/>
                  <a:pt x="31" y="111"/>
                  <a:pt x="31" y="111"/>
                </a:cubicBezTo>
                <a:cubicBezTo>
                  <a:pt x="31" y="125"/>
                  <a:pt x="31" y="125"/>
                  <a:pt x="31" y="125"/>
                </a:cubicBezTo>
                <a:cubicBezTo>
                  <a:pt x="31" y="129"/>
                  <a:pt x="34" y="133"/>
                  <a:pt x="38" y="134"/>
                </a:cubicBezTo>
                <a:cubicBezTo>
                  <a:pt x="39" y="135"/>
                  <a:pt x="39" y="137"/>
                  <a:pt x="40" y="138"/>
                </a:cubicBezTo>
                <a:cubicBezTo>
                  <a:pt x="42" y="143"/>
                  <a:pt x="46" y="146"/>
                  <a:pt x="49" y="146"/>
                </a:cubicBezTo>
                <a:cubicBezTo>
                  <a:pt x="56" y="146"/>
                  <a:pt x="56" y="146"/>
                  <a:pt x="56" y="146"/>
                </a:cubicBezTo>
                <a:cubicBezTo>
                  <a:pt x="59" y="146"/>
                  <a:pt x="63" y="143"/>
                  <a:pt x="65" y="138"/>
                </a:cubicBezTo>
                <a:cubicBezTo>
                  <a:pt x="66" y="137"/>
                  <a:pt x="66" y="135"/>
                  <a:pt x="66" y="134"/>
                </a:cubicBezTo>
                <a:cubicBezTo>
                  <a:pt x="71" y="133"/>
                  <a:pt x="74" y="129"/>
                  <a:pt x="74" y="125"/>
                </a:cubicBezTo>
                <a:cubicBezTo>
                  <a:pt x="74" y="106"/>
                  <a:pt x="74" y="106"/>
                  <a:pt x="74" y="106"/>
                </a:cubicBezTo>
                <a:cubicBezTo>
                  <a:pt x="74" y="100"/>
                  <a:pt x="74" y="100"/>
                  <a:pt x="74" y="100"/>
                </a:cubicBezTo>
                <a:cubicBezTo>
                  <a:pt x="92" y="92"/>
                  <a:pt x="105" y="73"/>
                  <a:pt x="105" y="5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3" name="Freeform 12"/>
          <p:cNvSpPr>
            <a:spLocks/>
          </p:cNvSpPr>
          <p:nvPr/>
        </p:nvSpPr>
        <p:spPr bwMode="auto">
          <a:xfrm>
            <a:off x="6009838" y="1928193"/>
            <a:ext cx="11868" cy="47772"/>
          </a:xfrm>
          <a:custGeom>
            <a:avLst/>
            <a:gdLst>
              <a:gd name="T0" fmla="*/ 5 w 5"/>
              <a:gd name="T1" fmla="*/ 17 h 19"/>
              <a:gd name="T2" fmla="*/ 3 w 5"/>
              <a:gd name="T3" fmla="*/ 19 h 19"/>
              <a:gd name="T4" fmla="*/ 3 w 5"/>
              <a:gd name="T5" fmla="*/ 19 h 19"/>
              <a:gd name="T6" fmla="*/ 0 w 5"/>
              <a:gd name="T7" fmla="*/ 17 h 19"/>
              <a:gd name="T8" fmla="*/ 0 w 5"/>
              <a:gd name="T9" fmla="*/ 2 h 19"/>
              <a:gd name="T10" fmla="*/ 3 w 5"/>
              <a:gd name="T11" fmla="*/ 0 h 19"/>
              <a:gd name="T12" fmla="*/ 3 w 5"/>
              <a:gd name="T13" fmla="*/ 0 h 19"/>
              <a:gd name="T14" fmla="*/ 5 w 5"/>
              <a:gd name="T15" fmla="*/ 2 h 19"/>
              <a:gd name="T16" fmla="*/ 5 w 5"/>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9">
                <a:moveTo>
                  <a:pt x="5" y="17"/>
                </a:moveTo>
                <a:cubicBezTo>
                  <a:pt x="5" y="18"/>
                  <a:pt x="4" y="19"/>
                  <a:pt x="3" y="19"/>
                </a:cubicBezTo>
                <a:cubicBezTo>
                  <a:pt x="3" y="19"/>
                  <a:pt x="3" y="19"/>
                  <a:pt x="3" y="19"/>
                </a:cubicBezTo>
                <a:cubicBezTo>
                  <a:pt x="1" y="19"/>
                  <a:pt x="0" y="18"/>
                  <a:pt x="0" y="17"/>
                </a:cubicBezTo>
                <a:cubicBezTo>
                  <a:pt x="0" y="2"/>
                  <a:pt x="0" y="2"/>
                  <a:pt x="0" y="2"/>
                </a:cubicBezTo>
                <a:cubicBezTo>
                  <a:pt x="0" y="1"/>
                  <a:pt x="1" y="0"/>
                  <a:pt x="3" y="0"/>
                </a:cubicBezTo>
                <a:cubicBezTo>
                  <a:pt x="3" y="0"/>
                  <a:pt x="3" y="0"/>
                  <a:pt x="3" y="0"/>
                </a:cubicBezTo>
                <a:cubicBezTo>
                  <a:pt x="4" y="0"/>
                  <a:pt x="5" y="1"/>
                  <a:pt x="5" y="2"/>
                </a:cubicBezTo>
                <a:cubicBezTo>
                  <a:pt x="5" y="17"/>
                  <a:pt x="5" y="17"/>
                  <a:pt x="5" y="1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4" name="Freeform 13"/>
          <p:cNvSpPr>
            <a:spLocks/>
          </p:cNvSpPr>
          <p:nvPr/>
        </p:nvSpPr>
        <p:spPr bwMode="auto">
          <a:xfrm>
            <a:off x="5865046" y="2001108"/>
            <a:ext cx="37978" cy="37715"/>
          </a:xfrm>
          <a:custGeom>
            <a:avLst/>
            <a:gdLst>
              <a:gd name="T0" fmla="*/ 15 w 16"/>
              <a:gd name="T1" fmla="*/ 10 h 15"/>
              <a:gd name="T2" fmla="*/ 15 w 16"/>
              <a:gd name="T3" fmla="*/ 14 h 15"/>
              <a:gd name="T4" fmla="*/ 15 w 16"/>
              <a:gd name="T5" fmla="*/ 14 h 15"/>
              <a:gd name="T6" fmla="*/ 11 w 16"/>
              <a:gd name="T7" fmla="*/ 14 h 15"/>
              <a:gd name="T8" fmla="*/ 0 w 16"/>
              <a:gd name="T9" fmla="*/ 4 h 15"/>
              <a:gd name="T10" fmla="*/ 1 w 16"/>
              <a:gd name="T11" fmla="*/ 1 h 15"/>
              <a:gd name="T12" fmla="*/ 1 w 16"/>
              <a:gd name="T13" fmla="*/ 1 h 15"/>
              <a:gd name="T14" fmla="*/ 4 w 16"/>
              <a:gd name="T15" fmla="*/ 1 h 15"/>
              <a:gd name="T16" fmla="*/ 15 w 16"/>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5" y="10"/>
                </a:moveTo>
                <a:cubicBezTo>
                  <a:pt x="16" y="11"/>
                  <a:pt x="15" y="13"/>
                  <a:pt x="15" y="14"/>
                </a:cubicBezTo>
                <a:cubicBezTo>
                  <a:pt x="15" y="14"/>
                  <a:pt x="15" y="14"/>
                  <a:pt x="15" y="14"/>
                </a:cubicBezTo>
                <a:cubicBezTo>
                  <a:pt x="14" y="15"/>
                  <a:pt x="12" y="15"/>
                  <a:pt x="11" y="14"/>
                </a:cubicBezTo>
                <a:cubicBezTo>
                  <a:pt x="0" y="4"/>
                  <a:pt x="0" y="4"/>
                  <a:pt x="0" y="4"/>
                </a:cubicBezTo>
                <a:cubicBezTo>
                  <a:pt x="0" y="3"/>
                  <a:pt x="0" y="2"/>
                  <a:pt x="1" y="1"/>
                </a:cubicBezTo>
                <a:cubicBezTo>
                  <a:pt x="1" y="1"/>
                  <a:pt x="1" y="1"/>
                  <a:pt x="1" y="1"/>
                </a:cubicBezTo>
                <a:cubicBezTo>
                  <a:pt x="2" y="0"/>
                  <a:pt x="3" y="0"/>
                  <a:pt x="4" y="1"/>
                </a:cubicBezTo>
                <a:cubicBezTo>
                  <a:pt x="15" y="10"/>
                  <a:pt x="15" y="10"/>
                  <a:pt x="15" y="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5" name="Freeform 14"/>
          <p:cNvSpPr>
            <a:spLocks/>
          </p:cNvSpPr>
          <p:nvPr/>
        </p:nvSpPr>
        <p:spPr bwMode="auto">
          <a:xfrm>
            <a:off x="5819947" y="2162025"/>
            <a:ext cx="45099" cy="15086"/>
          </a:xfrm>
          <a:custGeom>
            <a:avLst/>
            <a:gdLst>
              <a:gd name="T0" fmla="*/ 16 w 19"/>
              <a:gd name="T1" fmla="*/ 0 h 6"/>
              <a:gd name="T2" fmla="*/ 18 w 19"/>
              <a:gd name="T3" fmla="*/ 2 h 6"/>
              <a:gd name="T4" fmla="*/ 18 w 19"/>
              <a:gd name="T5" fmla="*/ 2 h 6"/>
              <a:gd name="T6" fmla="*/ 17 w 19"/>
              <a:gd name="T7" fmla="*/ 5 h 6"/>
              <a:gd name="T8" fmla="*/ 2 w 19"/>
              <a:gd name="T9" fmla="*/ 6 h 6"/>
              <a:gd name="T10" fmla="*/ 0 w 19"/>
              <a:gd name="T11" fmla="*/ 4 h 6"/>
              <a:gd name="T12" fmla="*/ 0 w 19"/>
              <a:gd name="T13" fmla="*/ 4 h 6"/>
              <a:gd name="T14" fmla="*/ 2 w 19"/>
              <a:gd name="T15" fmla="*/ 1 h 6"/>
              <a:gd name="T16" fmla="*/ 16 w 19"/>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
                <a:moveTo>
                  <a:pt x="16" y="0"/>
                </a:moveTo>
                <a:cubicBezTo>
                  <a:pt x="17" y="0"/>
                  <a:pt x="18" y="1"/>
                  <a:pt x="18" y="2"/>
                </a:cubicBezTo>
                <a:cubicBezTo>
                  <a:pt x="18" y="2"/>
                  <a:pt x="18" y="2"/>
                  <a:pt x="18" y="2"/>
                </a:cubicBezTo>
                <a:cubicBezTo>
                  <a:pt x="19" y="3"/>
                  <a:pt x="18" y="4"/>
                  <a:pt x="17" y="5"/>
                </a:cubicBezTo>
                <a:cubicBezTo>
                  <a:pt x="2" y="6"/>
                  <a:pt x="2" y="6"/>
                  <a:pt x="2" y="6"/>
                </a:cubicBezTo>
                <a:cubicBezTo>
                  <a:pt x="1" y="6"/>
                  <a:pt x="0" y="5"/>
                  <a:pt x="0" y="4"/>
                </a:cubicBezTo>
                <a:cubicBezTo>
                  <a:pt x="0" y="4"/>
                  <a:pt x="0" y="4"/>
                  <a:pt x="0" y="4"/>
                </a:cubicBezTo>
                <a:cubicBezTo>
                  <a:pt x="0" y="3"/>
                  <a:pt x="0" y="1"/>
                  <a:pt x="2" y="1"/>
                </a:cubicBezTo>
                <a:cubicBezTo>
                  <a:pt x="16" y="0"/>
                  <a:pt x="16" y="0"/>
                  <a:pt x="1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 name="Freeform 15"/>
          <p:cNvSpPr>
            <a:spLocks/>
          </p:cNvSpPr>
          <p:nvPr/>
        </p:nvSpPr>
        <p:spPr bwMode="auto">
          <a:xfrm>
            <a:off x="6179553" y="2149453"/>
            <a:ext cx="45099" cy="17600"/>
          </a:xfrm>
          <a:custGeom>
            <a:avLst/>
            <a:gdLst>
              <a:gd name="T0" fmla="*/ 2 w 19"/>
              <a:gd name="T1" fmla="*/ 5 h 7"/>
              <a:gd name="T2" fmla="*/ 1 w 19"/>
              <a:gd name="T3" fmla="*/ 3 h 7"/>
              <a:gd name="T4" fmla="*/ 1 w 19"/>
              <a:gd name="T5" fmla="*/ 3 h 7"/>
              <a:gd name="T6" fmla="*/ 3 w 19"/>
              <a:gd name="T7" fmla="*/ 0 h 7"/>
              <a:gd name="T8" fmla="*/ 17 w 19"/>
              <a:gd name="T9" fmla="*/ 2 h 7"/>
              <a:gd name="T10" fmla="*/ 19 w 19"/>
              <a:gd name="T11" fmla="*/ 5 h 7"/>
              <a:gd name="T12" fmla="*/ 19 w 19"/>
              <a:gd name="T13" fmla="*/ 5 h 7"/>
              <a:gd name="T14" fmla="*/ 17 w 19"/>
              <a:gd name="T15" fmla="*/ 7 h 7"/>
              <a:gd name="T16" fmla="*/ 2 w 19"/>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
                <a:moveTo>
                  <a:pt x="2" y="5"/>
                </a:moveTo>
                <a:cubicBezTo>
                  <a:pt x="1" y="5"/>
                  <a:pt x="0" y="4"/>
                  <a:pt x="1" y="3"/>
                </a:cubicBezTo>
                <a:cubicBezTo>
                  <a:pt x="1" y="3"/>
                  <a:pt x="1" y="3"/>
                  <a:pt x="1" y="3"/>
                </a:cubicBezTo>
                <a:cubicBezTo>
                  <a:pt x="1" y="1"/>
                  <a:pt x="2" y="0"/>
                  <a:pt x="3" y="0"/>
                </a:cubicBezTo>
                <a:cubicBezTo>
                  <a:pt x="17" y="2"/>
                  <a:pt x="17" y="2"/>
                  <a:pt x="17" y="2"/>
                </a:cubicBezTo>
                <a:cubicBezTo>
                  <a:pt x="19" y="2"/>
                  <a:pt x="19" y="3"/>
                  <a:pt x="19" y="5"/>
                </a:cubicBezTo>
                <a:cubicBezTo>
                  <a:pt x="19" y="5"/>
                  <a:pt x="19" y="5"/>
                  <a:pt x="19" y="5"/>
                </a:cubicBezTo>
                <a:cubicBezTo>
                  <a:pt x="19" y="6"/>
                  <a:pt x="18" y="7"/>
                  <a:pt x="17" y="7"/>
                </a:cubicBezTo>
                <a:cubicBezTo>
                  <a:pt x="2" y="5"/>
                  <a:pt x="2" y="5"/>
                  <a:pt x="2" y="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7" name="Freeform 16"/>
          <p:cNvSpPr>
            <a:spLocks/>
          </p:cNvSpPr>
          <p:nvPr/>
        </p:nvSpPr>
        <p:spPr bwMode="auto">
          <a:xfrm>
            <a:off x="6134454" y="1993565"/>
            <a:ext cx="37978" cy="37715"/>
          </a:xfrm>
          <a:custGeom>
            <a:avLst/>
            <a:gdLst>
              <a:gd name="T0" fmla="*/ 4 w 16"/>
              <a:gd name="T1" fmla="*/ 14 h 15"/>
              <a:gd name="T2" fmla="*/ 1 w 16"/>
              <a:gd name="T3" fmla="*/ 13 h 15"/>
              <a:gd name="T4" fmla="*/ 1 w 16"/>
              <a:gd name="T5" fmla="*/ 13 h 15"/>
              <a:gd name="T6" fmla="*/ 1 w 16"/>
              <a:gd name="T7" fmla="*/ 10 h 15"/>
              <a:gd name="T8" fmla="*/ 12 w 16"/>
              <a:gd name="T9" fmla="*/ 0 h 15"/>
              <a:gd name="T10" fmla="*/ 15 w 16"/>
              <a:gd name="T11" fmla="*/ 1 h 15"/>
              <a:gd name="T12" fmla="*/ 15 w 16"/>
              <a:gd name="T13" fmla="*/ 1 h 15"/>
              <a:gd name="T14" fmla="*/ 15 w 16"/>
              <a:gd name="T15" fmla="*/ 4 h 15"/>
              <a:gd name="T16" fmla="*/ 4 w 16"/>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4" y="14"/>
                </a:moveTo>
                <a:cubicBezTo>
                  <a:pt x="3" y="15"/>
                  <a:pt x="2" y="14"/>
                  <a:pt x="1" y="13"/>
                </a:cubicBezTo>
                <a:cubicBezTo>
                  <a:pt x="1" y="13"/>
                  <a:pt x="1" y="13"/>
                  <a:pt x="1" y="13"/>
                </a:cubicBezTo>
                <a:cubicBezTo>
                  <a:pt x="0" y="12"/>
                  <a:pt x="0" y="11"/>
                  <a:pt x="1" y="10"/>
                </a:cubicBezTo>
                <a:cubicBezTo>
                  <a:pt x="12" y="0"/>
                  <a:pt x="12" y="0"/>
                  <a:pt x="12" y="0"/>
                </a:cubicBezTo>
                <a:cubicBezTo>
                  <a:pt x="13" y="0"/>
                  <a:pt x="14" y="0"/>
                  <a:pt x="15" y="1"/>
                </a:cubicBezTo>
                <a:cubicBezTo>
                  <a:pt x="15" y="1"/>
                  <a:pt x="15" y="1"/>
                  <a:pt x="15" y="1"/>
                </a:cubicBezTo>
                <a:cubicBezTo>
                  <a:pt x="16" y="2"/>
                  <a:pt x="16" y="3"/>
                  <a:pt x="15" y="4"/>
                </a:cubicBezTo>
                <a:cubicBezTo>
                  <a:pt x="4" y="14"/>
                  <a:pt x="4" y="14"/>
                  <a:pt x="4"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8" name="Freeform 17"/>
          <p:cNvSpPr>
            <a:spLocks noEditPoints="1"/>
          </p:cNvSpPr>
          <p:nvPr/>
        </p:nvSpPr>
        <p:spPr bwMode="auto">
          <a:xfrm>
            <a:off x="5891156" y="1996080"/>
            <a:ext cx="250419" cy="367091"/>
          </a:xfrm>
          <a:custGeom>
            <a:avLst/>
            <a:gdLst>
              <a:gd name="T0" fmla="*/ 69 w 105"/>
              <a:gd name="T1" fmla="*/ 125 h 146"/>
              <a:gd name="T2" fmla="*/ 67 w 105"/>
              <a:gd name="T3" fmla="*/ 129 h 146"/>
              <a:gd name="T4" fmla="*/ 65 w 105"/>
              <a:gd name="T5" fmla="*/ 129 h 146"/>
              <a:gd name="T6" fmla="*/ 40 w 105"/>
              <a:gd name="T7" fmla="*/ 129 h 146"/>
              <a:gd name="T8" fmla="*/ 38 w 105"/>
              <a:gd name="T9" fmla="*/ 129 h 146"/>
              <a:gd name="T10" fmla="*/ 36 w 105"/>
              <a:gd name="T11" fmla="*/ 125 h 146"/>
              <a:gd name="T12" fmla="*/ 36 w 105"/>
              <a:gd name="T13" fmla="*/ 111 h 146"/>
              <a:gd name="T14" fmla="*/ 69 w 105"/>
              <a:gd name="T15" fmla="*/ 111 h 146"/>
              <a:gd name="T16" fmla="*/ 69 w 105"/>
              <a:gd name="T17" fmla="*/ 125 h 146"/>
              <a:gd name="T18" fmla="*/ 33 w 105"/>
              <a:gd name="T19" fmla="*/ 26 h 146"/>
              <a:gd name="T20" fmla="*/ 20 w 105"/>
              <a:gd name="T21" fmla="*/ 52 h 146"/>
              <a:gd name="T22" fmla="*/ 31 w 105"/>
              <a:gd name="T23" fmla="*/ 77 h 146"/>
              <a:gd name="T24" fmla="*/ 32 w 105"/>
              <a:gd name="T25" fmla="*/ 80 h 146"/>
              <a:gd name="T26" fmla="*/ 32 w 105"/>
              <a:gd name="T27" fmla="*/ 80 h 146"/>
              <a:gd name="T28" fmla="*/ 28 w 105"/>
              <a:gd name="T29" fmla="*/ 81 h 146"/>
              <a:gd name="T30" fmla="*/ 15 w 105"/>
              <a:gd name="T31" fmla="*/ 52 h 146"/>
              <a:gd name="T32" fmla="*/ 30 w 105"/>
              <a:gd name="T33" fmla="*/ 22 h 146"/>
              <a:gd name="T34" fmla="*/ 33 w 105"/>
              <a:gd name="T35" fmla="*/ 22 h 146"/>
              <a:gd name="T36" fmla="*/ 33 w 105"/>
              <a:gd name="T37" fmla="*/ 22 h 146"/>
              <a:gd name="T38" fmla="*/ 33 w 105"/>
              <a:gd name="T39" fmla="*/ 26 h 146"/>
              <a:gd name="T40" fmla="*/ 105 w 105"/>
              <a:gd name="T41" fmla="*/ 52 h 146"/>
              <a:gd name="T42" fmla="*/ 52 w 105"/>
              <a:gd name="T43" fmla="*/ 0 h 146"/>
              <a:gd name="T44" fmla="*/ 0 w 105"/>
              <a:gd name="T45" fmla="*/ 52 h 146"/>
              <a:gd name="T46" fmla="*/ 31 w 105"/>
              <a:gd name="T47" fmla="*/ 100 h 146"/>
              <a:gd name="T48" fmla="*/ 31 w 105"/>
              <a:gd name="T49" fmla="*/ 111 h 146"/>
              <a:gd name="T50" fmla="*/ 31 w 105"/>
              <a:gd name="T51" fmla="*/ 125 h 146"/>
              <a:gd name="T52" fmla="*/ 38 w 105"/>
              <a:gd name="T53" fmla="*/ 134 h 146"/>
              <a:gd name="T54" fmla="*/ 40 w 105"/>
              <a:gd name="T55" fmla="*/ 138 h 146"/>
              <a:gd name="T56" fmla="*/ 49 w 105"/>
              <a:gd name="T57" fmla="*/ 146 h 146"/>
              <a:gd name="T58" fmla="*/ 56 w 105"/>
              <a:gd name="T59" fmla="*/ 146 h 146"/>
              <a:gd name="T60" fmla="*/ 65 w 105"/>
              <a:gd name="T61" fmla="*/ 138 h 146"/>
              <a:gd name="T62" fmla="*/ 66 w 105"/>
              <a:gd name="T63" fmla="*/ 134 h 146"/>
              <a:gd name="T64" fmla="*/ 74 w 105"/>
              <a:gd name="T65" fmla="*/ 125 h 146"/>
              <a:gd name="T66" fmla="*/ 74 w 105"/>
              <a:gd name="T67" fmla="*/ 106 h 146"/>
              <a:gd name="T68" fmla="*/ 74 w 105"/>
              <a:gd name="T69" fmla="*/ 100 h 146"/>
              <a:gd name="T70" fmla="*/ 105 w 105"/>
              <a:gd name="T71" fmla="*/ 5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146">
                <a:moveTo>
                  <a:pt x="69" y="125"/>
                </a:moveTo>
                <a:cubicBezTo>
                  <a:pt x="69" y="126"/>
                  <a:pt x="68" y="128"/>
                  <a:pt x="67" y="129"/>
                </a:cubicBezTo>
                <a:cubicBezTo>
                  <a:pt x="66" y="129"/>
                  <a:pt x="66" y="129"/>
                  <a:pt x="65" y="129"/>
                </a:cubicBezTo>
                <a:cubicBezTo>
                  <a:pt x="40" y="129"/>
                  <a:pt x="40" y="129"/>
                  <a:pt x="40" y="129"/>
                </a:cubicBezTo>
                <a:cubicBezTo>
                  <a:pt x="39" y="129"/>
                  <a:pt x="38" y="129"/>
                  <a:pt x="38" y="129"/>
                </a:cubicBezTo>
                <a:cubicBezTo>
                  <a:pt x="36" y="128"/>
                  <a:pt x="36" y="126"/>
                  <a:pt x="36" y="125"/>
                </a:cubicBezTo>
                <a:cubicBezTo>
                  <a:pt x="36" y="111"/>
                  <a:pt x="36" y="111"/>
                  <a:pt x="36" y="111"/>
                </a:cubicBezTo>
                <a:cubicBezTo>
                  <a:pt x="69" y="111"/>
                  <a:pt x="69" y="111"/>
                  <a:pt x="69" y="111"/>
                </a:cubicBezTo>
                <a:cubicBezTo>
                  <a:pt x="69" y="125"/>
                  <a:pt x="69" y="125"/>
                  <a:pt x="69" y="125"/>
                </a:cubicBezTo>
                <a:close/>
                <a:moveTo>
                  <a:pt x="33" y="26"/>
                </a:moveTo>
                <a:cubicBezTo>
                  <a:pt x="25" y="32"/>
                  <a:pt x="20" y="41"/>
                  <a:pt x="20" y="52"/>
                </a:cubicBezTo>
                <a:cubicBezTo>
                  <a:pt x="20" y="62"/>
                  <a:pt x="24" y="71"/>
                  <a:pt x="31" y="77"/>
                </a:cubicBezTo>
                <a:cubicBezTo>
                  <a:pt x="32" y="78"/>
                  <a:pt x="32" y="79"/>
                  <a:pt x="32" y="80"/>
                </a:cubicBezTo>
                <a:cubicBezTo>
                  <a:pt x="32" y="80"/>
                  <a:pt x="32" y="80"/>
                  <a:pt x="32" y="80"/>
                </a:cubicBezTo>
                <a:cubicBezTo>
                  <a:pt x="31" y="81"/>
                  <a:pt x="29" y="82"/>
                  <a:pt x="28" y="81"/>
                </a:cubicBezTo>
                <a:cubicBezTo>
                  <a:pt x="20" y="74"/>
                  <a:pt x="15" y="64"/>
                  <a:pt x="15" y="52"/>
                </a:cubicBezTo>
                <a:cubicBezTo>
                  <a:pt x="15" y="40"/>
                  <a:pt x="21" y="29"/>
                  <a:pt x="30" y="22"/>
                </a:cubicBezTo>
                <a:cubicBezTo>
                  <a:pt x="31" y="21"/>
                  <a:pt x="33" y="21"/>
                  <a:pt x="33" y="22"/>
                </a:cubicBezTo>
                <a:cubicBezTo>
                  <a:pt x="33" y="22"/>
                  <a:pt x="33" y="22"/>
                  <a:pt x="33" y="22"/>
                </a:cubicBezTo>
                <a:cubicBezTo>
                  <a:pt x="34" y="24"/>
                  <a:pt x="34" y="25"/>
                  <a:pt x="33" y="26"/>
                </a:cubicBezTo>
                <a:close/>
                <a:moveTo>
                  <a:pt x="105" y="52"/>
                </a:moveTo>
                <a:cubicBezTo>
                  <a:pt x="105" y="23"/>
                  <a:pt x="81" y="0"/>
                  <a:pt x="52" y="0"/>
                </a:cubicBezTo>
                <a:cubicBezTo>
                  <a:pt x="23" y="0"/>
                  <a:pt x="0" y="23"/>
                  <a:pt x="0" y="52"/>
                </a:cubicBezTo>
                <a:cubicBezTo>
                  <a:pt x="0" y="73"/>
                  <a:pt x="13" y="92"/>
                  <a:pt x="31" y="100"/>
                </a:cubicBezTo>
                <a:cubicBezTo>
                  <a:pt x="31" y="111"/>
                  <a:pt x="31" y="111"/>
                  <a:pt x="31" y="111"/>
                </a:cubicBezTo>
                <a:cubicBezTo>
                  <a:pt x="31" y="125"/>
                  <a:pt x="31" y="125"/>
                  <a:pt x="31" y="125"/>
                </a:cubicBezTo>
                <a:cubicBezTo>
                  <a:pt x="31" y="129"/>
                  <a:pt x="34" y="133"/>
                  <a:pt x="38" y="134"/>
                </a:cubicBezTo>
                <a:cubicBezTo>
                  <a:pt x="39" y="135"/>
                  <a:pt x="39" y="137"/>
                  <a:pt x="40" y="138"/>
                </a:cubicBezTo>
                <a:cubicBezTo>
                  <a:pt x="42" y="143"/>
                  <a:pt x="46" y="146"/>
                  <a:pt x="49" y="146"/>
                </a:cubicBezTo>
                <a:cubicBezTo>
                  <a:pt x="56" y="146"/>
                  <a:pt x="56" y="146"/>
                  <a:pt x="56" y="146"/>
                </a:cubicBezTo>
                <a:cubicBezTo>
                  <a:pt x="59" y="146"/>
                  <a:pt x="63" y="143"/>
                  <a:pt x="65" y="138"/>
                </a:cubicBezTo>
                <a:cubicBezTo>
                  <a:pt x="66" y="137"/>
                  <a:pt x="66" y="135"/>
                  <a:pt x="66" y="134"/>
                </a:cubicBezTo>
                <a:cubicBezTo>
                  <a:pt x="71" y="133"/>
                  <a:pt x="74" y="129"/>
                  <a:pt x="74" y="125"/>
                </a:cubicBezTo>
                <a:cubicBezTo>
                  <a:pt x="74" y="106"/>
                  <a:pt x="74" y="106"/>
                  <a:pt x="74" y="106"/>
                </a:cubicBezTo>
                <a:cubicBezTo>
                  <a:pt x="74" y="100"/>
                  <a:pt x="74" y="100"/>
                  <a:pt x="74" y="100"/>
                </a:cubicBezTo>
                <a:cubicBezTo>
                  <a:pt x="92" y="92"/>
                  <a:pt x="105" y="73"/>
                  <a:pt x="105" y="5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9" name="Freeform 12"/>
          <p:cNvSpPr>
            <a:spLocks/>
          </p:cNvSpPr>
          <p:nvPr/>
        </p:nvSpPr>
        <p:spPr bwMode="auto">
          <a:xfrm>
            <a:off x="9780308" y="4981215"/>
            <a:ext cx="11868" cy="47772"/>
          </a:xfrm>
          <a:custGeom>
            <a:avLst/>
            <a:gdLst>
              <a:gd name="T0" fmla="*/ 5 w 5"/>
              <a:gd name="T1" fmla="*/ 17 h 19"/>
              <a:gd name="T2" fmla="*/ 3 w 5"/>
              <a:gd name="T3" fmla="*/ 19 h 19"/>
              <a:gd name="T4" fmla="*/ 3 w 5"/>
              <a:gd name="T5" fmla="*/ 19 h 19"/>
              <a:gd name="T6" fmla="*/ 0 w 5"/>
              <a:gd name="T7" fmla="*/ 17 h 19"/>
              <a:gd name="T8" fmla="*/ 0 w 5"/>
              <a:gd name="T9" fmla="*/ 2 h 19"/>
              <a:gd name="T10" fmla="*/ 3 w 5"/>
              <a:gd name="T11" fmla="*/ 0 h 19"/>
              <a:gd name="T12" fmla="*/ 3 w 5"/>
              <a:gd name="T13" fmla="*/ 0 h 19"/>
              <a:gd name="T14" fmla="*/ 5 w 5"/>
              <a:gd name="T15" fmla="*/ 2 h 19"/>
              <a:gd name="T16" fmla="*/ 5 w 5"/>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9">
                <a:moveTo>
                  <a:pt x="5" y="17"/>
                </a:moveTo>
                <a:cubicBezTo>
                  <a:pt x="5" y="18"/>
                  <a:pt x="4" y="19"/>
                  <a:pt x="3" y="19"/>
                </a:cubicBezTo>
                <a:cubicBezTo>
                  <a:pt x="3" y="19"/>
                  <a:pt x="3" y="19"/>
                  <a:pt x="3" y="19"/>
                </a:cubicBezTo>
                <a:cubicBezTo>
                  <a:pt x="1" y="19"/>
                  <a:pt x="0" y="18"/>
                  <a:pt x="0" y="17"/>
                </a:cubicBezTo>
                <a:cubicBezTo>
                  <a:pt x="0" y="2"/>
                  <a:pt x="0" y="2"/>
                  <a:pt x="0" y="2"/>
                </a:cubicBezTo>
                <a:cubicBezTo>
                  <a:pt x="0" y="1"/>
                  <a:pt x="1" y="0"/>
                  <a:pt x="3" y="0"/>
                </a:cubicBezTo>
                <a:cubicBezTo>
                  <a:pt x="3" y="0"/>
                  <a:pt x="3" y="0"/>
                  <a:pt x="3" y="0"/>
                </a:cubicBezTo>
                <a:cubicBezTo>
                  <a:pt x="4" y="0"/>
                  <a:pt x="5" y="1"/>
                  <a:pt x="5" y="2"/>
                </a:cubicBezTo>
                <a:cubicBezTo>
                  <a:pt x="5" y="17"/>
                  <a:pt x="5" y="17"/>
                  <a:pt x="5" y="1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0" name="Freeform 13"/>
          <p:cNvSpPr>
            <a:spLocks/>
          </p:cNvSpPr>
          <p:nvPr/>
        </p:nvSpPr>
        <p:spPr bwMode="auto">
          <a:xfrm>
            <a:off x="9635516" y="5054130"/>
            <a:ext cx="37978" cy="37715"/>
          </a:xfrm>
          <a:custGeom>
            <a:avLst/>
            <a:gdLst>
              <a:gd name="T0" fmla="*/ 15 w 16"/>
              <a:gd name="T1" fmla="*/ 10 h 15"/>
              <a:gd name="T2" fmla="*/ 15 w 16"/>
              <a:gd name="T3" fmla="*/ 14 h 15"/>
              <a:gd name="T4" fmla="*/ 15 w 16"/>
              <a:gd name="T5" fmla="*/ 14 h 15"/>
              <a:gd name="T6" fmla="*/ 11 w 16"/>
              <a:gd name="T7" fmla="*/ 14 h 15"/>
              <a:gd name="T8" fmla="*/ 0 w 16"/>
              <a:gd name="T9" fmla="*/ 4 h 15"/>
              <a:gd name="T10" fmla="*/ 1 w 16"/>
              <a:gd name="T11" fmla="*/ 1 h 15"/>
              <a:gd name="T12" fmla="*/ 1 w 16"/>
              <a:gd name="T13" fmla="*/ 1 h 15"/>
              <a:gd name="T14" fmla="*/ 4 w 16"/>
              <a:gd name="T15" fmla="*/ 1 h 15"/>
              <a:gd name="T16" fmla="*/ 15 w 16"/>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5" y="10"/>
                </a:moveTo>
                <a:cubicBezTo>
                  <a:pt x="16" y="11"/>
                  <a:pt x="15" y="13"/>
                  <a:pt x="15" y="14"/>
                </a:cubicBezTo>
                <a:cubicBezTo>
                  <a:pt x="15" y="14"/>
                  <a:pt x="15" y="14"/>
                  <a:pt x="15" y="14"/>
                </a:cubicBezTo>
                <a:cubicBezTo>
                  <a:pt x="14" y="15"/>
                  <a:pt x="12" y="15"/>
                  <a:pt x="11" y="14"/>
                </a:cubicBezTo>
                <a:cubicBezTo>
                  <a:pt x="0" y="4"/>
                  <a:pt x="0" y="4"/>
                  <a:pt x="0" y="4"/>
                </a:cubicBezTo>
                <a:cubicBezTo>
                  <a:pt x="0" y="3"/>
                  <a:pt x="0" y="2"/>
                  <a:pt x="1" y="1"/>
                </a:cubicBezTo>
                <a:cubicBezTo>
                  <a:pt x="1" y="1"/>
                  <a:pt x="1" y="1"/>
                  <a:pt x="1" y="1"/>
                </a:cubicBezTo>
                <a:cubicBezTo>
                  <a:pt x="2" y="0"/>
                  <a:pt x="3" y="0"/>
                  <a:pt x="4" y="1"/>
                </a:cubicBezTo>
                <a:cubicBezTo>
                  <a:pt x="15" y="10"/>
                  <a:pt x="15" y="10"/>
                  <a:pt x="15" y="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1" name="Freeform 14"/>
          <p:cNvSpPr>
            <a:spLocks/>
          </p:cNvSpPr>
          <p:nvPr/>
        </p:nvSpPr>
        <p:spPr bwMode="auto">
          <a:xfrm>
            <a:off x="9590417" y="5215047"/>
            <a:ext cx="45099" cy="15086"/>
          </a:xfrm>
          <a:custGeom>
            <a:avLst/>
            <a:gdLst>
              <a:gd name="T0" fmla="*/ 16 w 19"/>
              <a:gd name="T1" fmla="*/ 0 h 6"/>
              <a:gd name="T2" fmla="*/ 18 w 19"/>
              <a:gd name="T3" fmla="*/ 2 h 6"/>
              <a:gd name="T4" fmla="*/ 18 w 19"/>
              <a:gd name="T5" fmla="*/ 2 h 6"/>
              <a:gd name="T6" fmla="*/ 17 w 19"/>
              <a:gd name="T7" fmla="*/ 5 h 6"/>
              <a:gd name="T8" fmla="*/ 2 w 19"/>
              <a:gd name="T9" fmla="*/ 6 h 6"/>
              <a:gd name="T10" fmla="*/ 0 w 19"/>
              <a:gd name="T11" fmla="*/ 4 h 6"/>
              <a:gd name="T12" fmla="*/ 0 w 19"/>
              <a:gd name="T13" fmla="*/ 4 h 6"/>
              <a:gd name="T14" fmla="*/ 2 w 19"/>
              <a:gd name="T15" fmla="*/ 1 h 6"/>
              <a:gd name="T16" fmla="*/ 16 w 19"/>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
                <a:moveTo>
                  <a:pt x="16" y="0"/>
                </a:moveTo>
                <a:cubicBezTo>
                  <a:pt x="17" y="0"/>
                  <a:pt x="18" y="1"/>
                  <a:pt x="18" y="2"/>
                </a:cubicBezTo>
                <a:cubicBezTo>
                  <a:pt x="18" y="2"/>
                  <a:pt x="18" y="2"/>
                  <a:pt x="18" y="2"/>
                </a:cubicBezTo>
                <a:cubicBezTo>
                  <a:pt x="19" y="3"/>
                  <a:pt x="18" y="4"/>
                  <a:pt x="17" y="5"/>
                </a:cubicBezTo>
                <a:cubicBezTo>
                  <a:pt x="2" y="6"/>
                  <a:pt x="2" y="6"/>
                  <a:pt x="2" y="6"/>
                </a:cubicBezTo>
                <a:cubicBezTo>
                  <a:pt x="1" y="6"/>
                  <a:pt x="0" y="5"/>
                  <a:pt x="0" y="4"/>
                </a:cubicBezTo>
                <a:cubicBezTo>
                  <a:pt x="0" y="4"/>
                  <a:pt x="0" y="4"/>
                  <a:pt x="0" y="4"/>
                </a:cubicBezTo>
                <a:cubicBezTo>
                  <a:pt x="0" y="3"/>
                  <a:pt x="0" y="1"/>
                  <a:pt x="2" y="1"/>
                </a:cubicBezTo>
                <a:cubicBezTo>
                  <a:pt x="16" y="0"/>
                  <a:pt x="16" y="0"/>
                  <a:pt x="1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2" name="Freeform 15"/>
          <p:cNvSpPr>
            <a:spLocks/>
          </p:cNvSpPr>
          <p:nvPr/>
        </p:nvSpPr>
        <p:spPr bwMode="auto">
          <a:xfrm>
            <a:off x="9950023" y="5202475"/>
            <a:ext cx="45099" cy="17600"/>
          </a:xfrm>
          <a:custGeom>
            <a:avLst/>
            <a:gdLst>
              <a:gd name="T0" fmla="*/ 2 w 19"/>
              <a:gd name="T1" fmla="*/ 5 h 7"/>
              <a:gd name="T2" fmla="*/ 1 w 19"/>
              <a:gd name="T3" fmla="*/ 3 h 7"/>
              <a:gd name="T4" fmla="*/ 1 w 19"/>
              <a:gd name="T5" fmla="*/ 3 h 7"/>
              <a:gd name="T6" fmla="*/ 3 w 19"/>
              <a:gd name="T7" fmla="*/ 0 h 7"/>
              <a:gd name="T8" fmla="*/ 17 w 19"/>
              <a:gd name="T9" fmla="*/ 2 h 7"/>
              <a:gd name="T10" fmla="*/ 19 w 19"/>
              <a:gd name="T11" fmla="*/ 5 h 7"/>
              <a:gd name="T12" fmla="*/ 19 w 19"/>
              <a:gd name="T13" fmla="*/ 5 h 7"/>
              <a:gd name="T14" fmla="*/ 17 w 19"/>
              <a:gd name="T15" fmla="*/ 7 h 7"/>
              <a:gd name="T16" fmla="*/ 2 w 19"/>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
                <a:moveTo>
                  <a:pt x="2" y="5"/>
                </a:moveTo>
                <a:cubicBezTo>
                  <a:pt x="1" y="5"/>
                  <a:pt x="0" y="4"/>
                  <a:pt x="1" y="3"/>
                </a:cubicBezTo>
                <a:cubicBezTo>
                  <a:pt x="1" y="3"/>
                  <a:pt x="1" y="3"/>
                  <a:pt x="1" y="3"/>
                </a:cubicBezTo>
                <a:cubicBezTo>
                  <a:pt x="1" y="1"/>
                  <a:pt x="2" y="0"/>
                  <a:pt x="3" y="0"/>
                </a:cubicBezTo>
                <a:cubicBezTo>
                  <a:pt x="17" y="2"/>
                  <a:pt x="17" y="2"/>
                  <a:pt x="17" y="2"/>
                </a:cubicBezTo>
                <a:cubicBezTo>
                  <a:pt x="19" y="2"/>
                  <a:pt x="19" y="3"/>
                  <a:pt x="19" y="5"/>
                </a:cubicBezTo>
                <a:cubicBezTo>
                  <a:pt x="19" y="5"/>
                  <a:pt x="19" y="5"/>
                  <a:pt x="19" y="5"/>
                </a:cubicBezTo>
                <a:cubicBezTo>
                  <a:pt x="19" y="6"/>
                  <a:pt x="18" y="7"/>
                  <a:pt x="17" y="7"/>
                </a:cubicBezTo>
                <a:cubicBezTo>
                  <a:pt x="2" y="5"/>
                  <a:pt x="2" y="5"/>
                  <a:pt x="2" y="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3" name="Freeform 16"/>
          <p:cNvSpPr>
            <a:spLocks/>
          </p:cNvSpPr>
          <p:nvPr/>
        </p:nvSpPr>
        <p:spPr bwMode="auto">
          <a:xfrm>
            <a:off x="9904924" y="5046587"/>
            <a:ext cx="37978" cy="37715"/>
          </a:xfrm>
          <a:custGeom>
            <a:avLst/>
            <a:gdLst>
              <a:gd name="T0" fmla="*/ 4 w 16"/>
              <a:gd name="T1" fmla="*/ 14 h 15"/>
              <a:gd name="T2" fmla="*/ 1 w 16"/>
              <a:gd name="T3" fmla="*/ 13 h 15"/>
              <a:gd name="T4" fmla="*/ 1 w 16"/>
              <a:gd name="T5" fmla="*/ 13 h 15"/>
              <a:gd name="T6" fmla="*/ 1 w 16"/>
              <a:gd name="T7" fmla="*/ 10 h 15"/>
              <a:gd name="T8" fmla="*/ 12 w 16"/>
              <a:gd name="T9" fmla="*/ 0 h 15"/>
              <a:gd name="T10" fmla="*/ 15 w 16"/>
              <a:gd name="T11" fmla="*/ 1 h 15"/>
              <a:gd name="T12" fmla="*/ 15 w 16"/>
              <a:gd name="T13" fmla="*/ 1 h 15"/>
              <a:gd name="T14" fmla="*/ 15 w 16"/>
              <a:gd name="T15" fmla="*/ 4 h 15"/>
              <a:gd name="T16" fmla="*/ 4 w 16"/>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4" y="14"/>
                </a:moveTo>
                <a:cubicBezTo>
                  <a:pt x="3" y="15"/>
                  <a:pt x="2" y="14"/>
                  <a:pt x="1" y="13"/>
                </a:cubicBezTo>
                <a:cubicBezTo>
                  <a:pt x="1" y="13"/>
                  <a:pt x="1" y="13"/>
                  <a:pt x="1" y="13"/>
                </a:cubicBezTo>
                <a:cubicBezTo>
                  <a:pt x="0" y="12"/>
                  <a:pt x="0" y="11"/>
                  <a:pt x="1" y="10"/>
                </a:cubicBezTo>
                <a:cubicBezTo>
                  <a:pt x="12" y="0"/>
                  <a:pt x="12" y="0"/>
                  <a:pt x="12" y="0"/>
                </a:cubicBezTo>
                <a:cubicBezTo>
                  <a:pt x="13" y="0"/>
                  <a:pt x="14" y="0"/>
                  <a:pt x="15" y="1"/>
                </a:cubicBezTo>
                <a:cubicBezTo>
                  <a:pt x="15" y="1"/>
                  <a:pt x="15" y="1"/>
                  <a:pt x="15" y="1"/>
                </a:cubicBezTo>
                <a:cubicBezTo>
                  <a:pt x="16" y="2"/>
                  <a:pt x="16" y="3"/>
                  <a:pt x="15" y="4"/>
                </a:cubicBezTo>
                <a:cubicBezTo>
                  <a:pt x="4" y="14"/>
                  <a:pt x="4" y="14"/>
                  <a:pt x="4"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4" name="Freeform 17"/>
          <p:cNvSpPr>
            <a:spLocks noEditPoints="1"/>
          </p:cNvSpPr>
          <p:nvPr/>
        </p:nvSpPr>
        <p:spPr bwMode="auto">
          <a:xfrm>
            <a:off x="9661626" y="5049102"/>
            <a:ext cx="250419" cy="367091"/>
          </a:xfrm>
          <a:custGeom>
            <a:avLst/>
            <a:gdLst>
              <a:gd name="T0" fmla="*/ 69 w 105"/>
              <a:gd name="T1" fmla="*/ 125 h 146"/>
              <a:gd name="T2" fmla="*/ 67 w 105"/>
              <a:gd name="T3" fmla="*/ 129 h 146"/>
              <a:gd name="T4" fmla="*/ 65 w 105"/>
              <a:gd name="T5" fmla="*/ 129 h 146"/>
              <a:gd name="T6" fmla="*/ 40 w 105"/>
              <a:gd name="T7" fmla="*/ 129 h 146"/>
              <a:gd name="T8" fmla="*/ 38 w 105"/>
              <a:gd name="T9" fmla="*/ 129 h 146"/>
              <a:gd name="T10" fmla="*/ 36 w 105"/>
              <a:gd name="T11" fmla="*/ 125 h 146"/>
              <a:gd name="T12" fmla="*/ 36 w 105"/>
              <a:gd name="T13" fmla="*/ 111 h 146"/>
              <a:gd name="T14" fmla="*/ 69 w 105"/>
              <a:gd name="T15" fmla="*/ 111 h 146"/>
              <a:gd name="T16" fmla="*/ 69 w 105"/>
              <a:gd name="T17" fmla="*/ 125 h 146"/>
              <a:gd name="T18" fmla="*/ 33 w 105"/>
              <a:gd name="T19" fmla="*/ 26 h 146"/>
              <a:gd name="T20" fmla="*/ 20 w 105"/>
              <a:gd name="T21" fmla="*/ 52 h 146"/>
              <a:gd name="T22" fmla="*/ 31 w 105"/>
              <a:gd name="T23" fmla="*/ 77 h 146"/>
              <a:gd name="T24" fmla="*/ 32 w 105"/>
              <a:gd name="T25" fmla="*/ 80 h 146"/>
              <a:gd name="T26" fmla="*/ 32 w 105"/>
              <a:gd name="T27" fmla="*/ 80 h 146"/>
              <a:gd name="T28" fmla="*/ 28 w 105"/>
              <a:gd name="T29" fmla="*/ 81 h 146"/>
              <a:gd name="T30" fmla="*/ 15 w 105"/>
              <a:gd name="T31" fmla="*/ 52 h 146"/>
              <a:gd name="T32" fmla="*/ 30 w 105"/>
              <a:gd name="T33" fmla="*/ 22 h 146"/>
              <a:gd name="T34" fmla="*/ 33 w 105"/>
              <a:gd name="T35" fmla="*/ 22 h 146"/>
              <a:gd name="T36" fmla="*/ 33 w 105"/>
              <a:gd name="T37" fmla="*/ 22 h 146"/>
              <a:gd name="T38" fmla="*/ 33 w 105"/>
              <a:gd name="T39" fmla="*/ 26 h 146"/>
              <a:gd name="T40" fmla="*/ 105 w 105"/>
              <a:gd name="T41" fmla="*/ 52 h 146"/>
              <a:gd name="T42" fmla="*/ 52 w 105"/>
              <a:gd name="T43" fmla="*/ 0 h 146"/>
              <a:gd name="T44" fmla="*/ 0 w 105"/>
              <a:gd name="T45" fmla="*/ 52 h 146"/>
              <a:gd name="T46" fmla="*/ 31 w 105"/>
              <a:gd name="T47" fmla="*/ 100 h 146"/>
              <a:gd name="T48" fmla="*/ 31 w 105"/>
              <a:gd name="T49" fmla="*/ 111 h 146"/>
              <a:gd name="T50" fmla="*/ 31 w 105"/>
              <a:gd name="T51" fmla="*/ 125 h 146"/>
              <a:gd name="T52" fmla="*/ 38 w 105"/>
              <a:gd name="T53" fmla="*/ 134 h 146"/>
              <a:gd name="T54" fmla="*/ 40 w 105"/>
              <a:gd name="T55" fmla="*/ 138 h 146"/>
              <a:gd name="T56" fmla="*/ 49 w 105"/>
              <a:gd name="T57" fmla="*/ 146 h 146"/>
              <a:gd name="T58" fmla="*/ 56 w 105"/>
              <a:gd name="T59" fmla="*/ 146 h 146"/>
              <a:gd name="T60" fmla="*/ 65 w 105"/>
              <a:gd name="T61" fmla="*/ 138 h 146"/>
              <a:gd name="T62" fmla="*/ 66 w 105"/>
              <a:gd name="T63" fmla="*/ 134 h 146"/>
              <a:gd name="T64" fmla="*/ 74 w 105"/>
              <a:gd name="T65" fmla="*/ 125 h 146"/>
              <a:gd name="T66" fmla="*/ 74 w 105"/>
              <a:gd name="T67" fmla="*/ 106 h 146"/>
              <a:gd name="T68" fmla="*/ 74 w 105"/>
              <a:gd name="T69" fmla="*/ 100 h 146"/>
              <a:gd name="T70" fmla="*/ 105 w 105"/>
              <a:gd name="T71" fmla="*/ 5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146">
                <a:moveTo>
                  <a:pt x="69" y="125"/>
                </a:moveTo>
                <a:cubicBezTo>
                  <a:pt x="69" y="126"/>
                  <a:pt x="68" y="128"/>
                  <a:pt x="67" y="129"/>
                </a:cubicBezTo>
                <a:cubicBezTo>
                  <a:pt x="66" y="129"/>
                  <a:pt x="66" y="129"/>
                  <a:pt x="65" y="129"/>
                </a:cubicBezTo>
                <a:cubicBezTo>
                  <a:pt x="40" y="129"/>
                  <a:pt x="40" y="129"/>
                  <a:pt x="40" y="129"/>
                </a:cubicBezTo>
                <a:cubicBezTo>
                  <a:pt x="39" y="129"/>
                  <a:pt x="38" y="129"/>
                  <a:pt x="38" y="129"/>
                </a:cubicBezTo>
                <a:cubicBezTo>
                  <a:pt x="36" y="128"/>
                  <a:pt x="36" y="126"/>
                  <a:pt x="36" y="125"/>
                </a:cubicBezTo>
                <a:cubicBezTo>
                  <a:pt x="36" y="111"/>
                  <a:pt x="36" y="111"/>
                  <a:pt x="36" y="111"/>
                </a:cubicBezTo>
                <a:cubicBezTo>
                  <a:pt x="69" y="111"/>
                  <a:pt x="69" y="111"/>
                  <a:pt x="69" y="111"/>
                </a:cubicBezTo>
                <a:cubicBezTo>
                  <a:pt x="69" y="125"/>
                  <a:pt x="69" y="125"/>
                  <a:pt x="69" y="125"/>
                </a:cubicBezTo>
                <a:close/>
                <a:moveTo>
                  <a:pt x="33" y="26"/>
                </a:moveTo>
                <a:cubicBezTo>
                  <a:pt x="25" y="32"/>
                  <a:pt x="20" y="41"/>
                  <a:pt x="20" y="52"/>
                </a:cubicBezTo>
                <a:cubicBezTo>
                  <a:pt x="20" y="62"/>
                  <a:pt x="24" y="71"/>
                  <a:pt x="31" y="77"/>
                </a:cubicBezTo>
                <a:cubicBezTo>
                  <a:pt x="32" y="78"/>
                  <a:pt x="32" y="79"/>
                  <a:pt x="32" y="80"/>
                </a:cubicBezTo>
                <a:cubicBezTo>
                  <a:pt x="32" y="80"/>
                  <a:pt x="32" y="80"/>
                  <a:pt x="32" y="80"/>
                </a:cubicBezTo>
                <a:cubicBezTo>
                  <a:pt x="31" y="81"/>
                  <a:pt x="29" y="82"/>
                  <a:pt x="28" y="81"/>
                </a:cubicBezTo>
                <a:cubicBezTo>
                  <a:pt x="20" y="74"/>
                  <a:pt x="15" y="64"/>
                  <a:pt x="15" y="52"/>
                </a:cubicBezTo>
                <a:cubicBezTo>
                  <a:pt x="15" y="40"/>
                  <a:pt x="21" y="29"/>
                  <a:pt x="30" y="22"/>
                </a:cubicBezTo>
                <a:cubicBezTo>
                  <a:pt x="31" y="21"/>
                  <a:pt x="33" y="21"/>
                  <a:pt x="33" y="22"/>
                </a:cubicBezTo>
                <a:cubicBezTo>
                  <a:pt x="33" y="22"/>
                  <a:pt x="33" y="22"/>
                  <a:pt x="33" y="22"/>
                </a:cubicBezTo>
                <a:cubicBezTo>
                  <a:pt x="34" y="24"/>
                  <a:pt x="34" y="25"/>
                  <a:pt x="33" y="26"/>
                </a:cubicBezTo>
                <a:close/>
                <a:moveTo>
                  <a:pt x="105" y="52"/>
                </a:moveTo>
                <a:cubicBezTo>
                  <a:pt x="105" y="23"/>
                  <a:pt x="81" y="0"/>
                  <a:pt x="52" y="0"/>
                </a:cubicBezTo>
                <a:cubicBezTo>
                  <a:pt x="23" y="0"/>
                  <a:pt x="0" y="23"/>
                  <a:pt x="0" y="52"/>
                </a:cubicBezTo>
                <a:cubicBezTo>
                  <a:pt x="0" y="73"/>
                  <a:pt x="13" y="92"/>
                  <a:pt x="31" y="100"/>
                </a:cubicBezTo>
                <a:cubicBezTo>
                  <a:pt x="31" y="111"/>
                  <a:pt x="31" y="111"/>
                  <a:pt x="31" y="111"/>
                </a:cubicBezTo>
                <a:cubicBezTo>
                  <a:pt x="31" y="125"/>
                  <a:pt x="31" y="125"/>
                  <a:pt x="31" y="125"/>
                </a:cubicBezTo>
                <a:cubicBezTo>
                  <a:pt x="31" y="129"/>
                  <a:pt x="34" y="133"/>
                  <a:pt x="38" y="134"/>
                </a:cubicBezTo>
                <a:cubicBezTo>
                  <a:pt x="39" y="135"/>
                  <a:pt x="39" y="137"/>
                  <a:pt x="40" y="138"/>
                </a:cubicBezTo>
                <a:cubicBezTo>
                  <a:pt x="42" y="143"/>
                  <a:pt x="46" y="146"/>
                  <a:pt x="49" y="146"/>
                </a:cubicBezTo>
                <a:cubicBezTo>
                  <a:pt x="56" y="146"/>
                  <a:pt x="56" y="146"/>
                  <a:pt x="56" y="146"/>
                </a:cubicBezTo>
                <a:cubicBezTo>
                  <a:pt x="59" y="146"/>
                  <a:pt x="63" y="143"/>
                  <a:pt x="65" y="138"/>
                </a:cubicBezTo>
                <a:cubicBezTo>
                  <a:pt x="66" y="137"/>
                  <a:pt x="66" y="135"/>
                  <a:pt x="66" y="134"/>
                </a:cubicBezTo>
                <a:cubicBezTo>
                  <a:pt x="71" y="133"/>
                  <a:pt x="74" y="129"/>
                  <a:pt x="74" y="125"/>
                </a:cubicBezTo>
                <a:cubicBezTo>
                  <a:pt x="74" y="106"/>
                  <a:pt x="74" y="106"/>
                  <a:pt x="74" y="106"/>
                </a:cubicBezTo>
                <a:cubicBezTo>
                  <a:pt x="74" y="100"/>
                  <a:pt x="74" y="100"/>
                  <a:pt x="74" y="100"/>
                </a:cubicBezTo>
                <a:cubicBezTo>
                  <a:pt x="92" y="92"/>
                  <a:pt x="105" y="73"/>
                  <a:pt x="105" y="5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97952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73"/>
                                        </p:tgtEl>
                                        <p:attrNameLst>
                                          <p:attrName>style.visibility</p:attrName>
                                        </p:attrNameLst>
                                      </p:cBhvr>
                                      <p:to>
                                        <p:strVal val="visible"/>
                                      </p:to>
                                    </p:set>
                                    <p:animEffect transition="in" filter="fade">
                                      <p:cBhvr>
                                        <p:cTn id="47" dur="500"/>
                                        <p:tgtEl>
                                          <p:spTgt spid="17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76"/>
                                        </p:tgtEl>
                                        <p:attrNameLst>
                                          <p:attrName>style.visibility</p:attrName>
                                        </p:attrNameLst>
                                      </p:cBhvr>
                                      <p:to>
                                        <p:strVal val="visible"/>
                                      </p:to>
                                    </p:set>
                                    <p:animEffect transition="in" filter="fade">
                                      <p:cBhvr>
                                        <p:cTn id="51"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p:bldP spid="17" grpId="0" animBg="1"/>
      <p:bldP spid="34" grpId="0"/>
      <p:bldP spid="35" grpId="0"/>
      <p:bldP spid="37" grpId="0" animBg="1"/>
      <p:bldP spid="15" grpId="0" animBg="1"/>
      <p:bldP spid="16" grpId="0"/>
      <p:bldP spid="173" grpId="0" animBg="1"/>
      <p:bldP spid="24" grpId="0" animBg="1"/>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CuadroTexto 5">
            <a:extLst>
              <a:ext uri="{FF2B5EF4-FFF2-40B4-BE49-F238E27FC236}">
                <a16:creationId xmlns:a16="http://schemas.microsoft.com/office/drawing/2014/main" id="{9503C64F-5F42-4B20-9C4C-DF0268F2889F}"/>
              </a:ext>
            </a:extLst>
          </p:cNvPr>
          <p:cNvSpPr txBox="1">
            <a:spLocks noChangeArrowheads="1"/>
          </p:cNvSpPr>
          <p:nvPr/>
        </p:nvSpPr>
        <p:spPr bwMode="auto">
          <a:xfrm>
            <a:off x="794907" y="292889"/>
            <a:ext cx="53831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CO" altLang="es-CO" sz="3200" b="1" dirty="0">
                <a:solidFill>
                  <a:schemeClr val="tx1">
                    <a:lumMod val="65000"/>
                    <a:lumOff val="35000"/>
                  </a:schemeClr>
                </a:solidFill>
                <a:latin typeface="Source Sans Pro Black" panose="020B0803030403020204" pitchFamily="34" charset="0"/>
              </a:rPr>
              <a:t>RIS CHANCHAMAYO</a:t>
            </a:r>
          </a:p>
        </p:txBody>
      </p:sp>
      <p:grpSp>
        <p:nvGrpSpPr>
          <p:cNvPr id="44" name="Grupo 43">
            <a:extLst>
              <a:ext uri="{FF2B5EF4-FFF2-40B4-BE49-F238E27FC236}">
                <a16:creationId xmlns:a16="http://schemas.microsoft.com/office/drawing/2014/main" id="{4FD41C79-8C14-4E47-B327-5C2E071AF980}"/>
              </a:ext>
            </a:extLst>
          </p:cNvPr>
          <p:cNvGrpSpPr/>
          <p:nvPr/>
        </p:nvGrpSpPr>
        <p:grpSpPr>
          <a:xfrm>
            <a:off x="292752" y="296154"/>
            <a:ext cx="532692" cy="530429"/>
            <a:chOff x="8658226" y="1389063"/>
            <a:chExt cx="747713" cy="744537"/>
          </a:xfrm>
          <a:solidFill>
            <a:schemeClr val="accent5"/>
          </a:solidFill>
        </p:grpSpPr>
        <p:sp>
          <p:nvSpPr>
            <p:cNvPr id="45" name="Freeform 7">
              <a:extLst>
                <a:ext uri="{FF2B5EF4-FFF2-40B4-BE49-F238E27FC236}">
                  <a16:creationId xmlns:a16="http://schemas.microsoft.com/office/drawing/2014/main" id="{006EAFAE-B1B8-473C-9F77-EDC4E1795CEC}"/>
                </a:ext>
              </a:extLst>
            </p:cNvPr>
            <p:cNvSpPr>
              <a:spLocks noEditPoints="1"/>
            </p:cNvSpPr>
            <p:nvPr/>
          </p:nvSpPr>
          <p:spPr bwMode="auto">
            <a:xfrm>
              <a:off x="8661401" y="2066925"/>
              <a:ext cx="744538" cy="66675"/>
            </a:xfrm>
            <a:custGeom>
              <a:avLst/>
              <a:gdLst>
                <a:gd name="T0" fmla="*/ 657 w 689"/>
                <a:gd name="T1" fmla="*/ 0 h 62"/>
                <a:gd name="T2" fmla="*/ 31 w 689"/>
                <a:gd name="T3" fmla="*/ 0 h 62"/>
                <a:gd name="T4" fmla="*/ 0 w 689"/>
                <a:gd name="T5" fmla="*/ 31 h 62"/>
                <a:gd name="T6" fmla="*/ 31 w 689"/>
                <a:gd name="T7" fmla="*/ 62 h 62"/>
                <a:gd name="T8" fmla="*/ 657 w 689"/>
                <a:gd name="T9" fmla="*/ 62 h 62"/>
                <a:gd name="T10" fmla="*/ 689 w 689"/>
                <a:gd name="T11" fmla="*/ 31 h 62"/>
                <a:gd name="T12" fmla="*/ 657 w 689"/>
                <a:gd name="T13" fmla="*/ 0 h 62"/>
                <a:gd name="T14" fmla="*/ 657 w 689"/>
                <a:gd name="T15" fmla="*/ 0 h 62"/>
                <a:gd name="T16" fmla="*/ 657 w 689"/>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9" h="62">
                  <a:moveTo>
                    <a:pt x="657" y="0"/>
                  </a:moveTo>
                  <a:cubicBezTo>
                    <a:pt x="31" y="0"/>
                    <a:pt x="31" y="0"/>
                    <a:pt x="31" y="0"/>
                  </a:cubicBezTo>
                  <a:cubicBezTo>
                    <a:pt x="14" y="0"/>
                    <a:pt x="0" y="14"/>
                    <a:pt x="0" y="31"/>
                  </a:cubicBezTo>
                  <a:cubicBezTo>
                    <a:pt x="0" y="48"/>
                    <a:pt x="14" y="62"/>
                    <a:pt x="31" y="62"/>
                  </a:cubicBezTo>
                  <a:cubicBezTo>
                    <a:pt x="657" y="62"/>
                    <a:pt x="657" y="62"/>
                    <a:pt x="657" y="62"/>
                  </a:cubicBezTo>
                  <a:cubicBezTo>
                    <a:pt x="675" y="62"/>
                    <a:pt x="689" y="48"/>
                    <a:pt x="689" y="31"/>
                  </a:cubicBezTo>
                  <a:cubicBezTo>
                    <a:pt x="689" y="14"/>
                    <a:pt x="675" y="0"/>
                    <a:pt x="657" y="0"/>
                  </a:cubicBezTo>
                  <a:close/>
                  <a:moveTo>
                    <a:pt x="657" y="0"/>
                  </a:moveTo>
                  <a:cubicBezTo>
                    <a:pt x="657" y="0"/>
                    <a:pt x="657" y="0"/>
                    <a:pt x="657" y="0"/>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sp>
          <p:nvSpPr>
            <p:cNvPr id="46" name="Freeform 8">
              <a:extLst>
                <a:ext uri="{FF2B5EF4-FFF2-40B4-BE49-F238E27FC236}">
                  <a16:creationId xmlns:a16="http://schemas.microsoft.com/office/drawing/2014/main" id="{3208CB6F-C0E1-4260-99F8-F6A85BE92E4A}"/>
                </a:ext>
              </a:extLst>
            </p:cNvPr>
            <p:cNvSpPr>
              <a:spLocks noEditPoints="1"/>
            </p:cNvSpPr>
            <p:nvPr/>
          </p:nvSpPr>
          <p:spPr bwMode="auto">
            <a:xfrm>
              <a:off x="8702676" y="1639888"/>
              <a:ext cx="660400" cy="406400"/>
            </a:xfrm>
            <a:custGeom>
              <a:avLst/>
              <a:gdLst>
                <a:gd name="T0" fmla="*/ 31 w 610"/>
                <a:gd name="T1" fmla="*/ 313 h 376"/>
                <a:gd name="T2" fmla="*/ 0 w 610"/>
                <a:gd name="T3" fmla="*/ 345 h 376"/>
                <a:gd name="T4" fmla="*/ 31 w 610"/>
                <a:gd name="T5" fmla="*/ 376 h 376"/>
                <a:gd name="T6" fmla="*/ 579 w 610"/>
                <a:gd name="T7" fmla="*/ 376 h 376"/>
                <a:gd name="T8" fmla="*/ 610 w 610"/>
                <a:gd name="T9" fmla="*/ 345 h 376"/>
                <a:gd name="T10" fmla="*/ 579 w 610"/>
                <a:gd name="T11" fmla="*/ 313 h 376"/>
                <a:gd name="T12" fmla="*/ 571 w 610"/>
                <a:gd name="T13" fmla="*/ 313 h 376"/>
                <a:gd name="T14" fmla="*/ 571 w 610"/>
                <a:gd name="T15" fmla="*/ 32 h 376"/>
                <a:gd name="T16" fmla="*/ 579 w 610"/>
                <a:gd name="T17" fmla="*/ 32 h 376"/>
                <a:gd name="T18" fmla="*/ 595 w 610"/>
                <a:gd name="T19" fmla="*/ 16 h 376"/>
                <a:gd name="T20" fmla="*/ 579 w 610"/>
                <a:gd name="T21" fmla="*/ 0 h 376"/>
                <a:gd name="T22" fmla="*/ 31 w 610"/>
                <a:gd name="T23" fmla="*/ 0 h 376"/>
                <a:gd name="T24" fmla="*/ 16 w 610"/>
                <a:gd name="T25" fmla="*/ 16 h 376"/>
                <a:gd name="T26" fmla="*/ 31 w 610"/>
                <a:gd name="T27" fmla="*/ 32 h 376"/>
                <a:gd name="T28" fmla="*/ 39 w 610"/>
                <a:gd name="T29" fmla="*/ 32 h 376"/>
                <a:gd name="T30" fmla="*/ 39 w 610"/>
                <a:gd name="T31" fmla="*/ 313 h 376"/>
                <a:gd name="T32" fmla="*/ 31 w 610"/>
                <a:gd name="T33" fmla="*/ 313 h 376"/>
                <a:gd name="T34" fmla="*/ 509 w 610"/>
                <a:gd name="T35" fmla="*/ 32 h 376"/>
                <a:gd name="T36" fmla="*/ 509 w 610"/>
                <a:gd name="T37" fmla="*/ 313 h 376"/>
                <a:gd name="T38" fmla="*/ 415 w 610"/>
                <a:gd name="T39" fmla="*/ 313 h 376"/>
                <a:gd name="T40" fmla="*/ 415 w 610"/>
                <a:gd name="T41" fmla="*/ 32 h 376"/>
                <a:gd name="T42" fmla="*/ 509 w 610"/>
                <a:gd name="T43" fmla="*/ 32 h 376"/>
                <a:gd name="T44" fmla="*/ 352 w 610"/>
                <a:gd name="T45" fmla="*/ 32 h 376"/>
                <a:gd name="T46" fmla="*/ 352 w 610"/>
                <a:gd name="T47" fmla="*/ 313 h 376"/>
                <a:gd name="T48" fmla="*/ 258 w 610"/>
                <a:gd name="T49" fmla="*/ 313 h 376"/>
                <a:gd name="T50" fmla="*/ 258 w 610"/>
                <a:gd name="T51" fmla="*/ 32 h 376"/>
                <a:gd name="T52" fmla="*/ 352 w 610"/>
                <a:gd name="T53" fmla="*/ 32 h 376"/>
                <a:gd name="T54" fmla="*/ 102 w 610"/>
                <a:gd name="T55" fmla="*/ 32 h 376"/>
                <a:gd name="T56" fmla="*/ 196 w 610"/>
                <a:gd name="T57" fmla="*/ 32 h 376"/>
                <a:gd name="T58" fmla="*/ 196 w 610"/>
                <a:gd name="T59" fmla="*/ 313 h 376"/>
                <a:gd name="T60" fmla="*/ 102 w 610"/>
                <a:gd name="T61" fmla="*/ 313 h 376"/>
                <a:gd name="T62" fmla="*/ 102 w 610"/>
                <a:gd name="T63" fmla="*/ 32 h 376"/>
                <a:gd name="T64" fmla="*/ 102 w 610"/>
                <a:gd name="T65" fmla="*/ 32 h 376"/>
                <a:gd name="T66" fmla="*/ 102 w 610"/>
                <a:gd name="T67" fmla="*/ 32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0" h="376">
                  <a:moveTo>
                    <a:pt x="31" y="313"/>
                  </a:moveTo>
                  <a:cubicBezTo>
                    <a:pt x="14" y="313"/>
                    <a:pt x="0" y="327"/>
                    <a:pt x="0" y="345"/>
                  </a:cubicBezTo>
                  <a:cubicBezTo>
                    <a:pt x="0" y="362"/>
                    <a:pt x="14" y="376"/>
                    <a:pt x="31" y="376"/>
                  </a:cubicBezTo>
                  <a:cubicBezTo>
                    <a:pt x="579" y="376"/>
                    <a:pt x="579" y="376"/>
                    <a:pt x="579" y="376"/>
                  </a:cubicBezTo>
                  <a:cubicBezTo>
                    <a:pt x="596" y="376"/>
                    <a:pt x="610" y="362"/>
                    <a:pt x="610" y="345"/>
                  </a:cubicBezTo>
                  <a:cubicBezTo>
                    <a:pt x="610" y="327"/>
                    <a:pt x="596" y="313"/>
                    <a:pt x="579" y="313"/>
                  </a:cubicBezTo>
                  <a:cubicBezTo>
                    <a:pt x="571" y="313"/>
                    <a:pt x="571" y="313"/>
                    <a:pt x="571" y="313"/>
                  </a:cubicBezTo>
                  <a:cubicBezTo>
                    <a:pt x="571" y="32"/>
                    <a:pt x="571" y="32"/>
                    <a:pt x="571" y="32"/>
                  </a:cubicBezTo>
                  <a:cubicBezTo>
                    <a:pt x="579" y="32"/>
                    <a:pt x="579" y="32"/>
                    <a:pt x="579" y="32"/>
                  </a:cubicBezTo>
                  <a:cubicBezTo>
                    <a:pt x="588" y="32"/>
                    <a:pt x="595" y="25"/>
                    <a:pt x="595" y="16"/>
                  </a:cubicBezTo>
                  <a:cubicBezTo>
                    <a:pt x="595" y="7"/>
                    <a:pt x="588" y="0"/>
                    <a:pt x="579" y="0"/>
                  </a:cubicBezTo>
                  <a:cubicBezTo>
                    <a:pt x="31" y="0"/>
                    <a:pt x="31" y="0"/>
                    <a:pt x="31" y="0"/>
                  </a:cubicBezTo>
                  <a:cubicBezTo>
                    <a:pt x="23" y="0"/>
                    <a:pt x="16" y="7"/>
                    <a:pt x="16" y="16"/>
                  </a:cubicBezTo>
                  <a:cubicBezTo>
                    <a:pt x="16" y="25"/>
                    <a:pt x="23" y="32"/>
                    <a:pt x="31" y="32"/>
                  </a:cubicBezTo>
                  <a:cubicBezTo>
                    <a:pt x="39" y="32"/>
                    <a:pt x="39" y="32"/>
                    <a:pt x="39" y="32"/>
                  </a:cubicBezTo>
                  <a:cubicBezTo>
                    <a:pt x="39" y="313"/>
                    <a:pt x="39" y="313"/>
                    <a:pt x="39" y="313"/>
                  </a:cubicBezTo>
                  <a:cubicBezTo>
                    <a:pt x="31" y="313"/>
                    <a:pt x="31" y="313"/>
                    <a:pt x="31" y="313"/>
                  </a:cubicBezTo>
                  <a:close/>
                  <a:moveTo>
                    <a:pt x="509" y="32"/>
                  </a:moveTo>
                  <a:cubicBezTo>
                    <a:pt x="509" y="313"/>
                    <a:pt x="509" y="313"/>
                    <a:pt x="509" y="313"/>
                  </a:cubicBezTo>
                  <a:cubicBezTo>
                    <a:pt x="415" y="313"/>
                    <a:pt x="415" y="313"/>
                    <a:pt x="415" y="313"/>
                  </a:cubicBezTo>
                  <a:cubicBezTo>
                    <a:pt x="415" y="32"/>
                    <a:pt x="415" y="32"/>
                    <a:pt x="415" y="32"/>
                  </a:cubicBezTo>
                  <a:lnTo>
                    <a:pt x="509" y="32"/>
                  </a:lnTo>
                  <a:close/>
                  <a:moveTo>
                    <a:pt x="352" y="32"/>
                  </a:moveTo>
                  <a:cubicBezTo>
                    <a:pt x="352" y="313"/>
                    <a:pt x="352" y="313"/>
                    <a:pt x="352" y="313"/>
                  </a:cubicBezTo>
                  <a:cubicBezTo>
                    <a:pt x="258" y="313"/>
                    <a:pt x="258" y="313"/>
                    <a:pt x="258" y="313"/>
                  </a:cubicBezTo>
                  <a:cubicBezTo>
                    <a:pt x="258" y="32"/>
                    <a:pt x="258" y="32"/>
                    <a:pt x="258" y="32"/>
                  </a:cubicBezTo>
                  <a:lnTo>
                    <a:pt x="352" y="32"/>
                  </a:lnTo>
                  <a:close/>
                  <a:moveTo>
                    <a:pt x="102" y="32"/>
                  </a:moveTo>
                  <a:cubicBezTo>
                    <a:pt x="196" y="32"/>
                    <a:pt x="196" y="32"/>
                    <a:pt x="196" y="32"/>
                  </a:cubicBezTo>
                  <a:cubicBezTo>
                    <a:pt x="196" y="313"/>
                    <a:pt x="196" y="313"/>
                    <a:pt x="196" y="313"/>
                  </a:cubicBezTo>
                  <a:cubicBezTo>
                    <a:pt x="102" y="313"/>
                    <a:pt x="102" y="313"/>
                    <a:pt x="102" y="313"/>
                  </a:cubicBezTo>
                  <a:lnTo>
                    <a:pt x="102" y="32"/>
                  </a:lnTo>
                  <a:close/>
                  <a:moveTo>
                    <a:pt x="102" y="32"/>
                  </a:moveTo>
                  <a:cubicBezTo>
                    <a:pt x="102" y="32"/>
                    <a:pt x="102" y="32"/>
                    <a:pt x="102" y="32"/>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sp>
          <p:nvSpPr>
            <p:cNvPr id="47" name="Freeform 9">
              <a:extLst>
                <a:ext uri="{FF2B5EF4-FFF2-40B4-BE49-F238E27FC236}">
                  <a16:creationId xmlns:a16="http://schemas.microsoft.com/office/drawing/2014/main" id="{4A81C1A7-A43C-44F9-9FC3-F3E8550389A5}"/>
                </a:ext>
              </a:extLst>
            </p:cNvPr>
            <p:cNvSpPr>
              <a:spLocks noEditPoints="1"/>
            </p:cNvSpPr>
            <p:nvPr/>
          </p:nvSpPr>
          <p:spPr bwMode="auto">
            <a:xfrm>
              <a:off x="8658226" y="1389063"/>
              <a:ext cx="747713" cy="220663"/>
            </a:xfrm>
            <a:custGeom>
              <a:avLst/>
              <a:gdLst>
                <a:gd name="T0" fmla="*/ 33 w 691"/>
                <a:gd name="T1" fmla="*/ 204 h 204"/>
                <a:gd name="T2" fmla="*/ 659 w 691"/>
                <a:gd name="T3" fmla="*/ 204 h 204"/>
                <a:gd name="T4" fmla="*/ 660 w 691"/>
                <a:gd name="T5" fmla="*/ 204 h 204"/>
                <a:gd name="T6" fmla="*/ 691 w 691"/>
                <a:gd name="T7" fmla="*/ 173 h 204"/>
                <a:gd name="T8" fmla="*/ 670 w 691"/>
                <a:gd name="T9" fmla="*/ 143 h 204"/>
                <a:gd name="T10" fmla="*/ 359 w 691"/>
                <a:gd name="T11" fmla="*/ 4 h 204"/>
                <a:gd name="T12" fmla="*/ 333 w 691"/>
                <a:gd name="T13" fmla="*/ 4 h 204"/>
                <a:gd name="T14" fmla="*/ 21 w 691"/>
                <a:gd name="T15" fmla="*/ 144 h 204"/>
                <a:gd name="T16" fmla="*/ 3 w 691"/>
                <a:gd name="T17" fmla="*/ 179 h 204"/>
                <a:gd name="T18" fmla="*/ 33 w 691"/>
                <a:gd name="T19" fmla="*/ 204 h 204"/>
                <a:gd name="T20" fmla="*/ 33 w 691"/>
                <a:gd name="T21" fmla="*/ 204 h 204"/>
                <a:gd name="T22" fmla="*/ 33 w 691"/>
                <a:gd name="T23"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1" h="204">
                  <a:moveTo>
                    <a:pt x="33" y="204"/>
                  </a:moveTo>
                  <a:cubicBezTo>
                    <a:pt x="659" y="204"/>
                    <a:pt x="659" y="204"/>
                    <a:pt x="659" y="204"/>
                  </a:cubicBezTo>
                  <a:cubicBezTo>
                    <a:pt x="659" y="204"/>
                    <a:pt x="660" y="204"/>
                    <a:pt x="660" y="204"/>
                  </a:cubicBezTo>
                  <a:cubicBezTo>
                    <a:pt x="677" y="204"/>
                    <a:pt x="691" y="190"/>
                    <a:pt x="691" y="173"/>
                  </a:cubicBezTo>
                  <a:cubicBezTo>
                    <a:pt x="691" y="159"/>
                    <a:pt x="682" y="148"/>
                    <a:pt x="670" y="143"/>
                  </a:cubicBezTo>
                  <a:cubicBezTo>
                    <a:pt x="359" y="4"/>
                    <a:pt x="359" y="4"/>
                    <a:pt x="359" y="4"/>
                  </a:cubicBezTo>
                  <a:cubicBezTo>
                    <a:pt x="351" y="0"/>
                    <a:pt x="342" y="0"/>
                    <a:pt x="333" y="4"/>
                  </a:cubicBezTo>
                  <a:cubicBezTo>
                    <a:pt x="21" y="144"/>
                    <a:pt x="21" y="144"/>
                    <a:pt x="21" y="144"/>
                  </a:cubicBezTo>
                  <a:cubicBezTo>
                    <a:pt x="7" y="150"/>
                    <a:pt x="0" y="165"/>
                    <a:pt x="3" y="179"/>
                  </a:cubicBezTo>
                  <a:cubicBezTo>
                    <a:pt x="6" y="194"/>
                    <a:pt x="19" y="204"/>
                    <a:pt x="33" y="204"/>
                  </a:cubicBezTo>
                  <a:close/>
                  <a:moveTo>
                    <a:pt x="33" y="204"/>
                  </a:moveTo>
                  <a:cubicBezTo>
                    <a:pt x="33" y="204"/>
                    <a:pt x="33" y="204"/>
                    <a:pt x="33" y="204"/>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grpSp>
      <p:pic>
        <p:nvPicPr>
          <p:cNvPr id="7" name="Imagen 6"/>
          <p:cNvPicPr>
            <a:picLocks noChangeAspect="1"/>
          </p:cNvPicPr>
          <p:nvPr/>
        </p:nvPicPr>
        <p:blipFill>
          <a:blip r:embed="rId2"/>
          <a:stretch>
            <a:fillRect/>
          </a:stretch>
        </p:blipFill>
        <p:spPr>
          <a:xfrm>
            <a:off x="1295932" y="802832"/>
            <a:ext cx="9392447" cy="5940904"/>
          </a:xfrm>
          <a:prstGeom prst="rect">
            <a:avLst/>
          </a:prstGeom>
        </p:spPr>
      </p:pic>
    </p:spTree>
    <p:extLst>
      <p:ext uri="{BB962C8B-B14F-4D97-AF65-F5344CB8AC3E}">
        <p14:creationId xmlns:p14="http://schemas.microsoft.com/office/powerpoint/2010/main" val="1852259232"/>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CuadroTexto 5">
            <a:extLst>
              <a:ext uri="{FF2B5EF4-FFF2-40B4-BE49-F238E27FC236}">
                <a16:creationId xmlns:a16="http://schemas.microsoft.com/office/drawing/2014/main" id="{9503C64F-5F42-4B20-9C4C-DF0268F2889F}"/>
              </a:ext>
            </a:extLst>
          </p:cNvPr>
          <p:cNvSpPr txBox="1">
            <a:spLocks noChangeArrowheads="1"/>
          </p:cNvSpPr>
          <p:nvPr/>
        </p:nvSpPr>
        <p:spPr bwMode="auto">
          <a:xfrm>
            <a:off x="794907" y="292889"/>
            <a:ext cx="53831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CO" altLang="es-CO" sz="3200" b="1" dirty="0">
                <a:solidFill>
                  <a:schemeClr val="tx1">
                    <a:lumMod val="65000"/>
                    <a:lumOff val="35000"/>
                  </a:schemeClr>
                </a:solidFill>
                <a:latin typeface="Source Sans Pro Black" panose="020B0803030403020204" pitchFamily="34" charset="0"/>
              </a:rPr>
              <a:t>RIS PANGOA</a:t>
            </a:r>
          </a:p>
        </p:txBody>
      </p:sp>
      <p:grpSp>
        <p:nvGrpSpPr>
          <p:cNvPr id="44" name="Grupo 43">
            <a:extLst>
              <a:ext uri="{FF2B5EF4-FFF2-40B4-BE49-F238E27FC236}">
                <a16:creationId xmlns:a16="http://schemas.microsoft.com/office/drawing/2014/main" id="{4FD41C79-8C14-4E47-B327-5C2E071AF980}"/>
              </a:ext>
            </a:extLst>
          </p:cNvPr>
          <p:cNvGrpSpPr/>
          <p:nvPr/>
        </p:nvGrpSpPr>
        <p:grpSpPr>
          <a:xfrm>
            <a:off x="292752" y="296154"/>
            <a:ext cx="532692" cy="530429"/>
            <a:chOff x="8658226" y="1389063"/>
            <a:chExt cx="747713" cy="744537"/>
          </a:xfrm>
          <a:solidFill>
            <a:schemeClr val="accent5"/>
          </a:solidFill>
        </p:grpSpPr>
        <p:sp>
          <p:nvSpPr>
            <p:cNvPr id="45" name="Freeform 7">
              <a:extLst>
                <a:ext uri="{FF2B5EF4-FFF2-40B4-BE49-F238E27FC236}">
                  <a16:creationId xmlns:a16="http://schemas.microsoft.com/office/drawing/2014/main" id="{006EAFAE-B1B8-473C-9F77-EDC4E1795CEC}"/>
                </a:ext>
              </a:extLst>
            </p:cNvPr>
            <p:cNvSpPr>
              <a:spLocks noEditPoints="1"/>
            </p:cNvSpPr>
            <p:nvPr/>
          </p:nvSpPr>
          <p:spPr bwMode="auto">
            <a:xfrm>
              <a:off x="8661401" y="2066925"/>
              <a:ext cx="744538" cy="66675"/>
            </a:xfrm>
            <a:custGeom>
              <a:avLst/>
              <a:gdLst>
                <a:gd name="T0" fmla="*/ 657 w 689"/>
                <a:gd name="T1" fmla="*/ 0 h 62"/>
                <a:gd name="T2" fmla="*/ 31 w 689"/>
                <a:gd name="T3" fmla="*/ 0 h 62"/>
                <a:gd name="T4" fmla="*/ 0 w 689"/>
                <a:gd name="T5" fmla="*/ 31 h 62"/>
                <a:gd name="T6" fmla="*/ 31 w 689"/>
                <a:gd name="T7" fmla="*/ 62 h 62"/>
                <a:gd name="T8" fmla="*/ 657 w 689"/>
                <a:gd name="T9" fmla="*/ 62 h 62"/>
                <a:gd name="T10" fmla="*/ 689 w 689"/>
                <a:gd name="T11" fmla="*/ 31 h 62"/>
                <a:gd name="T12" fmla="*/ 657 w 689"/>
                <a:gd name="T13" fmla="*/ 0 h 62"/>
                <a:gd name="T14" fmla="*/ 657 w 689"/>
                <a:gd name="T15" fmla="*/ 0 h 62"/>
                <a:gd name="T16" fmla="*/ 657 w 689"/>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9" h="62">
                  <a:moveTo>
                    <a:pt x="657" y="0"/>
                  </a:moveTo>
                  <a:cubicBezTo>
                    <a:pt x="31" y="0"/>
                    <a:pt x="31" y="0"/>
                    <a:pt x="31" y="0"/>
                  </a:cubicBezTo>
                  <a:cubicBezTo>
                    <a:pt x="14" y="0"/>
                    <a:pt x="0" y="14"/>
                    <a:pt x="0" y="31"/>
                  </a:cubicBezTo>
                  <a:cubicBezTo>
                    <a:pt x="0" y="48"/>
                    <a:pt x="14" y="62"/>
                    <a:pt x="31" y="62"/>
                  </a:cubicBezTo>
                  <a:cubicBezTo>
                    <a:pt x="657" y="62"/>
                    <a:pt x="657" y="62"/>
                    <a:pt x="657" y="62"/>
                  </a:cubicBezTo>
                  <a:cubicBezTo>
                    <a:pt x="675" y="62"/>
                    <a:pt x="689" y="48"/>
                    <a:pt x="689" y="31"/>
                  </a:cubicBezTo>
                  <a:cubicBezTo>
                    <a:pt x="689" y="14"/>
                    <a:pt x="675" y="0"/>
                    <a:pt x="657" y="0"/>
                  </a:cubicBezTo>
                  <a:close/>
                  <a:moveTo>
                    <a:pt x="657" y="0"/>
                  </a:moveTo>
                  <a:cubicBezTo>
                    <a:pt x="657" y="0"/>
                    <a:pt x="657" y="0"/>
                    <a:pt x="657" y="0"/>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sp>
          <p:nvSpPr>
            <p:cNvPr id="46" name="Freeform 8">
              <a:extLst>
                <a:ext uri="{FF2B5EF4-FFF2-40B4-BE49-F238E27FC236}">
                  <a16:creationId xmlns:a16="http://schemas.microsoft.com/office/drawing/2014/main" id="{3208CB6F-C0E1-4260-99F8-F6A85BE92E4A}"/>
                </a:ext>
              </a:extLst>
            </p:cNvPr>
            <p:cNvSpPr>
              <a:spLocks noEditPoints="1"/>
            </p:cNvSpPr>
            <p:nvPr/>
          </p:nvSpPr>
          <p:spPr bwMode="auto">
            <a:xfrm>
              <a:off x="8702676" y="1639888"/>
              <a:ext cx="660400" cy="406400"/>
            </a:xfrm>
            <a:custGeom>
              <a:avLst/>
              <a:gdLst>
                <a:gd name="T0" fmla="*/ 31 w 610"/>
                <a:gd name="T1" fmla="*/ 313 h 376"/>
                <a:gd name="T2" fmla="*/ 0 w 610"/>
                <a:gd name="T3" fmla="*/ 345 h 376"/>
                <a:gd name="T4" fmla="*/ 31 w 610"/>
                <a:gd name="T5" fmla="*/ 376 h 376"/>
                <a:gd name="T6" fmla="*/ 579 w 610"/>
                <a:gd name="T7" fmla="*/ 376 h 376"/>
                <a:gd name="T8" fmla="*/ 610 w 610"/>
                <a:gd name="T9" fmla="*/ 345 h 376"/>
                <a:gd name="T10" fmla="*/ 579 w 610"/>
                <a:gd name="T11" fmla="*/ 313 h 376"/>
                <a:gd name="T12" fmla="*/ 571 w 610"/>
                <a:gd name="T13" fmla="*/ 313 h 376"/>
                <a:gd name="T14" fmla="*/ 571 w 610"/>
                <a:gd name="T15" fmla="*/ 32 h 376"/>
                <a:gd name="T16" fmla="*/ 579 w 610"/>
                <a:gd name="T17" fmla="*/ 32 h 376"/>
                <a:gd name="T18" fmla="*/ 595 w 610"/>
                <a:gd name="T19" fmla="*/ 16 h 376"/>
                <a:gd name="T20" fmla="*/ 579 w 610"/>
                <a:gd name="T21" fmla="*/ 0 h 376"/>
                <a:gd name="T22" fmla="*/ 31 w 610"/>
                <a:gd name="T23" fmla="*/ 0 h 376"/>
                <a:gd name="T24" fmla="*/ 16 w 610"/>
                <a:gd name="T25" fmla="*/ 16 h 376"/>
                <a:gd name="T26" fmla="*/ 31 w 610"/>
                <a:gd name="T27" fmla="*/ 32 h 376"/>
                <a:gd name="T28" fmla="*/ 39 w 610"/>
                <a:gd name="T29" fmla="*/ 32 h 376"/>
                <a:gd name="T30" fmla="*/ 39 w 610"/>
                <a:gd name="T31" fmla="*/ 313 h 376"/>
                <a:gd name="T32" fmla="*/ 31 w 610"/>
                <a:gd name="T33" fmla="*/ 313 h 376"/>
                <a:gd name="T34" fmla="*/ 509 w 610"/>
                <a:gd name="T35" fmla="*/ 32 h 376"/>
                <a:gd name="T36" fmla="*/ 509 w 610"/>
                <a:gd name="T37" fmla="*/ 313 h 376"/>
                <a:gd name="T38" fmla="*/ 415 w 610"/>
                <a:gd name="T39" fmla="*/ 313 h 376"/>
                <a:gd name="T40" fmla="*/ 415 w 610"/>
                <a:gd name="T41" fmla="*/ 32 h 376"/>
                <a:gd name="T42" fmla="*/ 509 w 610"/>
                <a:gd name="T43" fmla="*/ 32 h 376"/>
                <a:gd name="T44" fmla="*/ 352 w 610"/>
                <a:gd name="T45" fmla="*/ 32 h 376"/>
                <a:gd name="T46" fmla="*/ 352 w 610"/>
                <a:gd name="T47" fmla="*/ 313 h 376"/>
                <a:gd name="T48" fmla="*/ 258 w 610"/>
                <a:gd name="T49" fmla="*/ 313 h 376"/>
                <a:gd name="T50" fmla="*/ 258 w 610"/>
                <a:gd name="T51" fmla="*/ 32 h 376"/>
                <a:gd name="T52" fmla="*/ 352 w 610"/>
                <a:gd name="T53" fmla="*/ 32 h 376"/>
                <a:gd name="T54" fmla="*/ 102 w 610"/>
                <a:gd name="T55" fmla="*/ 32 h 376"/>
                <a:gd name="T56" fmla="*/ 196 w 610"/>
                <a:gd name="T57" fmla="*/ 32 h 376"/>
                <a:gd name="T58" fmla="*/ 196 w 610"/>
                <a:gd name="T59" fmla="*/ 313 h 376"/>
                <a:gd name="T60" fmla="*/ 102 w 610"/>
                <a:gd name="T61" fmla="*/ 313 h 376"/>
                <a:gd name="T62" fmla="*/ 102 w 610"/>
                <a:gd name="T63" fmla="*/ 32 h 376"/>
                <a:gd name="T64" fmla="*/ 102 w 610"/>
                <a:gd name="T65" fmla="*/ 32 h 376"/>
                <a:gd name="T66" fmla="*/ 102 w 610"/>
                <a:gd name="T67" fmla="*/ 32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0" h="376">
                  <a:moveTo>
                    <a:pt x="31" y="313"/>
                  </a:moveTo>
                  <a:cubicBezTo>
                    <a:pt x="14" y="313"/>
                    <a:pt x="0" y="327"/>
                    <a:pt x="0" y="345"/>
                  </a:cubicBezTo>
                  <a:cubicBezTo>
                    <a:pt x="0" y="362"/>
                    <a:pt x="14" y="376"/>
                    <a:pt x="31" y="376"/>
                  </a:cubicBezTo>
                  <a:cubicBezTo>
                    <a:pt x="579" y="376"/>
                    <a:pt x="579" y="376"/>
                    <a:pt x="579" y="376"/>
                  </a:cubicBezTo>
                  <a:cubicBezTo>
                    <a:pt x="596" y="376"/>
                    <a:pt x="610" y="362"/>
                    <a:pt x="610" y="345"/>
                  </a:cubicBezTo>
                  <a:cubicBezTo>
                    <a:pt x="610" y="327"/>
                    <a:pt x="596" y="313"/>
                    <a:pt x="579" y="313"/>
                  </a:cubicBezTo>
                  <a:cubicBezTo>
                    <a:pt x="571" y="313"/>
                    <a:pt x="571" y="313"/>
                    <a:pt x="571" y="313"/>
                  </a:cubicBezTo>
                  <a:cubicBezTo>
                    <a:pt x="571" y="32"/>
                    <a:pt x="571" y="32"/>
                    <a:pt x="571" y="32"/>
                  </a:cubicBezTo>
                  <a:cubicBezTo>
                    <a:pt x="579" y="32"/>
                    <a:pt x="579" y="32"/>
                    <a:pt x="579" y="32"/>
                  </a:cubicBezTo>
                  <a:cubicBezTo>
                    <a:pt x="588" y="32"/>
                    <a:pt x="595" y="25"/>
                    <a:pt x="595" y="16"/>
                  </a:cubicBezTo>
                  <a:cubicBezTo>
                    <a:pt x="595" y="7"/>
                    <a:pt x="588" y="0"/>
                    <a:pt x="579" y="0"/>
                  </a:cubicBezTo>
                  <a:cubicBezTo>
                    <a:pt x="31" y="0"/>
                    <a:pt x="31" y="0"/>
                    <a:pt x="31" y="0"/>
                  </a:cubicBezTo>
                  <a:cubicBezTo>
                    <a:pt x="23" y="0"/>
                    <a:pt x="16" y="7"/>
                    <a:pt x="16" y="16"/>
                  </a:cubicBezTo>
                  <a:cubicBezTo>
                    <a:pt x="16" y="25"/>
                    <a:pt x="23" y="32"/>
                    <a:pt x="31" y="32"/>
                  </a:cubicBezTo>
                  <a:cubicBezTo>
                    <a:pt x="39" y="32"/>
                    <a:pt x="39" y="32"/>
                    <a:pt x="39" y="32"/>
                  </a:cubicBezTo>
                  <a:cubicBezTo>
                    <a:pt x="39" y="313"/>
                    <a:pt x="39" y="313"/>
                    <a:pt x="39" y="313"/>
                  </a:cubicBezTo>
                  <a:cubicBezTo>
                    <a:pt x="31" y="313"/>
                    <a:pt x="31" y="313"/>
                    <a:pt x="31" y="313"/>
                  </a:cubicBezTo>
                  <a:close/>
                  <a:moveTo>
                    <a:pt x="509" y="32"/>
                  </a:moveTo>
                  <a:cubicBezTo>
                    <a:pt x="509" y="313"/>
                    <a:pt x="509" y="313"/>
                    <a:pt x="509" y="313"/>
                  </a:cubicBezTo>
                  <a:cubicBezTo>
                    <a:pt x="415" y="313"/>
                    <a:pt x="415" y="313"/>
                    <a:pt x="415" y="313"/>
                  </a:cubicBezTo>
                  <a:cubicBezTo>
                    <a:pt x="415" y="32"/>
                    <a:pt x="415" y="32"/>
                    <a:pt x="415" y="32"/>
                  </a:cubicBezTo>
                  <a:lnTo>
                    <a:pt x="509" y="32"/>
                  </a:lnTo>
                  <a:close/>
                  <a:moveTo>
                    <a:pt x="352" y="32"/>
                  </a:moveTo>
                  <a:cubicBezTo>
                    <a:pt x="352" y="313"/>
                    <a:pt x="352" y="313"/>
                    <a:pt x="352" y="313"/>
                  </a:cubicBezTo>
                  <a:cubicBezTo>
                    <a:pt x="258" y="313"/>
                    <a:pt x="258" y="313"/>
                    <a:pt x="258" y="313"/>
                  </a:cubicBezTo>
                  <a:cubicBezTo>
                    <a:pt x="258" y="32"/>
                    <a:pt x="258" y="32"/>
                    <a:pt x="258" y="32"/>
                  </a:cubicBezTo>
                  <a:lnTo>
                    <a:pt x="352" y="32"/>
                  </a:lnTo>
                  <a:close/>
                  <a:moveTo>
                    <a:pt x="102" y="32"/>
                  </a:moveTo>
                  <a:cubicBezTo>
                    <a:pt x="196" y="32"/>
                    <a:pt x="196" y="32"/>
                    <a:pt x="196" y="32"/>
                  </a:cubicBezTo>
                  <a:cubicBezTo>
                    <a:pt x="196" y="313"/>
                    <a:pt x="196" y="313"/>
                    <a:pt x="196" y="313"/>
                  </a:cubicBezTo>
                  <a:cubicBezTo>
                    <a:pt x="102" y="313"/>
                    <a:pt x="102" y="313"/>
                    <a:pt x="102" y="313"/>
                  </a:cubicBezTo>
                  <a:lnTo>
                    <a:pt x="102" y="32"/>
                  </a:lnTo>
                  <a:close/>
                  <a:moveTo>
                    <a:pt x="102" y="32"/>
                  </a:moveTo>
                  <a:cubicBezTo>
                    <a:pt x="102" y="32"/>
                    <a:pt x="102" y="32"/>
                    <a:pt x="102" y="32"/>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sp>
          <p:nvSpPr>
            <p:cNvPr id="47" name="Freeform 9">
              <a:extLst>
                <a:ext uri="{FF2B5EF4-FFF2-40B4-BE49-F238E27FC236}">
                  <a16:creationId xmlns:a16="http://schemas.microsoft.com/office/drawing/2014/main" id="{4A81C1A7-A43C-44F9-9FC3-F3E8550389A5}"/>
                </a:ext>
              </a:extLst>
            </p:cNvPr>
            <p:cNvSpPr>
              <a:spLocks noEditPoints="1"/>
            </p:cNvSpPr>
            <p:nvPr/>
          </p:nvSpPr>
          <p:spPr bwMode="auto">
            <a:xfrm>
              <a:off x="8658226" y="1389063"/>
              <a:ext cx="747713" cy="220663"/>
            </a:xfrm>
            <a:custGeom>
              <a:avLst/>
              <a:gdLst>
                <a:gd name="T0" fmla="*/ 33 w 691"/>
                <a:gd name="T1" fmla="*/ 204 h 204"/>
                <a:gd name="T2" fmla="*/ 659 w 691"/>
                <a:gd name="T3" fmla="*/ 204 h 204"/>
                <a:gd name="T4" fmla="*/ 660 w 691"/>
                <a:gd name="T5" fmla="*/ 204 h 204"/>
                <a:gd name="T6" fmla="*/ 691 w 691"/>
                <a:gd name="T7" fmla="*/ 173 h 204"/>
                <a:gd name="T8" fmla="*/ 670 w 691"/>
                <a:gd name="T9" fmla="*/ 143 h 204"/>
                <a:gd name="T10" fmla="*/ 359 w 691"/>
                <a:gd name="T11" fmla="*/ 4 h 204"/>
                <a:gd name="T12" fmla="*/ 333 w 691"/>
                <a:gd name="T13" fmla="*/ 4 h 204"/>
                <a:gd name="T14" fmla="*/ 21 w 691"/>
                <a:gd name="T15" fmla="*/ 144 h 204"/>
                <a:gd name="T16" fmla="*/ 3 w 691"/>
                <a:gd name="T17" fmla="*/ 179 h 204"/>
                <a:gd name="T18" fmla="*/ 33 w 691"/>
                <a:gd name="T19" fmla="*/ 204 h 204"/>
                <a:gd name="T20" fmla="*/ 33 w 691"/>
                <a:gd name="T21" fmla="*/ 204 h 204"/>
                <a:gd name="T22" fmla="*/ 33 w 691"/>
                <a:gd name="T23"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1" h="204">
                  <a:moveTo>
                    <a:pt x="33" y="204"/>
                  </a:moveTo>
                  <a:cubicBezTo>
                    <a:pt x="659" y="204"/>
                    <a:pt x="659" y="204"/>
                    <a:pt x="659" y="204"/>
                  </a:cubicBezTo>
                  <a:cubicBezTo>
                    <a:pt x="659" y="204"/>
                    <a:pt x="660" y="204"/>
                    <a:pt x="660" y="204"/>
                  </a:cubicBezTo>
                  <a:cubicBezTo>
                    <a:pt x="677" y="204"/>
                    <a:pt x="691" y="190"/>
                    <a:pt x="691" y="173"/>
                  </a:cubicBezTo>
                  <a:cubicBezTo>
                    <a:pt x="691" y="159"/>
                    <a:pt x="682" y="148"/>
                    <a:pt x="670" y="143"/>
                  </a:cubicBezTo>
                  <a:cubicBezTo>
                    <a:pt x="359" y="4"/>
                    <a:pt x="359" y="4"/>
                    <a:pt x="359" y="4"/>
                  </a:cubicBezTo>
                  <a:cubicBezTo>
                    <a:pt x="351" y="0"/>
                    <a:pt x="342" y="0"/>
                    <a:pt x="333" y="4"/>
                  </a:cubicBezTo>
                  <a:cubicBezTo>
                    <a:pt x="21" y="144"/>
                    <a:pt x="21" y="144"/>
                    <a:pt x="21" y="144"/>
                  </a:cubicBezTo>
                  <a:cubicBezTo>
                    <a:pt x="7" y="150"/>
                    <a:pt x="0" y="165"/>
                    <a:pt x="3" y="179"/>
                  </a:cubicBezTo>
                  <a:cubicBezTo>
                    <a:pt x="6" y="194"/>
                    <a:pt x="19" y="204"/>
                    <a:pt x="33" y="204"/>
                  </a:cubicBezTo>
                  <a:close/>
                  <a:moveTo>
                    <a:pt x="33" y="204"/>
                  </a:moveTo>
                  <a:cubicBezTo>
                    <a:pt x="33" y="204"/>
                    <a:pt x="33" y="204"/>
                    <a:pt x="33" y="204"/>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grpSp>
      <p:pic>
        <p:nvPicPr>
          <p:cNvPr id="3" name="Imagen 2"/>
          <p:cNvPicPr>
            <a:picLocks noChangeAspect="1"/>
          </p:cNvPicPr>
          <p:nvPr/>
        </p:nvPicPr>
        <p:blipFill>
          <a:blip r:embed="rId2"/>
          <a:stretch>
            <a:fillRect/>
          </a:stretch>
        </p:blipFill>
        <p:spPr>
          <a:xfrm>
            <a:off x="433754" y="984456"/>
            <a:ext cx="11210196" cy="844343"/>
          </a:xfrm>
          <a:prstGeom prst="rect">
            <a:avLst/>
          </a:prstGeom>
        </p:spPr>
      </p:pic>
      <p:pic>
        <p:nvPicPr>
          <p:cNvPr id="4" name="Imagen 3"/>
          <p:cNvPicPr>
            <a:picLocks noChangeAspect="1"/>
          </p:cNvPicPr>
          <p:nvPr/>
        </p:nvPicPr>
        <p:blipFill>
          <a:blip r:embed="rId3"/>
          <a:stretch>
            <a:fillRect/>
          </a:stretch>
        </p:blipFill>
        <p:spPr>
          <a:xfrm>
            <a:off x="433754" y="2710511"/>
            <a:ext cx="11189649" cy="3162749"/>
          </a:xfrm>
          <a:prstGeom prst="rect">
            <a:avLst/>
          </a:prstGeom>
        </p:spPr>
      </p:pic>
      <p:sp>
        <p:nvSpPr>
          <p:cNvPr id="11" name="CuadroTexto 5">
            <a:extLst>
              <a:ext uri="{FF2B5EF4-FFF2-40B4-BE49-F238E27FC236}">
                <a16:creationId xmlns:a16="http://schemas.microsoft.com/office/drawing/2014/main" id="{9503C64F-5F42-4B20-9C4C-DF0268F2889F}"/>
              </a:ext>
            </a:extLst>
          </p:cNvPr>
          <p:cNvSpPr txBox="1">
            <a:spLocks noChangeArrowheads="1"/>
          </p:cNvSpPr>
          <p:nvPr/>
        </p:nvSpPr>
        <p:spPr bwMode="auto">
          <a:xfrm>
            <a:off x="794907" y="1986672"/>
            <a:ext cx="53831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CO" altLang="es-CO" sz="3200" b="1" dirty="0">
                <a:solidFill>
                  <a:schemeClr val="tx1">
                    <a:lumMod val="65000"/>
                    <a:lumOff val="35000"/>
                  </a:schemeClr>
                </a:solidFill>
                <a:latin typeface="Source Sans Pro Black" panose="020B0803030403020204" pitchFamily="34" charset="0"/>
              </a:rPr>
              <a:t>RIS TARMA</a:t>
            </a:r>
          </a:p>
        </p:txBody>
      </p:sp>
      <p:grpSp>
        <p:nvGrpSpPr>
          <p:cNvPr id="12" name="Grupo 11">
            <a:extLst>
              <a:ext uri="{FF2B5EF4-FFF2-40B4-BE49-F238E27FC236}">
                <a16:creationId xmlns:a16="http://schemas.microsoft.com/office/drawing/2014/main" id="{4FD41C79-8C14-4E47-B327-5C2E071AF980}"/>
              </a:ext>
            </a:extLst>
          </p:cNvPr>
          <p:cNvGrpSpPr/>
          <p:nvPr/>
        </p:nvGrpSpPr>
        <p:grpSpPr>
          <a:xfrm>
            <a:off x="292752" y="1989937"/>
            <a:ext cx="532692" cy="530429"/>
            <a:chOff x="8658226" y="1389063"/>
            <a:chExt cx="747713" cy="744537"/>
          </a:xfrm>
          <a:solidFill>
            <a:schemeClr val="accent5"/>
          </a:solidFill>
        </p:grpSpPr>
        <p:sp>
          <p:nvSpPr>
            <p:cNvPr id="13" name="Freeform 7">
              <a:extLst>
                <a:ext uri="{FF2B5EF4-FFF2-40B4-BE49-F238E27FC236}">
                  <a16:creationId xmlns:a16="http://schemas.microsoft.com/office/drawing/2014/main" id="{006EAFAE-B1B8-473C-9F77-EDC4E1795CEC}"/>
                </a:ext>
              </a:extLst>
            </p:cNvPr>
            <p:cNvSpPr>
              <a:spLocks noEditPoints="1"/>
            </p:cNvSpPr>
            <p:nvPr/>
          </p:nvSpPr>
          <p:spPr bwMode="auto">
            <a:xfrm>
              <a:off x="8661401" y="2066925"/>
              <a:ext cx="744538" cy="66675"/>
            </a:xfrm>
            <a:custGeom>
              <a:avLst/>
              <a:gdLst>
                <a:gd name="T0" fmla="*/ 657 w 689"/>
                <a:gd name="T1" fmla="*/ 0 h 62"/>
                <a:gd name="T2" fmla="*/ 31 w 689"/>
                <a:gd name="T3" fmla="*/ 0 h 62"/>
                <a:gd name="T4" fmla="*/ 0 w 689"/>
                <a:gd name="T5" fmla="*/ 31 h 62"/>
                <a:gd name="T6" fmla="*/ 31 w 689"/>
                <a:gd name="T7" fmla="*/ 62 h 62"/>
                <a:gd name="T8" fmla="*/ 657 w 689"/>
                <a:gd name="T9" fmla="*/ 62 h 62"/>
                <a:gd name="T10" fmla="*/ 689 w 689"/>
                <a:gd name="T11" fmla="*/ 31 h 62"/>
                <a:gd name="T12" fmla="*/ 657 w 689"/>
                <a:gd name="T13" fmla="*/ 0 h 62"/>
                <a:gd name="T14" fmla="*/ 657 w 689"/>
                <a:gd name="T15" fmla="*/ 0 h 62"/>
                <a:gd name="T16" fmla="*/ 657 w 689"/>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9" h="62">
                  <a:moveTo>
                    <a:pt x="657" y="0"/>
                  </a:moveTo>
                  <a:cubicBezTo>
                    <a:pt x="31" y="0"/>
                    <a:pt x="31" y="0"/>
                    <a:pt x="31" y="0"/>
                  </a:cubicBezTo>
                  <a:cubicBezTo>
                    <a:pt x="14" y="0"/>
                    <a:pt x="0" y="14"/>
                    <a:pt x="0" y="31"/>
                  </a:cubicBezTo>
                  <a:cubicBezTo>
                    <a:pt x="0" y="48"/>
                    <a:pt x="14" y="62"/>
                    <a:pt x="31" y="62"/>
                  </a:cubicBezTo>
                  <a:cubicBezTo>
                    <a:pt x="657" y="62"/>
                    <a:pt x="657" y="62"/>
                    <a:pt x="657" y="62"/>
                  </a:cubicBezTo>
                  <a:cubicBezTo>
                    <a:pt x="675" y="62"/>
                    <a:pt x="689" y="48"/>
                    <a:pt x="689" y="31"/>
                  </a:cubicBezTo>
                  <a:cubicBezTo>
                    <a:pt x="689" y="14"/>
                    <a:pt x="675" y="0"/>
                    <a:pt x="657" y="0"/>
                  </a:cubicBezTo>
                  <a:close/>
                  <a:moveTo>
                    <a:pt x="657" y="0"/>
                  </a:moveTo>
                  <a:cubicBezTo>
                    <a:pt x="657" y="0"/>
                    <a:pt x="657" y="0"/>
                    <a:pt x="657" y="0"/>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sp>
          <p:nvSpPr>
            <p:cNvPr id="14" name="Freeform 8">
              <a:extLst>
                <a:ext uri="{FF2B5EF4-FFF2-40B4-BE49-F238E27FC236}">
                  <a16:creationId xmlns:a16="http://schemas.microsoft.com/office/drawing/2014/main" id="{3208CB6F-C0E1-4260-99F8-F6A85BE92E4A}"/>
                </a:ext>
              </a:extLst>
            </p:cNvPr>
            <p:cNvSpPr>
              <a:spLocks noEditPoints="1"/>
            </p:cNvSpPr>
            <p:nvPr/>
          </p:nvSpPr>
          <p:spPr bwMode="auto">
            <a:xfrm>
              <a:off x="8702676" y="1639888"/>
              <a:ext cx="660400" cy="406400"/>
            </a:xfrm>
            <a:custGeom>
              <a:avLst/>
              <a:gdLst>
                <a:gd name="T0" fmla="*/ 31 w 610"/>
                <a:gd name="T1" fmla="*/ 313 h 376"/>
                <a:gd name="T2" fmla="*/ 0 w 610"/>
                <a:gd name="T3" fmla="*/ 345 h 376"/>
                <a:gd name="T4" fmla="*/ 31 w 610"/>
                <a:gd name="T5" fmla="*/ 376 h 376"/>
                <a:gd name="T6" fmla="*/ 579 w 610"/>
                <a:gd name="T7" fmla="*/ 376 h 376"/>
                <a:gd name="T8" fmla="*/ 610 w 610"/>
                <a:gd name="T9" fmla="*/ 345 h 376"/>
                <a:gd name="T10" fmla="*/ 579 w 610"/>
                <a:gd name="T11" fmla="*/ 313 h 376"/>
                <a:gd name="T12" fmla="*/ 571 w 610"/>
                <a:gd name="T13" fmla="*/ 313 h 376"/>
                <a:gd name="T14" fmla="*/ 571 w 610"/>
                <a:gd name="T15" fmla="*/ 32 h 376"/>
                <a:gd name="T16" fmla="*/ 579 w 610"/>
                <a:gd name="T17" fmla="*/ 32 h 376"/>
                <a:gd name="T18" fmla="*/ 595 w 610"/>
                <a:gd name="T19" fmla="*/ 16 h 376"/>
                <a:gd name="T20" fmla="*/ 579 w 610"/>
                <a:gd name="T21" fmla="*/ 0 h 376"/>
                <a:gd name="T22" fmla="*/ 31 w 610"/>
                <a:gd name="T23" fmla="*/ 0 h 376"/>
                <a:gd name="T24" fmla="*/ 16 w 610"/>
                <a:gd name="T25" fmla="*/ 16 h 376"/>
                <a:gd name="T26" fmla="*/ 31 w 610"/>
                <a:gd name="T27" fmla="*/ 32 h 376"/>
                <a:gd name="T28" fmla="*/ 39 w 610"/>
                <a:gd name="T29" fmla="*/ 32 h 376"/>
                <a:gd name="T30" fmla="*/ 39 w 610"/>
                <a:gd name="T31" fmla="*/ 313 h 376"/>
                <a:gd name="T32" fmla="*/ 31 w 610"/>
                <a:gd name="T33" fmla="*/ 313 h 376"/>
                <a:gd name="T34" fmla="*/ 509 w 610"/>
                <a:gd name="T35" fmla="*/ 32 h 376"/>
                <a:gd name="T36" fmla="*/ 509 w 610"/>
                <a:gd name="T37" fmla="*/ 313 h 376"/>
                <a:gd name="T38" fmla="*/ 415 w 610"/>
                <a:gd name="T39" fmla="*/ 313 h 376"/>
                <a:gd name="T40" fmla="*/ 415 w 610"/>
                <a:gd name="T41" fmla="*/ 32 h 376"/>
                <a:gd name="T42" fmla="*/ 509 w 610"/>
                <a:gd name="T43" fmla="*/ 32 h 376"/>
                <a:gd name="T44" fmla="*/ 352 w 610"/>
                <a:gd name="T45" fmla="*/ 32 h 376"/>
                <a:gd name="T46" fmla="*/ 352 w 610"/>
                <a:gd name="T47" fmla="*/ 313 h 376"/>
                <a:gd name="T48" fmla="*/ 258 w 610"/>
                <a:gd name="T49" fmla="*/ 313 h 376"/>
                <a:gd name="T50" fmla="*/ 258 w 610"/>
                <a:gd name="T51" fmla="*/ 32 h 376"/>
                <a:gd name="T52" fmla="*/ 352 w 610"/>
                <a:gd name="T53" fmla="*/ 32 h 376"/>
                <a:gd name="T54" fmla="*/ 102 w 610"/>
                <a:gd name="T55" fmla="*/ 32 h 376"/>
                <a:gd name="T56" fmla="*/ 196 w 610"/>
                <a:gd name="T57" fmla="*/ 32 h 376"/>
                <a:gd name="T58" fmla="*/ 196 w 610"/>
                <a:gd name="T59" fmla="*/ 313 h 376"/>
                <a:gd name="T60" fmla="*/ 102 w 610"/>
                <a:gd name="T61" fmla="*/ 313 h 376"/>
                <a:gd name="T62" fmla="*/ 102 w 610"/>
                <a:gd name="T63" fmla="*/ 32 h 376"/>
                <a:gd name="T64" fmla="*/ 102 w 610"/>
                <a:gd name="T65" fmla="*/ 32 h 376"/>
                <a:gd name="T66" fmla="*/ 102 w 610"/>
                <a:gd name="T67" fmla="*/ 32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0" h="376">
                  <a:moveTo>
                    <a:pt x="31" y="313"/>
                  </a:moveTo>
                  <a:cubicBezTo>
                    <a:pt x="14" y="313"/>
                    <a:pt x="0" y="327"/>
                    <a:pt x="0" y="345"/>
                  </a:cubicBezTo>
                  <a:cubicBezTo>
                    <a:pt x="0" y="362"/>
                    <a:pt x="14" y="376"/>
                    <a:pt x="31" y="376"/>
                  </a:cubicBezTo>
                  <a:cubicBezTo>
                    <a:pt x="579" y="376"/>
                    <a:pt x="579" y="376"/>
                    <a:pt x="579" y="376"/>
                  </a:cubicBezTo>
                  <a:cubicBezTo>
                    <a:pt x="596" y="376"/>
                    <a:pt x="610" y="362"/>
                    <a:pt x="610" y="345"/>
                  </a:cubicBezTo>
                  <a:cubicBezTo>
                    <a:pt x="610" y="327"/>
                    <a:pt x="596" y="313"/>
                    <a:pt x="579" y="313"/>
                  </a:cubicBezTo>
                  <a:cubicBezTo>
                    <a:pt x="571" y="313"/>
                    <a:pt x="571" y="313"/>
                    <a:pt x="571" y="313"/>
                  </a:cubicBezTo>
                  <a:cubicBezTo>
                    <a:pt x="571" y="32"/>
                    <a:pt x="571" y="32"/>
                    <a:pt x="571" y="32"/>
                  </a:cubicBezTo>
                  <a:cubicBezTo>
                    <a:pt x="579" y="32"/>
                    <a:pt x="579" y="32"/>
                    <a:pt x="579" y="32"/>
                  </a:cubicBezTo>
                  <a:cubicBezTo>
                    <a:pt x="588" y="32"/>
                    <a:pt x="595" y="25"/>
                    <a:pt x="595" y="16"/>
                  </a:cubicBezTo>
                  <a:cubicBezTo>
                    <a:pt x="595" y="7"/>
                    <a:pt x="588" y="0"/>
                    <a:pt x="579" y="0"/>
                  </a:cubicBezTo>
                  <a:cubicBezTo>
                    <a:pt x="31" y="0"/>
                    <a:pt x="31" y="0"/>
                    <a:pt x="31" y="0"/>
                  </a:cubicBezTo>
                  <a:cubicBezTo>
                    <a:pt x="23" y="0"/>
                    <a:pt x="16" y="7"/>
                    <a:pt x="16" y="16"/>
                  </a:cubicBezTo>
                  <a:cubicBezTo>
                    <a:pt x="16" y="25"/>
                    <a:pt x="23" y="32"/>
                    <a:pt x="31" y="32"/>
                  </a:cubicBezTo>
                  <a:cubicBezTo>
                    <a:pt x="39" y="32"/>
                    <a:pt x="39" y="32"/>
                    <a:pt x="39" y="32"/>
                  </a:cubicBezTo>
                  <a:cubicBezTo>
                    <a:pt x="39" y="313"/>
                    <a:pt x="39" y="313"/>
                    <a:pt x="39" y="313"/>
                  </a:cubicBezTo>
                  <a:cubicBezTo>
                    <a:pt x="31" y="313"/>
                    <a:pt x="31" y="313"/>
                    <a:pt x="31" y="313"/>
                  </a:cubicBezTo>
                  <a:close/>
                  <a:moveTo>
                    <a:pt x="509" y="32"/>
                  </a:moveTo>
                  <a:cubicBezTo>
                    <a:pt x="509" y="313"/>
                    <a:pt x="509" y="313"/>
                    <a:pt x="509" y="313"/>
                  </a:cubicBezTo>
                  <a:cubicBezTo>
                    <a:pt x="415" y="313"/>
                    <a:pt x="415" y="313"/>
                    <a:pt x="415" y="313"/>
                  </a:cubicBezTo>
                  <a:cubicBezTo>
                    <a:pt x="415" y="32"/>
                    <a:pt x="415" y="32"/>
                    <a:pt x="415" y="32"/>
                  </a:cubicBezTo>
                  <a:lnTo>
                    <a:pt x="509" y="32"/>
                  </a:lnTo>
                  <a:close/>
                  <a:moveTo>
                    <a:pt x="352" y="32"/>
                  </a:moveTo>
                  <a:cubicBezTo>
                    <a:pt x="352" y="313"/>
                    <a:pt x="352" y="313"/>
                    <a:pt x="352" y="313"/>
                  </a:cubicBezTo>
                  <a:cubicBezTo>
                    <a:pt x="258" y="313"/>
                    <a:pt x="258" y="313"/>
                    <a:pt x="258" y="313"/>
                  </a:cubicBezTo>
                  <a:cubicBezTo>
                    <a:pt x="258" y="32"/>
                    <a:pt x="258" y="32"/>
                    <a:pt x="258" y="32"/>
                  </a:cubicBezTo>
                  <a:lnTo>
                    <a:pt x="352" y="32"/>
                  </a:lnTo>
                  <a:close/>
                  <a:moveTo>
                    <a:pt x="102" y="32"/>
                  </a:moveTo>
                  <a:cubicBezTo>
                    <a:pt x="196" y="32"/>
                    <a:pt x="196" y="32"/>
                    <a:pt x="196" y="32"/>
                  </a:cubicBezTo>
                  <a:cubicBezTo>
                    <a:pt x="196" y="313"/>
                    <a:pt x="196" y="313"/>
                    <a:pt x="196" y="313"/>
                  </a:cubicBezTo>
                  <a:cubicBezTo>
                    <a:pt x="102" y="313"/>
                    <a:pt x="102" y="313"/>
                    <a:pt x="102" y="313"/>
                  </a:cubicBezTo>
                  <a:lnTo>
                    <a:pt x="102" y="32"/>
                  </a:lnTo>
                  <a:close/>
                  <a:moveTo>
                    <a:pt x="102" y="32"/>
                  </a:moveTo>
                  <a:cubicBezTo>
                    <a:pt x="102" y="32"/>
                    <a:pt x="102" y="32"/>
                    <a:pt x="102" y="32"/>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sp>
          <p:nvSpPr>
            <p:cNvPr id="15" name="Freeform 9">
              <a:extLst>
                <a:ext uri="{FF2B5EF4-FFF2-40B4-BE49-F238E27FC236}">
                  <a16:creationId xmlns:a16="http://schemas.microsoft.com/office/drawing/2014/main" id="{4A81C1A7-A43C-44F9-9FC3-F3E8550389A5}"/>
                </a:ext>
              </a:extLst>
            </p:cNvPr>
            <p:cNvSpPr>
              <a:spLocks noEditPoints="1"/>
            </p:cNvSpPr>
            <p:nvPr/>
          </p:nvSpPr>
          <p:spPr bwMode="auto">
            <a:xfrm>
              <a:off x="8658226" y="1389063"/>
              <a:ext cx="747713" cy="220663"/>
            </a:xfrm>
            <a:custGeom>
              <a:avLst/>
              <a:gdLst>
                <a:gd name="T0" fmla="*/ 33 w 691"/>
                <a:gd name="T1" fmla="*/ 204 h 204"/>
                <a:gd name="T2" fmla="*/ 659 w 691"/>
                <a:gd name="T3" fmla="*/ 204 h 204"/>
                <a:gd name="T4" fmla="*/ 660 w 691"/>
                <a:gd name="T5" fmla="*/ 204 h 204"/>
                <a:gd name="T6" fmla="*/ 691 w 691"/>
                <a:gd name="T7" fmla="*/ 173 h 204"/>
                <a:gd name="T8" fmla="*/ 670 w 691"/>
                <a:gd name="T9" fmla="*/ 143 h 204"/>
                <a:gd name="T10" fmla="*/ 359 w 691"/>
                <a:gd name="T11" fmla="*/ 4 h 204"/>
                <a:gd name="T12" fmla="*/ 333 w 691"/>
                <a:gd name="T13" fmla="*/ 4 h 204"/>
                <a:gd name="T14" fmla="*/ 21 w 691"/>
                <a:gd name="T15" fmla="*/ 144 h 204"/>
                <a:gd name="T16" fmla="*/ 3 w 691"/>
                <a:gd name="T17" fmla="*/ 179 h 204"/>
                <a:gd name="T18" fmla="*/ 33 w 691"/>
                <a:gd name="T19" fmla="*/ 204 h 204"/>
                <a:gd name="T20" fmla="*/ 33 w 691"/>
                <a:gd name="T21" fmla="*/ 204 h 204"/>
                <a:gd name="T22" fmla="*/ 33 w 691"/>
                <a:gd name="T23"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1" h="204">
                  <a:moveTo>
                    <a:pt x="33" y="204"/>
                  </a:moveTo>
                  <a:cubicBezTo>
                    <a:pt x="659" y="204"/>
                    <a:pt x="659" y="204"/>
                    <a:pt x="659" y="204"/>
                  </a:cubicBezTo>
                  <a:cubicBezTo>
                    <a:pt x="659" y="204"/>
                    <a:pt x="660" y="204"/>
                    <a:pt x="660" y="204"/>
                  </a:cubicBezTo>
                  <a:cubicBezTo>
                    <a:pt x="677" y="204"/>
                    <a:pt x="691" y="190"/>
                    <a:pt x="691" y="173"/>
                  </a:cubicBezTo>
                  <a:cubicBezTo>
                    <a:pt x="691" y="159"/>
                    <a:pt x="682" y="148"/>
                    <a:pt x="670" y="143"/>
                  </a:cubicBezTo>
                  <a:cubicBezTo>
                    <a:pt x="359" y="4"/>
                    <a:pt x="359" y="4"/>
                    <a:pt x="359" y="4"/>
                  </a:cubicBezTo>
                  <a:cubicBezTo>
                    <a:pt x="351" y="0"/>
                    <a:pt x="342" y="0"/>
                    <a:pt x="333" y="4"/>
                  </a:cubicBezTo>
                  <a:cubicBezTo>
                    <a:pt x="21" y="144"/>
                    <a:pt x="21" y="144"/>
                    <a:pt x="21" y="144"/>
                  </a:cubicBezTo>
                  <a:cubicBezTo>
                    <a:pt x="7" y="150"/>
                    <a:pt x="0" y="165"/>
                    <a:pt x="3" y="179"/>
                  </a:cubicBezTo>
                  <a:cubicBezTo>
                    <a:pt x="6" y="194"/>
                    <a:pt x="19" y="204"/>
                    <a:pt x="33" y="204"/>
                  </a:cubicBezTo>
                  <a:close/>
                  <a:moveTo>
                    <a:pt x="33" y="204"/>
                  </a:moveTo>
                  <a:cubicBezTo>
                    <a:pt x="33" y="204"/>
                    <a:pt x="33" y="204"/>
                    <a:pt x="33" y="204"/>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grpSp>
    </p:spTree>
    <p:extLst>
      <p:ext uri="{BB962C8B-B14F-4D97-AF65-F5344CB8AC3E}">
        <p14:creationId xmlns:p14="http://schemas.microsoft.com/office/powerpoint/2010/main" val="3355320691"/>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CuadroTexto 5">
            <a:extLst>
              <a:ext uri="{FF2B5EF4-FFF2-40B4-BE49-F238E27FC236}">
                <a16:creationId xmlns:a16="http://schemas.microsoft.com/office/drawing/2014/main" id="{9503C64F-5F42-4B20-9C4C-DF0268F2889F}"/>
              </a:ext>
            </a:extLst>
          </p:cNvPr>
          <p:cNvSpPr txBox="1">
            <a:spLocks noChangeArrowheads="1"/>
          </p:cNvSpPr>
          <p:nvPr/>
        </p:nvSpPr>
        <p:spPr bwMode="auto">
          <a:xfrm>
            <a:off x="794907" y="292889"/>
            <a:ext cx="53831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CO" altLang="es-CO" sz="3200" b="1" dirty="0">
                <a:solidFill>
                  <a:schemeClr val="tx1">
                    <a:lumMod val="65000"/>
                    <a:lumOff val="35000"/>
                  </a:schemeClr>
                </a:solidFill>
                <a:latin typeface="Source Sans Pro Black" panose="020B0803030403020204" pitchFamily="34" charset="0"/>
              </a:rPr>
              <a:t>RIS HUANCAYO SUR</a:t>
            </a:r>
          </a:p>
        </p:txBody>
      </p:sp>
      <p:grpSp>
        <p:nvGrpSpPr>
          <p:cNvPr id="44" name="Grupo 43">
            <a:extLst>
              <a:ext uri="{FF2B5EF4-FFF2-40B4-BE49-F238E27FC236}">
                <a16:creationId xmlns:a16="http://schemas.microsoft.com/office/drawing/2014/main" id="{4FD41C79-8C14-4E47-B327-5C2E071AF980}"/>
              </a:ext>
            </a:extLst>
          </p:cNvPr>
          <p:cNvGrpSpPr/>
          <p:nvPr/>
        </p:nvGrpSpPr>
        <p:grpSpPr>
          <a:xfrm>
            <a:off x="292752" y="296154"/>
            <a:ext cx="532692" cy="530429"/>
            <a:chOff x="8658226" y="1389063"/>
            <a:chExt cx="747713" cy="744537"/>
          </a:xfrm>
          <a:solidFill>
            <a:schemeClr val="accent5"/>
          </a:solidFill>
        </p:grpSpPr>
        <p:sp>
          <p:nvSpPr>
            <p:cNvPr id="45" name="Freeform 7">
              <a:extLst>
                <a:ext uri="{FF2B5EF4-FFF2-40B4-BE49-F238E27FC236}">
                  <a16:creationId xmlns:a16="http://schemas.microsoft.com/office/drawing/2014/main" id="{006EAFAE-B1B8-473C-9F77-EDC4E1795CEC}"/>
                </a:ext>
              </a:extLst>
            </p:cNvPr>
            <p:cNvSpPr>
              <a:spLocks noEditPoints="1"/>
            </p:cNvSpPr>
            <p:nvPr/>
          </p:nvSpPr>
          <p:spPr bwMode="auto">
            <a:xfrm>
              <a:off x="8661401" y="2066925"/>
              <a:ext cx="744538" cy="66675"/>
            </a:xfrm>
            <a:custGeom>
              <a:avLst/>
              <a:gdLst>
                <a:gd name="T0" fmla="*/ 657 w 689"/>
                <a:gd name="T1" fmla="*/ 0 h 62"/>
                <a:gd name="T2" fmla="*/ 31 w 689"/>
                <a:gd name="T3" fmla="*/ 0 h 62"/>
                <a:gd name="T4" fmla="*/ 0 w 689"/>
                <a:gd name="T5" fmla="*/ 31 h 62"/>
                <a:gd name="T6" fmla="*/ 31 w 689"/>
                <a:gd name="T7" fmla="*/ 62 h 62"/>
                <a:gd name="T8" fmla="*/ 657 w 689"/>
                <a:gd name="T9" fmla="*/ 62 h 62"/>
                <a:gd name="T10" fmla="*/ 689 w 689"/>
                <a:gd name="T11" fmla="*/ 31 h 62"/>
                <a:gd name="T12" fmla="*/ 657 w 689"/>
                <a:gd name="T13" fmla="*/ 0 h 62"/>
                <a:gd name="T14" fmla="*/ 657 w 689"/>
                <a:gd name="T15" fmla="*/ 0 h 62"/>
                <a:gd name="T16" fmla="*/ 657 w 689"/>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9" h="62">
                  <a:moveTo>
                    <a:pt x="657" y="0"/>
                  </a:moveTo>
                  <a:cubicBezTo>
                    <a:pt x="31" y="0"/>
                    <a:pt x="31" y="0"/>
                    <a:pt x="31" y="0"/>
                  </a:cubicBezTo>
                  <a:cubicBezTo>
                    <a:pt x="14" y="0"/>
                    <a:pt x="0" y="14"/>
                    <a:pt x="0" y="31"/>
                  </a:cubicBezTo>
                  <a:cubicBezTo>
                    <a:pt x="0" y="48"/>
                    <a:pt x="14" y="62"/>
                    <a:pt x="31" y="62"/>
                  </a:cubicBezTo>
                  <a:cubicBezTo>
                    <a:pt x="657" y="62"/>
                    <a:pt x="657" y="62"/>
                    <a:pt x="657" y="62"/>
                  </a:cubicBezTo>
                  <a:cubicBezTo>
                    <a:pt x="675" y="62"/>
                    <a:pt x="689" y="48"/>
                    <a:pt x="689" y="31"/>
                  </a:cubicBezTo>
                  <a:cubicBezTo>
                    <a:pt x="689" y="14"/>
                    <a:pt x="675" y="0"/>
                    <a:pt x="657" y="0"/>
                  </a:cubicBezTo>
                  <a:close/>
                  <a:moveTo>
                    <a:pt x="657" y="0"/>
                  </a:moveTo>
                  <a:cubicBezTo>
                    <a:pt x="657" y="0"/>
                    <a:pt x="657" y="0"/>
                    <a:pt x="657" y="0"/>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sp>
          <p:nvSpPr>
            <p:cNvPr id="46" name="Freeform 8">
              <a:extLst>
                <a:ext uri="{FF2B5EF4-FFF2-40B4-BE49-F238E27FC236}">
                  <a16:creationId xmlns:a16="http://schemas.microsoft.com/office/drawing/2014/main" id="{3208CB6F-C0E1-4260-99F8-F6A85BE92E4A}"/>
                </a:ext>
              </a:extLst>
            </p:cNvPr>
            <p:cNvSpPr>
              <a:spLocks noEditPoints="1"/>
            </p:cNvSpPr>
            <p:nvPr/>
          </p:nvSpPr>
          <p:spPr bwMode="auto">
            <a:xfrm>
              <a:off x="8702676" y="1639888"/>
              <a:ext cx="660400" cy="406400"/>
            </a:xfrm>
            <a:custGeom>
              <a:avLst/>
              <a:gdLst>
                <a:gd name="T0" fmla="*/ 31 w 610"/>
                <a:gd name="T1" fmla="*/ 313 h 376"/>
                <a:gd name="T2" fmla="*/ 0 w 610"/>
                <a:gd name="T3" fmla="*/ 345 h 376"/>
                <a:gd name="T4" fmla="*/ 31 w 610"/>
                <a:gd name="T5" fmla="*/ 376 h 376"/>
                <a:gd name="T6" fmla="*/ 579 w 610"/>
                <a:gd name="T7" fmla="*/ 376 h 376"/>
                <a:gd name="T8" fmla="*/ 610 w 610"/>
                <a:gd name="T9" fmla="*/ 345 h 376"/>
                <a:gd name="T10" fmla="*/ 579 w 610"/>
                <a:gd name="T11" fmla="*/ 313 h 376"/>
                <a:gd name="T12" fmla="*/ 571 w 610"/>
                <a:gd name="T13" fmla="*/ 313 h 376"/>
                <a:gd name="T14" fmla="*/ 571 w 610"/>
                <a:gd name="T15" fmla="*/ 32 h 376"/>
                <a:gd name="T16" fmla="*/ 579 w 610"/>
                <a:gd name="T17" fmla="*/ 32 h 376"/>
                <a:gd name="T18" fmla="*/ 595 w 610"/>
                <a:gd name="T19" fmla="*/ 16 h 376"/>
                <a:gd name="T20" fmla="*/ 579 w 610"/>
                <a:gd name="T21" fmla="*/ 0 h 376"/>
                <a:gd name="T22" fmla="*/ 31 w 610"/>
                <a:gd name="T23" fmla="*/ 0 h 376"/>
                <a:gd name="T24" fmla="*/ 16 w 610"/>
                <a:gd name="T25" fmla="*/ 16 h 376"/>
                <a:gd name="T26" fmla="*/ 31 w 610"/>
                <a:gd name="T27" fmla="*/ 32 h 376"/>
                <a:gd name="T28" fmla="*/ 39 w 610"/>
                <a:gd name="T29" fmla="*/ 32 h 376"/>
                <a:gd name="T30" fmla="*/ 39 w 610"/>
                <a:gd name="T31" fmla="*/ 313 h 376"/>
                <a:gd name="T32" fmla="*/ 31 w 610"/>
                <a:gd name="T33" fmla="*/ 313 h 376"/>
                <a:gd name="T34" fmla="*/ 509 w 610"/>
                <a:gd name="T35" fmla="*/ 32 h 376"/>
                <a:gd name="T36" fmla="*/ 509 w 610"/>
                <a:gd name="T37" fmla="*/ 313 h 376"/>
                <a:gd name="T38" fmla="*/ 415 w 610"/>
                <a:gd name="T39" fmla="*/ 313 h 376"/>
                <a:gd name="T40" fmla="*/ 415 w 610"/>
                <a:gd name="T41" fmla="*/ 32 h 376"/>
                <a:gd name="T42" fmla="*/ 509 w 610"/>
                <a:gd name="T43" fmla="*/ 32 h 376"/>
                <a:gd name="T44" fmla="*/ 352 w 610"/>
                <a:gd name="T45" fmla="*/ 32 h 376"/>
                <a:gd name="T46" fmla="*/ 352 w 610"/>
                <a:gd name="T47" fmla="*/ 313 h 376"/>
                <a:gd name="T48" fmla="*/ 258 w 610"/>
                <a:gd name="T49" fmla="*/ 313 h 376"/>
                <a:gd name="T50" fmla="*/ 258 w 610"/>
                <a:gd name="T51" fmla="*/ 32 h 376"/>
                <a:gd name="T52" fmla="*/ 352 w 610"/>
                <a:gd name="T53" fmla="*/ 32 h 376"/>
                <a:gd name="T54" fmla="*/ 102 w 610"/>
                <a:gd name="T55" fmla="*/ 32 h 376"/>
                <a:gd name="T56" fmla="*/ 196 w 610"/>
                <a:gd name="T57" fmla="*/ 32 h 376"/>
                <a:gd name="T58" fmla="*/ 196 w 610"/>
                <a:gd name="T59" fmla="*/ 313 h 376"/>
                <a:gd name="T60" fmla="*/ 102 w 610"/>
                <a:gd name="T61" fmla="*/ 313 h 376"/>
                <a:gd name="T62" fmla="*/ 102 w 610"/>
                <a:gd name="T63" fmla="*/ 32 h 376"/>
                <a:gd name="T64" fmla="*/ 102 w 610"/>
                <a:gd name="T65" fmla="*/ 32 h 376"/>
                <a:gd name="T66" fmla="*/ 102 w 610"/>
                <a:gd name="T67" fmla="*/ 32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0" h="376">
                  <a:moveTo>
                    <a:pt x="31" y="313"/>
                  </a:moveTo>
                  <a:cubicBezTo>
                    <a:pt x="14" y="313"/>
                    <a:pt x="0" y="327"/>
                    <a:pt x="0" y="345"/>
                  </a:cubicBezTo>
                  <a:cubicBezTo>
                    <a:pt x="0" y="362"/>
                    <a:pt x="14" y="376"/>
                    <a:pt x="31" y="376"/>
                  </a:cubicBezTo>
                  <a:cubicBezTo>
                    <a:pt x="579" y="376"/>
                    <a:pt x="579" y="376"/>
                    <a:pt x="579" y="376"/>
                  </a:cubicBezTo>
                  <a:cubicBezTo>
                    <a:pt x="596" y="376"/>
                    <a:pt x="610" y="362"/>
                    <a:pt x="610" y="345"/>
                  </a:cubicBezTo>
                  <a:cubicBezTo>
                    <a:pt x="610" y="327"/>
                    <a:pt x="596" y="313"/>
                    <a:pt x="579" y="313"/>
                  </a:cubicBezTo>
                  <a:cubicBezTo>
                    <a:pt x="571" y="313"/>
                    <a:pt x="571" y="313"/>
                    <a:pt x="571" y="313"/>
                  </a:cubicBezTo>
                  <a:cubicBezTo>
                    <a:pt x="571" y="32"/>
                    <a:pt x="571" y="32"/>
                    <a:pt x="571" y="32"/>
                  </a:cubicBezTo>
                  <a:cubicBezTo>
                    <a:pt x="579" y="32"/>
                    <a:pt x="579" y="32"/>
                    <a:pt x="579" y="32"/>
                  </a:cubicBezTo>
                  <a:cubicBezTo>
                    <a:pt x="588" y="32"/>
                    <a:pt x="595" y="25"/>
                    <a:pt x="595" y="16"/>
                  </a:cubicBezTo>
                  <a:cubicBezTo>
                    <a:pt x="595" y="7"/>
                    <a:pt x="588" y="0"/>
                    <a:pt x="579" y="0"/>
                  </a:cubicBezTo>
                  <a:cubicBezTo>
                    <a:pt x="31" y="0"/>
                    <a:pt x="31" y="0"/>
                    <a:pt x="31" y="0"/>
                  </a:cubicBezTo>
                  <a:cubicBezTo>
                    <a:pt x="23" y="0"/>
                    <a:pt x="16" y="7"/>
                    <a:pt x="16" y="16"/>
                  </a:cubicBezTo>
                  <a:cubicBezTo>
                    <a:pt x="16" y="25"/>
                    <a:pt x="23" y="32"/>
                    <a:pt x="31" y="32"/>
                  </a:cubicBezTo>
                  <a:cubicBezTo>
                    <a:pt x="39" y="32"/>
                    <a:pt x="39" y="32"/>
                    <a:pt x="39" y="32"/>
                  </a:cubicBezTo>
                  <a:cubicBezTo>
                    <a:pt x="39" y="313"/>
                    <a:pt x="39" y="313"/>
                    <a:pt x="39" y="313"/>
                  </a:cubicBezTo>
                  <a:cubicBezTo>
                    <a:pt x="31" y="313"/>
                    <a:pt x="31" y="313"/>
                    <a:pt x="31" y="313"/>
                  </a:cubicBezTo>
                  <a:close/>
                  <a:moveTo>
                    <a:pt x="509" y="32"/>
                  </a:moveTo>
                  <a:cubicBezTo>
                    <a:pt x="509" y="313"/>
                    <a:pt x="509" y="313"/>
                    <a:pt x="509" y="313"/>
                  </a:cubicBezTo>
                  <a:cubicBezTo>
                    <a:pt x="415" y="313"/>
                    <a:pt x="415" y="313"/>
                    <a:pt x="415" y="313"/>
                  </a:cubicBezTo>
                  <a:cubicBezTo>
                    <a:pt x="415" y="32"/>
                    <a:pt x="415" y="32"/>
                    <a:pt x="415" y="32"/>
                  </a:cubicBezTo>
                  <a:lnTo>
                    <a:pt x="509" y="32"/>
                  </a:lnTo>
                  <a:close/>
                  <a:moveTo>
                    <a:pt x="352" y="32"/>
                  </a:moveTo>
                  <a:cubicBezTo>
                    <a:pt x="352" y="313"/>
                    <a:pt x="352" y="313"/>
                    <a:pt x="352" y="313"/>
                  </a:cubicBezTo>
                  <a:cubicBezTo>
                    <a:pt x="258" y="313"/>
                    <a:pt x="258" y="313"/>
                    <a:pt x="258" y="313"/>
                  </a:cubicBezTo>
                  <a:cubicBezTo>
                    <a:pt x="258" y="32"/>
                    <a:pt x="258" y="32"/>
                    <a:pt x="258" y="32"/>
                  </a:cubicBezTo>
                  <a:lnTo>
                    <a:pt x="352" y="32"/>
                  </a:lnTo>
                  <a:close/>
                  <a:moveTo>
                    <a:pt x="102" y="32"/>
                  </a:moveTo>
                  <a:cubicBezTo>
                    <a:pt x="196" y="32"/>
                    <a:pt x="196" y="32"/>
                    <a:pt x="196" y="32"/>
                  </a:cubicBezTo>
                  <a:cubicBezTo>
                    <a:pt x="196" y="313"/>
                    <a:pt x="196" y="313"/>
                    <a:pt x="196" y="313"/>
                  </a:cubicBezTo>
                  <a:cubicBezTo>
                    <a:pt x="102" y="313"/>
                    <a:pt x="102" y="313"/>
                    <a:pt x="102" y="313"/>
                  </a:cubicBezTo>
                  <a:lnTo>
                    <a:pt x="102" y="32"/>
                  </a:lnTo>
                  <a:close/>
                  <a:moveTo>
                    <a:pt x="102" y="32"/>
                  </a:moveTo>
                  <a:cubicBezTo>
                    <a:pt x="102" y="32"/>
                    <a:pt x="102" y="32"/>
                    <a:pt x="102" y="32"/>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sp>
          <p:nvSpPr>
            <p:cNvPr id="47" name="Freeform 9">
              <a:extLst>
                <a:ext uri="{FF2B5EF4-FFF2-40B4-BE49-F238E27FC236}">
                  <a16:creationId xmlns:a16="http://schemas.microsoft.com/office/drawing/2014/main" id="{4A81C1A7-A43C-44F9-9FC3-F3E8550389A5}"/>
                </a:ext>
              </a:extLst>
            </p:cNvPr>
            <p:cNvSpPr>
              <a:spLocks noEditPoints="1"/>
            </p:cNvSpPr>
            <p:nvPr/>
          </p:nvSpPr>
          <p:spPr bwMode="auto">
            <a:xfrm>
              <a:off x="8658226" y="1389063"/>
              <a:ext cx="747713" cy="220663"/>
            </a:xfrm>
            <a:custGeom>
              <a:avLst/>
              <a:gdLst>
                <a:gd name="T0" fmla="*/ 33 w 691"/>
                <a:gd name="T1" fmla="*/ 204 h 204"/>
                <a:gd name="T2" fmla="*/ 659 w 691"/>
                <a:gd name="T3" fmla="*/ 204 h 204"/>
                <a:gd name="T4" fmla="*/ 660 w 691"/>
                <a:gd name="T5" fmla="*/ 204 h 204"/>
                <a:gd name="T6" fmla="*/ 691 w 691"/>
                <a:gd name="T7" fmla="*/ 173 h 204"/>
                <a:gd name="T8" fmla="*/ 670 w 691"/>
                <a:gd name="T9" fmla="*/ 143 h 204"/>
                <a:gd name="T10" fmla="*/ 359 w 691"/>
                <a:gd name="T11" fmla="*/ 4 h 204"/>
                <a:gd name="T12" fmla="*/ 333 w 691"/>
                <a:gd name="T13" fmla="*/ 4 h 204"/>
                <a:gd name="T14" fmla="*/ 21 w 691"/>
                <a:gd name="T15" fmla="*/ 144 h 204"/>
                <a:gd name="T16" fmla="*/ 3 w 691"/>
                <a:gd name="T17" fmla="*/ 179 h 204"/>
                <a:gd name="T18" fmla="*/ 33 w 691"/>
                <a:gd name="T19" fmla="*/ 204 h 204"/>
                <a:gd name="T20" fmla="*/ 33 w 691"/>
                <a:gd name="T21" fmla="*/ 204 h 204"/>
                <a:gd name="T22" fmla="*/ 33 w 691"/>
                <a:gd name="T23"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1" h="204">
                  <a:moveTo>
                    <a:pt x="33" y="204"/>
                  </a:moveTo>
                  <a:cubicBezTo>
                    <a:pt x="659" y="204"/>
                    <a:pt x="659" y="204"/>
                    <a:pt x="659" y="204"/>
                  </a:cubicBezTo>
                  <a:cubicBezTo>
                    <a:pt x="659" y="204"/>
                    <a:pt x="660" y="204"/>
                    <a:pt x="660" y="204"/>
                  </a:cubicBezTo>
                  <a:cubicBezTo>
                    <a:pt x="677" y="204"/>
                    <a:pt x="691" y="190"/>
                    <a:pt x="691" y="173"/>
                  </a:cubicBezTo>
                  <a:cubicBezTo>
                    <a:pt x="691" y="159"/>
                    <a:pt x="682" y="148"/>
                    <a:pt x="670" y="143"/>
                  </a:cubicBezTo>
                  <a:cubicBezTo>
                    <a:pt x="359" y="4"/>
                    <a:pt x="359" y="4"/>
                    <a:pt x="359" y="4"/>
                  </a:cubicBezTo>
                  <a:cubicBezTo>
                    <a:pt x="351" y="0"/>
                    <a:pt x="342" y="0"/>
                    <a:pt x="333" y="4"/>
                  </a:cubicBezTo>
                  <a:cubicBezTo>
                    <a:pt x="21" y="144"/>
                    <a:pt x="21" y="144"/>
                    <a:pt x="21" y="144"/>
                  </a:cubicBezTo>
                  <a:cubicBezTo>
                    <a:pt x="7" y="150"/>
                    <a:pt x="0" y="165"/>
                    <a:pt x="3" y="179"/>
                  </a:cubicBezTo>
                  <a:cubicBezTo>
                    <a:pt x="6" y="194"/>
                    <a:pt x="19" y="204"/>
                    <a:pt x="33" y="204"/>
                  </a:cubicBezTo>
                  <a:close/>
                  <a:moveTo>
                    <a:pt x="33" y="204"/>
                  </a:moveTo>
                  <a:cubicBezTo>
                    <a:pt x="33" y="204"/>
                    <a:pt x="33" y="204"/>
                    <a:pt x="33" y="204"/>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grpSp>
      <p:pic>
        <p:nvPicPr>
          <p:cNvPr id="2" name="Imagen 1"/>
          <p:cNvPicPr>
            <a:picLocks noChangeAspect="1"/>
          </p:cNvPicPr>
          <p:nvPr/>
        </p:nvPicPr>
        <p:blipFill>
          <a:blip r:embed="rId2"/>
          <a:stretch>
            <a:fillRect/>
          </a:stretch>
        </p:blipFill>
        <p:spPr>
          <a:xfrm>
            <a:off x="292752" y="899153"/>
            <a:ext cx="11496156" cy="2653507"/>
          </a:xfrm>
          <a:prstGeom prst="rect">
            <a:avLst/>
          </a:prstGeom>
        </p:spPr>
      </p:pic>
      <p:sp>
        <p:nvSpPr>
          <p:cNvPr id="16" name="CuadroTexto 5">
            <a:extLst>
              <a:ext uri="{FF2B5EF4-FFF2-40B4-BE49-F238E27FC236}">
                <a16:creationId xmlns:a16="http://schemas.microsoft.com/office/drawing/2014/main" id="{9503C64F-5F42-4B20-9C4C-DF0268F2889F}"/>
              </a:ext>
            </a:extLst>
          </p:cNvPr>
          <p:cNvSpPr txBox="1">
            <a:spLocks noChangeArrowheads="1"/>
          </p:cNvSpPr>
          <p:nvPr/>
        </p:nvSpPr>
        <p:spPr bwMode="auto">
          <a:xfrm>
            <a:off x="826574" y="3706065"/>
            <a:ext cx="53831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CO" altLang="es-CO" sz="3200" b="1" dirty="0">
                <a:solidFill>
                  <a:schemeClr val="tx1">
                    <a:lumMod val="65000"/>
                    <a:lumOff val="35000"/>
                  </a:schemeClr>
                </a:solidFill>
                <a:latin typeface="Source Sans Pro Black" panose="020B0803030403020204" pitchFamily="34" charset="0"/>
              </a:rPr>
              <a:t>RIS CONCEPCION</a:t>
            </a:r>
          </a:p>
        </p:txBody>
      </p:sp>
      <p:grpSp>
        <p:nvGrpSpPr>
          <p:cNvPr id="17" name="Grupo 16">
            <a:extLst>
              <a:ext uri="{FF2B5EF4-FFF2-40B4-BE49-F238E27FC236}">
                <a16:creationId xmlns:a16="http://schemas.microsoft.com/office/drawing/2014/main" id="{4FD41C79-8C14-4E47-B327-5C2E071AF980}"/>
              </a:ext>
            </a:extLst>
          </p:cNvPr>
          <p:cNvGrpSpPr/>
          <p:nvPr/>
        </p:nvGrpSpPr>
        <p:grpSpPr>
          <a:xfrm>
            <a:off x="324419" y="3709330"/>
            <a:ext cx="532692" cy="530429"/>
            <a:chOff x="8658226" y="1389063"/>
            <a:chExt cx="747713" cy="744537"/>
          </a:xfrm>
          <a:solidFill>
            <a:schemeClr val="accent5"/>
          </a:solidFill>
        </p:grpSpPr>
        <p:sp>
          <p:nvSpPr>
            <p:cNvPr id="18" name="Freeform 7">
              <a:extLst>
                <a:ext uri="{FF2B5EF4-FFF2-40B4-BE49-F238E27FC236}">
                  <a16:creationId xmlns:a16="http://schemas.microsoft.com/office/drawing/2014/main" id="{006EAFAE-B1B8-473C-9F77-EDC4E1795CEC}"/>
                </a:ext>
              </a:extLst>
            </p:cNvPr>
            <p:cNvSpPr>
              <a:spLocks noEditPoints="1"/>
            </p:cNvSpPr>
            <p:nvPr/>
          </p:nvSpPr>
          <p:spPr bwMode="auto">
            <a:xfrm>
              <a:off x="8661401" y="2066925"/>
              <a:ext cx="744538" cy="66675"/>
            </a:xfrm>
            <a:custGeom>
              <a:avLst/>
              <a:gdLst>
                <a:gd name="T0" fmla="*/ 657 w 689"/>
                <a:gd name="T1" fmla="*/ 0 h 62"/>
                <a:gd name="T2" fmla="*/ 31 w 689"/>
                <a:gd name="T3" fmla="*/ 0 h 62"/>
                <a:gd name="T4" fmla="*/ 0 w 689"/>
                <a:gd name="T5" fmla="*/ 31 h 62"/>
                <a:gd name="T6" fmla="*/ 31 w 689"/>
                <a:gd name="T7" fmla="*/ 62 h 62"/>
                <a:gd name="T8" fmla="*/ 657 w 689"/>
                <a:gd name="T9" fmla="*/ 62 h 62"/>
                <a:gd name="T10" fmla="*/ 689 w 689"/>
                <a:gd name="T11" fmla="*/ 31 h 62"/>
                <a:gd name="T12" fmla="*/ 657 w 689"/>
                <a:gd name="T13" fmla="*/ 0 h 62"/>
                <a:gd name="T14" fmla="*/ 657 w 689"/>
                <a:gd name="T15" fmla="*/ 0 h 62"/>
                <a:gd name="T16" fmla="*/ 657 w 689"/>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9" h="62">
                  <a:moveTo>
                    <a:pt x="657" y="0"/>
                  </a:moveTo>
                  <a:cubicBezTo>
                    <a:pt x="31" y="0"/>
                    <a:pt x="31" y="0"/>
                    <a:pt x="31" y="0"/>
                  </a:cubicBezTo>
                  <a:cubicBezTo>
                    <a:pt x="14" y="0"/>
                    <a:pt x="0" y="14"/>
                    <a:pt x="0" y="31"/>
                  </a:cubicBezTo>
                  <a:cubicBezTo>
                    <a:pt x="0" y="48"/>
                    <a:pt x="14" y="62"/>
                    <a:pt x="31" y="62"/>
                  </a:cubicBezTo>
                  <a:cubicBezTo>
                    <a:pt x="657" y="62"/>
                    <a:pt x="657" y="62"/>
                    <a:pt x="657" y="62"/>
                  </a:cubicBezTo>
                  <a:cubicBezTo>
                    <a:pt x="675" y="62"/>
                    <a:pt x="689" y="48"/>
                    <a:pt x="689" y="31"/>
                  </a:cubicBezTo>
                  <a:cubicBezTo>
                    <a:pt x="689" y="14"/>
                    <a:pt x="675" y="0"/>
                    <a:pt x="657" y="0"/>
                  </a:cubicBezTo>
                  <a:close/>
                  <a:moveTo>
                    <a:pt x="657" y="0"/>
                  </a:moveTo>
                  <a:cubicBezTo>
                    <a:pt x="657" y="0"/>
                    <a:pt x="657" y="0"/>
                    <a:pt x="657" y="0"/>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sp>
          <p:nvSpPr>
            <p:cNvPr id="19" name="Freeform 8">
              <a:extLst>
                <a:ext uri="{FF2B5EF4-FFF2-40B4-BE49-F238E27FC236}">
                  <a16:creationId xmlns:a16="http://schemas.microsoft.com/office/drawing/2014/main" id="{3208CB6F-C0E1-4260-99F8-F6A85BE92E4A}"/>
                </a:ext>
              </a:extLst>
            </p:cNvPr>
            <p:cNvSpPr>
              <a:spLocks noEditPoints="1"/>
            </p:cNvSpPr>
            <p:nvPr/>
          </p:nvSpPr>
          <p:spPr bwMode="auto">
            <a:xfrm>
              <a:off x="8702676" y="1639888"/>
              <a:ext cx="660400" cy="406400"/>
            </a:xfrm>
            <a:custGeom>
              <a:avLst/>
              <a:gdLst>
                <a:gd name="T0" fmla="*/ 31 w 610"/>
                <a:gd name="T1" fmla="*/ 313 h 376"/>
                <a:gd name="T2" fmla="*/ 0 w 610"/>
                <a:gd name="T3" fmla="*/ 345 h 376"/>
                <a:gd name="T4" fmla="*/ 31 w 610"/>
                <a:gd name="T5" fmla="*/ 376 h 376"/>
                <a:gd name="T6" fmla="*/ 579 w 610"/>
                <a:gd name="T7" fmla="*/ 376 h 376"/>
                <a:gd name="T8" fmla="*/ 610 w 610"/>
                <a:gd name="T9" fmla="*/ 345 h 376"/>
                <a:gd name="T10" fmla="*/ 579 w 610"/>
                <a:gd name="T11" fmla="*/ 313 h 376"/>
                <a:gd name="T12" fmla="*/ 571 w 610"/>
                <a:gd name="T13" fmla="*/ 313 h 376"/>
                <a:gd name="T14" fmla="*/ 571 w 610"/>
                <a:gd name="T15" fmla="*/ 32 h 376"/>
                <a:gd name="T16" fmla="*/ 579 w 610"/>
                <a:gd name="T17" fmla="*/ 32 h 376"/>
                <a:gd name="T18" fmla="*/ 595 w 610"/>
                <a:gd name="T19" fmla="*/ 16 h 376"/>
                <a:gd name="T20" fmla="*/ 579 w 610"/>
                <a:gd name="T21" fmla="*/ 0 h 376"/>
                <a:gd name="T22" fmla="*/ 31 w 610"/>
                <a:gd name="T23" fmla="*/ 0 h 376"/>
                <a:gd name="T24" fmla="*/ 16 w 610"/>
                <a:gd name="T25" fmla="*/ 16 h 376"/>
                <a:gd name="T26" fmla="*/ 31 w 610"/>
                <a:gd name="T27" fmla="*/ 32 h 376"/>
                <a:gd name="T28" fmla="*/ 39 w 610"/>
                <a:gd name="T29" fmla="*/ 32 h 376"/>
                <a:gd name="T30" fmla="*/ 39 w 610"/>
                <a:gd name="T31" fmla="*/ 313 h 376"/>
                <a:gd name="T32" fmla="*/ 31 w 610"/>
                <a:gd name="T33" fmla="*/ 313 h 376"/>
                <a:gd name="T34" fmla="*/ 509 w 610"/>
                <a:gd name="T35" fmla="*/ 32 h 376"/>
                <a:gd name="T36" fmla="*/ 509 w 610"/>
                <a:gd name="T37" fmla="*/ 313 h 376"/>
                <a:gd name="T38" fmla="*/ 415 w 610"/>
                <a:gd name="T39" fmla="*/ 313 h 376"/>
                <a:gd name="T40" fmla="*/ 415 w 610"/>
                <a:gd name="T41" fmla="*/ 32 h 376"/>
                <a:gd name="T42" fmla="*/ 509 w 610"/>
                <a:gd name="T43" fmla="*/ 32 h 376"/>
                <a:gd name="T44" fmla="*/ 352 w 610"/>
                <a:gd name="T45" fmla="*/ 32 h 376"/>
                <a:gd name="T46" fmla="*/ 352 w 610"/>
                <a:gd name="T47" fmla="*/ 313 h 376"/>
                <a:gd name="T48" fmla="*/ 258 w 610"/>
                <a:gd name="T49" fmla="*/ 313 h 376"/>
                <a:gd name="T50" fmla="*/ 258 w 610"/>
                <a:gd name="T51" fmla="*/ 32 h 376"/>
                <a:gd name="T52" fmla="*/ 352 w 610"/>
                <a:gd name="T53" fmla="*/ 32 h 376"/>
                <a:gd name="T54" fmla="*/ 102 w 610"/>
                <a:gd name="T55" fmla="*/ 32 h 376"/>
                <a:gd name="T56" fmla="*/ 196 w 610"/>
                <a:gd name="T57" fmla="*/ 32 h 376"/>
                <a:gd name="T58" fmla="*/ 196 w 610"/>
                <a:gd name="T59" fmla="*/ 313 h 376"/>
                <a:gd name="T60" fmla="*/ 102 w 610"/>
                <a:gd name="T61" fmla="*/ 313 h 376"/>
                <a:gd name="T62" fmla="*/ 102 w 610"/>
                <a:gd name="T63" fmla="*/ 32 h 376"/>
                <a:gd name="T64" fmla="*/ 102 w 610"/>
                <a:gd name="T65" fmla="*/ 32 h 376"/>
                <a:gd name="T66" fmla="*/ 102 w 610"/>
                <a:gd name="T67" fmla="*/ 32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0" h="376">
                  <a:moveTo>
                    <a:pt x="31" y="313"/>
                  </a:moveTo>
                  <a:cubicBezTo>
                    <a:pt x="14" y="313"/>
                    <a:pt x="0" y="327"/>
                    <a:pt x="0" y="345"/>
                  </a:cubicBezTo>
                  <a:cubicBezTo>
                    <a:pt x="0" y="362"/>
                    <a:pt x="14" y="376"/>
                    <a:pt x="31" y="376"/>
                  </a:cubicBezTo>
                  <a:cubicBezTo>
                    <a:pt x="579" y="376"/>
                    <a:pt x="579" y="376"/>
                    <a:pt x="579" y="376"/>
                  </a:cubicBezTo>
                  <a:cubicBezTo>
                    <a:pt x="596" y="376"/>
                    <a:pt x="610" y="362"/>
                    <a:pt x="610" y="345"/>
                  </a:cubicBezTo>
                  <a:cubicBezTo>
                    <a:pt x="610" y="327"/>
                    <a:pt x="596" y="313"/>
                    <a:pt x="579" y="313"/>
                  </a:cubicBezTo>
                  <a:cubicBezTo>
                    <a:pt x="571" y="313"/>
                    <a:pt x="571" y="313"/>
                    <a:pt x="571" y="313"/>
                  </a:cubicBezTo>
                  <a:cubicBezTo>
                    <a:pt x="571" y="32"/>
                    <a:pt x="571" y="32"/>
                    <a:pt x="571" y="32"/>
                  </a:cubicBezTo>
                  <a:cubicBezTo>
                    <a:pt x="579" y="32"/>
                    <a:pt x="579" y="32"/>
                    <a:pt x="579" y="32"/>
                  </a:cubicBezTo>
                  <a:cubicBezTo>
                    <a:pt x="588" y="32"/>
                    <a:pt x="595" y="25"/>
                    <a:pt x="595" y="16"/>
                  </a:cubicBezTo>
                  <a:cubicBezTo>
                    <a:pt x="595" y="7"/>
                    <a:pt x="588" y="0"/>
                    <a:pt x="579" y="0"/>
                  </a:cubicBezTo>
                  <a:cubicBezTo>
                    <a:pt x="31" y="0"/>
                    <a:pt x="31" y="0"/>
                    <a:pt x="31" y="0"/>
                  </a:cubicBezTo>
                  <a:cubicBezTo>
                    <a:pt x="23" y="0"/>
                    <a:pt x="16" y="7"/>
                    <a:pt x="16" y="16"/>
                  </a:cubicBezTo>
                  <a:cubicBezTo>
                    <a:pt x="16" y="25"/>
                    <a:pt x="23" y="32"/>
                    <a:pt x="31" y="32"/>
                  </a:cubicBezTo>
                  <a:cubicBezTo>
                    <a:pt x="39" y="32"/>
                    <a:pt x="39" y="32"/>
                    <a:pt x="39" y="32"/>
                  </a:cubicBezTo>
                  <a:cubicBezTo>
                    <a:pt x="39" y="313"/>
                    <a:pt x="39" y="313"/>
                    <a:pt x="39" y="313"/>
                  </a:cubicBezTo>
                  <a:cubicBezTo>
                    <a:pt x="31" y="313"/>
                    <a:pt x="31" y="313"/>
                    <a:pt x="31" y="313"/>
                  </a:cubicBezTo>
                  <a:close/>
                  <a:moveTo>
                    <a:pt x="509" y="32"/>
                  </a:moveTo>
                  <a:cubicBezTo>
                    <a:pt x="509" y="313"/>
                    <a:pt x="509" y="313"/>
                    <a:pt x="509" y="313"/>
                  </a:cubicBezTo>
                  <a:cubicBezTo>
                    <a:pt x="415" y="313"/>
                    <a:pt x="415" y="313"/>
                    <a:pt x="415" y="313"/>
                  </a:cubicBezTo>
                  <a:cubicBezTo>
                    <a:pt x="415" y="32"/>
                    <a:pt x="415" y="32"/>
                    <a:pt x="415" y="32"/>
                  </a:cubicBezTo>
                  <a:lnTo>
                    <a:pt x="509" y="32"/>
                  </a:lnTo>
                  <a:close/>
                  <a:moveTo>
                    <a:pt x="352" y="32"/>
                  </a:moveTo>
                  <a:cubicBezTo>
                    <a:pt x="352" y="313"/>
                    <a:pt x="352" y="313"/>
                    <a:pt x="352" y="313"/>
                  </a:cubicBezTo>
                  <a:cubicBezTo>
                    <a:pt x="258" y="313"/>
                    <a:pt x="258" y="313"/>
                    <a:pt x="258" y="313"/>
                  </a:cubicBezTo>
                  <a:cubicBezTo>
                    <a:pt x="258" y="32"/>
                    <a:pt x="258" y="32"/>
                    <a:pt x="258" y="32"/>
                  </a:cubicBezTo>
                  <a:lnTo>
                    <a:pt x="352" y="32"/>
                  </a:lnTo>
                  <a:close/>
                  <a:moveTo>
                    <a:pt x="102" y="32"/>
                  </a:moveTo>
                  <a:cubicBezTo>
                    <a:pt x="196" y="32"/>
                    <a:pt x="196" y="32"/>
                    <a:pt x="196" y="32"/>
                  </a:cubicBezTo>
                  <a:cubicBezTo>
                    <a:pt x="196" y="313"/>
                    <a:pt x="196" y="313"/>
                    <a:pt x="196" y="313"/>
                  </a:cubicBezTo>
                  <a:cubicBezTo>
                    <a:pt x="102" y="313"/>
                    <a:pt x="102" y="313"/>
                    <a:pt x="102" y="313"/>
                  </a:cubicBezTo>
                  <a:lnTo>
                    <a:pt x="102" y="32"/>
                  </a:lnTo>
                  <a:close/>
                  <a:moveTo>
                    <a:pt x="102" y="32"/>
                  </a:moveTo>
                  <a:cubicBezTo>
                    <a:pt x="102" y="32"/>
                    <a:pt x="102" y="32"/>
                    <a:pt x="102" y="32"/>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sp>
          <p:nvSpPr>
            <p:cNvPr id="20" name="Freeform 9">
              <a:extLst>
                <a:ext uri="{FF2B5EF4-FFF2-40B4-BE49-F238E27FC236}">
                  <a16:creationId xmlns:a16="http://schemas.microsoft.com/office/drawing/2014/main" id="{4A81C1A7-A43C-44F9-9FC3-F3E8550389A5}"/>
                </a:ext>
              </a:extLst>
            </p:cNvPr>
            <p:cNvSpPr>
              <a:spLocks noEditPoints="1"/>
            </p:cNvSpPr>
            <p:nvPr/>
          </p:nvSpPr>
          <p:spPr bwMode="auto">
            <a:xfrm>
              <a:off x="8658226" y="1389063"/>
              <a:ext cx="747713" cy="220663"/>
            </a:xfrm>
            <a:custGeom>
              <a:avLst/>
              <a:gdLst>
                <a:gd name="T0" fmla="*/ 33 w 691"/>
                <a:gd name="T1" fmla="*/ 204 h 204"/>
                <a:gd name="T2" fmla="*/ 659 w 691"/>
                <a:gd name="T3" fmla="*/ 204 h 204"/>
                <a:gd name="T4" fmla="*/ 660 w 691"/>
                <a:gd name="T5" fmla="*/ 204 h 204"/>
                <a:gd name="T6" fmla="*/ 691 w 691"/>
                <a:gd name="T7" fmla="*/ 173 h 204"/>
                <a:gd name="T8" fmla="*/ 670 w 691"/>
                <a:gd name="T9" fmla="*/ 143 h 204"/>
                <a:gd name="T10" fmla="*/ 359 w 691"/>
                <a:gd name="T11" fmla="*/ 4 h 204"/>
                <a:gd name="T12" fmla="*/ 333 w 691"/>
                <a:gd name="T13" fmla="*/ 4 h 204"/>
                <a:gd name="T14" fmla="*/ 21 w 691"/>
                <a:gd name="T15" fmla="*/ 144 h 204"/>
                <a:gd name="T16" fmla="*/ 3 w 691"/>
                <a:gd name="T17" fmla="*/ 179 h 204"/>
                <a:gd name="T18" fmla="*/ 33 w 691"/>
                <a:gd name="T19" fmla="*/ 204 h 204"/>
                <a:gd name="T20" fmla="*/ 33 w 691"/>
                <a:gd name="T21" fmla="*/ 204 h 204"/>
                <a:gd name="T22" fmla="*/ 33 w 691"/>
                <a:gd name="T23"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1" h="204">
                  <a:moveTo>
                    <a:pt x="33" y="204"/>
                  </a:moveTo>
                  <a:cubicBezTo>
                    <a:pt x="659" y="204"/>
                    <a:pt x="659" y="204"/>
                    <a:pt x="659" y="204"/>
                  </a:cubicBezTo>
                  <a:cubicBezTo>
                    <a:pt x="659" y="204"/>
                    <a:pt x="660" y="204"/>
                    <a:pt x="660" y="204"/>
                  </a:cubicBezTo>
                  <a:cubicBezTo>
                    <a:pt x="677" y="204"/>
                    <a:pt x="691" y="190"/>
                    <a:pt x="691" y="173"/>
                  </a:cubicBezTo>
                  <a:cubicBezTo>
                    <a:pt x="691" y="159"/>
                    <a:pt x="682" y="148"/>
                    <a:pt x="670" y="143"/>
                  </a:cubicBezTo>
                  <a:cubicBezTo>
                    <a:pt x="359" y="4"/>
                    <a:pt x="359" y="4"/>
                    <a:pt x="359" y="4"/>
                  </a:cubicBezTo>
                  <a:cubicBezTo>
                    <a:pt x="351" y="0"/>
                    <a:pt x="342" y="0"/>
                    <a:pt x="333" y="4"/>
                  </a:cubicBezTo>
                  <a:cubicBezTo>
                    <a:pt x="21" y="144"/>
                    <a:pt x="21" y="144"/>
                    <a:pt x="21" y="144"/>
                  </a:cubicBezTo>
                  <a:cubicBezTo>
                    <a:pt x="7" y="150"/>
                    <a:pt x="0" y="165"/>
                    <a:pt x="3" y="179"/>
                  </a:cubicBezTo>
                  <a:cubicBezTo>
                    <a:pt x="6" y="194"/>
                    <a:pt x="19" y="204"/>
                    <a:pt x="33" y="204"/>
                  </a:cubicBezTo>
                  <a:close/>
                  <a:moveTo>
                    <a:pt x="33" y="204"/>
                  </a:moveTo>
                  <a:cubicBezTo>
                    <a:pt x="33" y="204"/>
                    <a:pt x="33" y="204"/>
                    <a:pt x="33" y="204"/>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grpSp>
      <p:pic>
        <p:nvPicPr>
          <p:cNvPr id="7" name="Imagen 6"/>
          <p:cNvPicPr>
            <a:picLocks noChangeAspect="1"/>
          </p:cNvPicPr>
          <p:nvPr/>
        </p:nvPicPr>
        <p:blipFill>
          <a:blip r:embed="rId3"/>
          <a:stretch>
            <a:fillRect/>
          </a:stretch>
        </p:blipFill>
        <p:spPr>
          <a:xfrm>
            <a:off x="292751" y="4444245"/>
            <a:ext cx="11672671" cy="1030432"/>
          </a:xfrm>
          <a:prstGeom prst="rect">
            <a:avLst/>
          </a:prstGeom>
        </p:spPr>
      </p:pic>
    </p:spTree>
    <p:extLst>
      <p:ext uri="{BB962C8B-B14F-4D97-AF65-F5344CB8AC3E}">
        <p14:creationId xmlns:p14="http://schemas.microsoft.com/office/powerpoint/2010/main" val="3894773004"/>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upo 43">
            <a:extLst>
              <a:ext uri="{FF2B5EF4-FFF2-40B4-BE49-F238E27FC236}">
                <a16:creationId xmlns:a16="http://schemas.microsoft.com/office/drawing/2014/main" id="{4FD41C79-8C14-4E47-B327-5C2E071AF980}"/>
              </a:ext>
            </a:extLst>
          </p:cNvPr>
          <p:cNvGrpSpPr/>
          <p:nvPr/>
        </p:nvGrpSpPr>
        <p:grpSpPr>
          <a:xfrm>
            <a:off x="292752" y="296154"/>
            <a:ext cx="532692" cy="530429"/>
            <a:chOff x="8658226" y="1389063"/>
            <a:chExt cx="747713" cy="744537"/>
          </a:xfrm>
          <a:solidFill>
            <a:schemeClr val="accent5"/>
          </a:solidFill>
        </p:grpSpPr>
        <p:sp>
          <p:nvSpPr>
            <p:cNvPr id="45" name="Freeform 7">
              <a:extLst>
                <a:ext uri="{FF2B5EF4-FFF2-40B4-BE49-F238E27FC236}">
                  <a16:creationId xmlns:a16="http://schemas.microsoft.com/office/drawing/2014/main" id="{006EAFAE-B1B8-473C-9F77-EDC4E1795CEC}"/>
                </a:ext>
              </a:extLst>
            </p:cNvPr>
            <p:cNvSpPr>
              <a:spLocks noEditPoints="1"/>
            </p:cNvSpPr>
            <p:nvPr/>
          </p:nvSpPr>
          <p:spPr bwMode="auto">
            <a:xfrm>
              <a:off x="8661401" y="2066925"/>
              <a:ext cx="744538" cy="66675"/>
            </a:xfrm>
            <a:custGeom>
              <a:avLst/>
              <a:gdLst>
                <a:gd name="T0" fmla="*/ 657 w 689"/>
                <a:gd name="T1" fmla="*/ 0 h 62"/>
                <a:gd name="T2" fmla="*/ 31 w 689"/>
                <a:gd name="T3" fmla="*/ 0 h 62"/>
                <a:gd name="T4" fmla="*/ 0 w 689"/>
                <a:gd name="T5" fmla="*/ 31 h 62"/>
                <a:gd name="T6" fmla="*/ 31 w 689"/>
                <a:gd name="T7" fmla="*/ 62 h 62"/>
                <a:gd name="T8" fmla="*/ 657 w 689"/>
                <a:gd name="T9" fmla="*/ 62 h 62"/>
                <a:gd name="T10" fmla="*/ 689 w 689"/>
                <a:gd name="T11" fmla="*/ 31 h 62"/>
                <a:gd name="T12" fmla="*/ 657 w 689"/>
                <a:gd name="T13" fmla="*/ 0 h 62"/>
                <a:gd name="T14" fmla="*/ 657 w 689"/>
                <a:gd name="T15" fmla="*/ 0 h 62"/>
                <a:gd name="T16" fmla="*/ 657 w 689"/>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9" h="62">
                  <a:moveTo>
                    <a:pt x="657" y="0"/>
                  </a:moveTo>
                  <a:cubicBezTo>
                    <a:pt x="31" y="0"/>
                    <a:pt x="31" y="0"/>
                    <a:pt x="31" y="0"/>
                  </a:cubicBezTo>
                  <a:cubicBezTo>
                    <a:pt x="14" y="0"/>
                    <a:pt x="0" y="14"/>
                    <a:pt x="0" y="31"/>
                  </a:cubicBezTo>
                  <a:cubicBezTo>
                    <a:pt x="0" y="48"/>
                    <a:pt x="14" y="62"/>
                    <a:pt x="31" y="62"/>
                  </a:cubicBezTo>
                  <a:cubicBezTo>
                    <a:pt x="657" y="62"/>
                    <a:pt x="657" y="62"/>
                    <a:pt x="657" y="62"/>
                  </a:cubicBezTo>
                  <a:cubicBezTo>
                    <a:pt x="675" y="62"/>
                    <a:pt x="689" y="48"/>
                    <a:pt x="689" y="31"/>
                  </a:cubicBezTo>
                  <a:cubicBezTo>
                    <a:pt x="689" y="14"/>
                    <a:pt x="675" y="0"/>
                    <a:pt x="657" y="0"/>
                  </a:cubicBezTo>
                  <a:close/>
                  <a:moveTo>
                    <a:pt x="657" y="0"/>
                  </a:moveTo>
                  <a:cubicBezTo>
                    <a:pt x="657" y="0"/>
                    <a:pt x="657" y="0"/>
                    <a:pt x="657" y="0"/>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sp>
          <p:nvSpPr>
            <p:cNvPr id="46" name="Freeform 8">
              <a:extLst>
                <a:ext uri="{FF2B5EF4-FFF2-40B4-BE49-F238E27FC236}">
                  <a16:creationId xmlns:a16="http://schemas.microsoft.com/office/drawing/2014/main" id="{3208CB6F-C0E1-4260-99F8-F6A85BE92E4A}"/>
                </a:ext>
              </a:extLst>
            </p:cNvPr>
            <p:cNvSpPr>
              <a:spLocks noEditPoints="1"/>
            </p:cNvSpPr>
            <p:nvPr/>
          </p:nvSpPr>
          <p:spPr bwMode="auto">
            <a:xfrm>
              <a:off x="8702676" y="1639888"/>
              <a:ext cx="660400" cy="406400"/>
            </a:xfrm>
            <a:custGeom>
              <a:avLst/>
              <a:gdLst>
                <a:gd name="T0" fmla="*/ 31 w 610"/>
                <a:gd name="T1" fmla="*/ 313 h 376"/>
                <a:gd name="T2" fmla="*/ 0 w 610"/>
                <a:gd name="T3" fmla="*/ 345 h 376"/>
                <a:gd name="T4" fmla="*/ 31 w 610"/>
                <a:gd name="T5" fmla="*/ 376 h 376"/>
                <a:gd name="T6" fmla="*/ 579 w 610"/>
                <a:gd name="T7" fmla="*/ 376 h 376"/>
                <a:gd name="T8" fmla="*/ 610 w 610"/>
                <a:gd name="T9" fmla="*/ 345 h 376"/>
                <a:gd name="T10" fmla="*/ 579 w 610"/>
                <a:gd name="T11" fmla="*/ 313 h 376"/>
                <a:gd name="T12" fmla="*/ 571 w 610"/>
                <a:gd name="T13" fmla="*/ 313 h 376"/>
                <a:gd name="T14" fmla="*/ 571 w 610"/>
                <a:gd name="T15" fmla="*/ 32 h 376"/>
                <a:gd name="T16" fmla="*/ 579 w 610"/>
                <a:gd name="T17" fmla="*/ 32 h 376"/>
                <a:gd name="T18" fmla="*/ 595 w 610"/>
                <a:gd name="T19" fmla="*/ 16 h 376"/>
                <a:gd name="T20" fmla="*/ 579 w 610"/>
                <a:gd name="T21" fmla="*/ 0 h 376"/>
                <a:gd name="T22" fmla="*/ 31 w 610"/>
                <a:gd name="T23" fmla="*/ 0 h 376"/>
                <a:gd name="T24" fmla="*/ 16 w 610"/>
                <a:gd name="T25" fmla="*/ 16 h 376"/>
                <a:gd name="T26" fmla="*/ 31 w 610"/>
                <a:gd name="T27" fmla="*/ 32 h 376"/>
                <a:gd name="T28" fmla="*/ 39 w 610"/>
                <a:gd name="T29" fmla="*/ 32 h 376"/>
                <a:gd name="T30" fmla="*/ 39 w 610"/>
                <a:gd name="T31" fmla="*/ 313 h 376"/>
                <a:gd name="T32" fmla="*/ 31 w 610"/>
                <a:gd name="T33" fmla="*/ 313 h 376"/>
                <a:gd name="T34" fmla="*/ 509 w 610"/>
                <a:gd name="T35" fmla="*/ 32 h 376"/>
                <a:gd name="T36" fmla="*/ 509 w 610"/>
                <a:gd name="T37" fmla="*/ 313 h 376"/>
                <a:gd name="T38" fmla="*/ 415 w 610"/>
                <a:gd name="T39" fmla="*/ 313 h 376"/>
                <a:gd name="T40" fmla="*/ 415 w 610"/>
                <a:gd name="T41" fmla="*/ 32 h 376"/>
                <a:gd name="T42" fmla="*/ 509 w 610"/>
                <a:gd name="T43" fmla="*/ 32 h 376"/>
                <a:gd name="T44" fmla="*/ 352 w 610"/>
                <a:gd name="T45" fmla="*/ 32 h 376"/>
                <a:gd name="T46" fmla="*/ 352 w 610"/>
                <a:gd name="T47" fmla="*/ 313 h 376"/>
                <a:gd name="T48" fmla="*/ 258 w 610"/>
                <a:gd name="T49" fmla="*/ 313 h 376"/>
                <a:gd name="T50" fmla="*/ 258 w 610"/>
                <a:gd name="T51" fmla="*/ 32 h 376"/>
                <a:gd name="T52" fmla="*/ 352 w 610"/>
                <a:gd name="T53" fmla="*/ 32 h 376"/>
                <a:gd name="T54" fmla="*/ 102 w 610"/>
                <a:gd name="T55" fmla="*/ 32 h 376"/>
                <a:gd name="T56" fmla="*/ 196 w 610"/>
                <a:gd name="T57" fmla="*/ 32 h 376"/>
                <a:gd name="T58" fmla="*/ 196 w 610"/>
                <a:gd name="T59" fmla="*/ 313 h 376"/>
                <a:gd name="T60" fmla="*/ 102 w 610"/>
                <a:gd name="T61" fmla="*/ 313 h 376"/>
                <a:gd name="T62" fmla="*/ 102 w 610"/>
                <a:gd name="T63" fmla="*/ 32 h 376"/>
                <a:gd name="T64" fmla="*/ 102 w 610"/>
                <a:gd name="T65" fmla="*/ 32 h 376"/>
                <a:gd name="T66" fmla="*/ 102 w 610"/>
                <a:gd name="T67" fmla="*/ 32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0" h="376">
                  <a:moveTo>
                    <a:pt x="31" y="313"/>
                  </a:moveTo>
                  <a:cubicBezTo>
                    <a:pt x="14" y="313"/>
                    <a:pt x="0" y="327"/>
                    <a:pt x="0" y="345"/>
                  </a:cubicBezTo>
                  <a:cubicBezTo>
                    <a:pt x="0" y="362"/>
                    <a:pt x="14" y="376"/>
                    <a:pt x="31" y="376"/>
                  </a:cubicBezTo>
                  <a:cubicBezTo>
                    <a:pt x="579" y="376"/>
                    <a:pt x="579" y="376"/>
                    <a:pt x="579" y="376"/>
                  </a:cubicBezTo>
                  <a:cubicBezTo>
                    <a:pt x="596" y="376"/>
                    <a:pt x="610" y="362"/>
                    <a:pt x="610" y="345"/>
                  </a:cubicBezTo>
                  <a:cubicBezTo>
                    <a:pt x="610" y="327"/>
                    <a:pt x="596" y="313"/>
                    <a:pt x="579" y="313"/>
                  </a:cubicBezTo>
                  <a:cubicBezTo>
                    <a:pt x="571" y="313"/>
                    <a:pt x="571" y="313"/>
                    <a:pt x="571" y="313"/>
                  </a:cubicBezTo>
                  <a:cubicBezTo>
                    <a:pt x="571" y="32"/>
                    <a:pt x="571" y="32"/>
                    <a:pt x="571" y="32"/>
                  </a:cubicBezTo>
                  <a:cubicBezTo>
                    <a:pt x="579" y="32"/>
                    <a:pt x="579" y="32"/>
                    <a:pt x="579" y="32"/>
                  </a:cubicBezTo>
                  <a:cubicBezTo>
                    <a:pt x="588" y="32"/>
                    <a:pt x="595" y="25"/>
                    <a:pt x="595" y="16"/>
                  </a:cubicBezTo>
                  <a:cubicBezTo>
                    <a:pt x="595" y="7"/>
                    <a:pt x="588" y="0"/>
                    <a:pt x="579" y="0"/>
                  </a:cubicBezTo>
                  <a:cubicBezTo>
                    <a:pt x="31" y="0"/>
                    <a:pt x="31" y="0"/>
                    <a:pt x="31" y="0"/>
                  </a:cubicBezTo>
                  <a:cubicBezTo>
                    <a:pt x="23" y="0"/>
                    <a:pt x="16" y="7"/>
                    <a:pt x="16" y="16"/>
                  </a:cubicBezTo>
                  <a:cubicBezTo>
                    <a:pt x="16" y="25"/>
                    <a:pt x="23" y="32"/>
                    <a:pt x="31" y="32"/>
                  </a:cubicBezTo>
                  <a:cubicBezTo>
                    <a:pt x="39" y="32"/>
                    <a:pt x="39" y="32"/>
                    <a:pt x="39" y="32"/>
                  </a:cubicBezTo>
                  <a:cubicBezTo>
                    <a:pt x="39" y="313"/>
                    <a:pt x="39" y="313"/>
                    <a:pt x="39" y="313"/>
                  </a:cubicBezTo>
                  <a:cubicBezTo>
                    <a:pt x="31" y="313"/>
                    <a:pt x="31" y="313"/>
                    <a:pt x="31" y="313"/>
                  </a:cubicBezTo>
                  <a:close/>
                  <a:moveTo>
                    <a:pt x="509" y="32"/>
                  </a:moveTo>
                  <a:cubicBezTo>
                    <a:pt x="509" y="313"/>
                    <a:pt x="509" y="313"/>
                    <a:pt x="509" y="313"/>
                  </a:cubicBezTo>
                  <a:cubicBezTo>
                    <a:pt x="415" y="313"/>
                    <a:pt x="415" y="313"/>
                    <a:pt x="415" y="313"/>
                  </a:cubicBezTo>
                  <a:cubicBezTo>
                    <a:pt x="415" y="32"/>
                    <a:pt x="415" y="32"/>
                    <a:pt x="415" y="32"/>
                  </a:cubicBezTo>
                  <a:lnTo>
                    <a:pt x="509" y="32"/>
                  </a:lnTo>
                  <a:close/>
                  <a:moveTo>
                    <a:pt x="352" y="32"/>
                  </a:moveTo>
                  <a:cubicBezTo>
                    <a:pt x="352" y="313"/>
                    <a:pt x="352" y="313"/>
                    <a:pt x="352" y="313"/>
                  </a:cubicBezTo>
                  <a:cubicBezTo>
                    <a:pt x="258" y="313"/>
                    <a:pt x="258" y="313"/>
                    <a:pt x="258" y="313"/>
                  </a:cubicBezTo>
                  <a:cubicBezTo>
                    <a:pt x="258" y="32"/>
                    <a:pt x="258" y="32"/>
                    <a:pt x="258" y="32"/>
                  </a:cubicBezTo>
                  <a:lnTo>
                    <a:pt x="352" y="32"/>
                  </a:lnTo>
                  <a:close/>
                  <a:moveTo>
                    <a:pt x="102" y="32"/>
                  </a:moveTo>
                  <a:cubicBezTo>
                    <a:pt x="196" y="32"/>
                    <a:pt x="196" y="32"/>
                    <a:pt x="196" y="32"/>
                  </a:cubicBezTo>
                  <a:cubicBezTo>
                    <a:pt x="196" y="313"/>
                    <a:pt x="196" y="313"/>
                    <a:pt x="196" y="313"/>
                  </a:cubicBezTo>
                  <a:cubicBezTo>
                    <a:pt x="102" y="313"/>
                    <a:pt x="102" y="313"/>
                    <a:pt x="102" y="313"/>
                  </a:cubicBezTo>
                  <a:lnTo>
                    <a:pt x="102" y="32"/>
                  </a:lnTo>
                  <a:close/>
                  <a:moveTo>
                    <a:pt x="102" y="32"/>
                  </a:moveTo>
                  <a:cubicBezTo>
                    <a:pt x="102" y="32"/>
                    <a:pt x="102" y="32"/>
                    <a:pt x="102" y="32"/>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sp>
          <p:nvSpPr>
            <p:cNvPr id="47" name="Freeform 9">
              <a:extLst>
                <a:ext uri="{FF2B5EF4-FFF2-40B4-BE49-F238E27FC236}">
                  <a16:creationId xmlns:a16="http://schemas.microsoft.com/office/drawing/2014/main" id="{4A81C1A7-A43C-44F9-9FC3-F3E8550389A5}"/>
                </a:ext>
              </a:extLst>
            </p:cNvPr>
            <p:cNvSpPr>
              <a:spLocks noEditPoints="1"/>
            </p:cNvSpPr>
            <p:nvPr/>
          </p:nvSpPr>
          <p:spPr bwMode="auto">
            <a:xfrm>
              <a:off x="8658226" y="1389063"/>
              <a:ext cx="747713" cy="220663"/>
            </a:xfrm>
            <a:custGeom>
              <a:avLst/>
              <a:gdLst>
                <a:gd name="T0" fmla="*/ 33 w 691"/>
                <a:gd name="T1" fmla="*/ 204 h 204"/>
                <a:gd name="T2" fmla="*/ 659 w 691"/>
                <a:gd name="T3" fmla="*/ 204 h 204"/>
                <a:gd name="T4" fmla="*/ 660 w 691"/>
                <a:gd name="T5" fmla="*/ 204 h 204"/>
                <a:gd name="T6" fmla="*/ 691 w 691"/>
                <a:gd name="T7" fmla="*/ 173 h 204"/>
                <a:gd name="T8" fmla="*/ 670 w 691"/>
                <a:gd name="T9" fmla="*/ 143 h 204"/>
                <a:gd name="T10" fmla="*/ 359 w 691"/>
                <a:gd name="T11" fmla="*/ 4 h 204"/>
                <a:gd name="T12" fmla="*/ 333 w 691"/>
                <a:gd name="T13" fmla="*/ 4 h 204"/>
                <a:gd name="T14" fmla="*/ 21 w 691"/>
                <a:gd name="T15" fmla="*/ 144 h 204"/>
                <a:gd name="T16" fmla="*/ 3 w 691"/>
                <a:gd name="T17" fmla="*/ 179 h 204"/>
                <a:gd name="T18" fmla="*/ 33 w 691"/>
                <a:gd name="T19" fmla="*/ 204 h 204"/>
                <a:gd name="T20" fmla="*/ 33 w 691"/>
                <a:gd name="T21" fmla="*/ 204 h 204"/>
                <a:gd name="T22" fmla="*/ 33 w 691"/>
                <a:gd name="T23"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1" h="204">
                  <a:moveTo>
                    <a:pt x="33" y="204"/>
                  </a:moveTo>
                  <a:cubicBezTo>
                    <a:pt x="659" y="204"/>
                    <a:pt x="659" y="204"/>
                    <a:pt x="659" y="204"/>
                  </a:cubicBezTo>
                  <a:cubicBezTo>
                    <a:pt x="659" y="204"/>
                    <a:pt x="660" y="204"/>
                    <a:pt x="660" y="204"/>
                  </a:cubicBezTo>
                  <a:cubicBezTo>
                    <a:pt x="677" y="204"/>
                    <a:pt x="691" y="190"/>
                    <a:pt x="691" y="173"/>
                  </a:cubicBezTo>
                  <a:cubicBezTo>
                    <a:pt x="691" y="159"/>
                    <a:pt x="682" y="148"/>
                    <a:pt x="670" y="143"/>
                  </a:cubicBezTo>
                  <a:cubicBezTo>
                    <a:pt x="359" y="4"/>
                    <a:pt x="359" y="4"/>
                    <a:pt x="359" y="4"/>
                  </a:cubicBezTo>
                  <a:cubicBezTo>
                    <a:pt x="351" y="0"/>
                    <a:pt x="342" y="0"/>
                    <a:pt x="333" y="4"/>
                  </a:cubicBezTo>
                  <a:cubicBezTo>
                    <a:pt x="21" y="144"/>
                    <a:pt x="21" y="144"/>
                    <a:pt x="21" y="144"/>
                  </a:cubicBezTo>
                  <a:cubicBezTo>
                    <a:pt x="7" y="150"/>
                    <a:pt x="0" y="165"/>
                    <a:pt x="3" y="179"/>
                  </a:cubicBezTo>
                  <a:cubicBezTo>
                    <a:pt x="6" y="194"/>
                    <a:pt x="19" y="204"/>
                    <a:pt x="33" y="204"/>
                  </a:cubicBezTo>
                  <a:close/>
                  <a:moveTo>
                    <a:pt x="33" y="204"/>
                  </a:moveTo>
                  <a:cubicBezTo>
                    <a:pt x="33" y="204"/>
                    <a:pt x="33" y="204"/>
                    <a:pt x="33" y="204"/>
                  </a:cubicBezTo>
                </a:path>
              </a:pathLst>
            </a:custGeom>
            <a:grpFill/>
            <a:ln>
              <a:noFill/>
            </a:ln>
          </p:spPr>
          <p:txBody>
            <a:bodyPr vert="horz" wrap="square" lIns="91440" tIns="45720" rIns="91440" bIns="45720" numCol="1" anchor="t" anchorCtr="0" compatLnSpc="1">
              <a:prstTxWarp prst="textNoShape">
                <a:avLst/>
              </a:prstTxWarp>
            </a:bodyPr>
            <a:lstStyle/>
            <a:p>
              <a:endParaRPr lang="es-CO" dirty="0"/>
            </a:p>
          </p:txBody>
        </p:sp>
      </p:grpSp>
      <p:sp>
        <p:nvSpPr>
          <p:cNvPr id="16" name="CuadroTexto 5">
            <a:extLst>
              <a:ext uri="{FF2B5EF4-FFF2-40B4-BE49-F238E27FC236}">
                <a16:creationId xmlns:a16="http://schemas.microsoft.com/office/drawing/2014/main" id="{9503C64F-5F42-4B20-9C4C-DF0268F2889F}"/>
              </a:ext>
            </a:extLst>
          </p:cNvPr>
          <p:cNvSpPr txBox="1">
            <a:spLocks noChangeArrowheads="1"/>
          </p:cNvSpPr>
          <p:nvPr/>
        </p:nvSpPr>
        <p:spPr bwMode="auto">
          <a:xfrm>
            <a:off x="955528" y="296154"/>
            <a:ext cx="53831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CO" altLang="es-CO" sz="3200" b="1" dirty="0">
                <a:solidFill>
                  <a:schemeClr val="tx1">
                    <a:lumMod val="65000"/>
                    <a:lumOff val="35000"/>
                  </a:schemeClr>
                </a:solidFill>
                <a:latin typeface="Source Sans Pro Black" panose="020B0803030403020204" pitchFamily="34" charset="0"/>
              </a:rPr>
              <a:t>NO RIS</a:t>
            </a:r>
          </a:p>
        </p:txBody>
      </p:sp>
      <p:pic>
        <p:nvPicPr>
          <p:cNvPr id="4" name="Imagen 3"/>
          <p:cNvPicPr>
            <a:picLocks noChangeAspect="1"/>
          </p:cNvPicPr>
          <p:nvPr/>
        </p:nvPicPr>
        <p:blipFill>
          <a:blip r:embed="rId2"/>
          <a:stretch>
            <a:fillRect/>
          </a:stretch>
        </p:blipFill>
        <p:spPr>
          <a:xfrm>
            <a:off x="497131" y="997337"/>
            <a:ext cx="11005756" cy="5051393"/>
          </a:xfrm>
          <a:prstGeom prst="rect">
            <a:avLst/>
          </a:prstGeom>
        </p:spPr>
      </p:pic>
    </p:spTree>
    <p:extLst>
      <p:ext uri="{BB962C8B-B14F-4D97-AF65-F5344CB8AC3E}">
        <p14:creationId xmlns:p14="http://schemas.microsoft.com/office/powerpoint/2010/main" val="2990902979"/>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7374" y="1"/>
            <a:ext cx="6489241" cy="4726857"/>
            <a:chOff x="-7374" y="1"/>
            <a:chExt cx="6489241" cy="4726857"/>
          </a:xfrm>
        </p:grpSpPr>
        <p:sp>
          <p:nvSpPr>
            <p:cNvPr id="20" name="任意多边形 19"/>
            <p:cNvSpPr/>
            <p:nvPr/>
          </p:nvSpPr>
          <p:spPr>
            <a:xfrm rot="5400000">
              <a:off x="873818" y="-881191"/>
              <a:ext cx="4726857" cy="6489241"/>
            </a:xfrm>
            <a:custGeom>
              <a:avLst/>
              <a:gdLst>
                <a:gd name="connsiteX0" fmla="*/ 0 w 4726857"/>
                <a:gd name="connsiteY0" fmla="*/ 6489241 h 6489241"/>
                <a:gd name="connsiteX1" fmla="*/ 0 w 4726857"/>
                <a:gd name="connsiteY1" fmla="*/ 0 h 6489241"/>
                <a:gd name="connsiteX2" fmla="*/ 4726857 w 4726857"/>
                <a:gd name="connsiteY2" fmla="*/ 6489241 h 6489241"/>
              </a:gdLst>
              <a:ahLst/>
              <a:cxnLst>
                <a:cxn ang="0">
                  <a:pos x="connsiteX0" y="connsiteY0"/>
                </a:cxn>
                <a:cxn ang="0">
                  <a:pos x="connsiteX1" y="connsiteY1"/>
                </a:cxn>
                <a:cxn ang="0">
                  <a:pos x="connsiteX2" y="connsiteY2"/>
                </a:cxn>
              </a:cxnLst>
              <a:rect l="l" t="t" r="r" b="b"/>
              <a:pathLst>
                <a:path w="4726857" h="6489241">
                  <a:moveTo>
                    <a:pt x="0" y="6489241"/>
                  </a:moveTo>
                  <a:lnTo>
                    <a:pt x="0" y="0"/>
                  </a:lnTo>
                  <a:lnTo>
                    <a:pt x="4726857" y="6489241"/>
                  </a:ln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rot="5400000">
              <a:off x="-1005534" y="998161"/>
              <a:ext cx="4726857" cy="2730537"/>
            </a:xfrm>
            <a:custGeom>
              <a:avLst/>
              <a:gdLst>
                <a:gd name="connsiteX0" fmla="*/ 0 w 4726857"/>
                <a:gd name="connsiteY0" fmla="*/ 2730537 h 2730537"/>
                <a:gd name="connsiteX1" fmla="*/ 0 w 4726857"/>
                <a:gd name="connsiteY1" fmla="*/ 1540065 h 2730537"/>
                <a:gd name="connsiteX2" fmla="*/ 2737894 w 4726857"/>
                <a:gd name="connsiteY2" fmla="*/ 0 h 2730537"/>
                <a:gd name="connsiteX3" fmla="*/ 4726857 w 4726857"/>
                <a:gd name="connsiteY3" fmla="*/ 2730537 h 2730537"/>
              </a:gdLst>
              <a:ahLst/>
              <a:cxnLst>
                <a:cxn ang="0">
                  <a:pos x="connsiteX0" y="connsiteY0"/>
                </a:cxn>
                <a:cxn ang="0">
                  <a:pos x="connsiteX1" y="connsiteY1"/>
                </a:cxn>
                <a:cxn ang="0">
                  <a:pos x="connsiteX2" y="connsiteY2"/>
                </a:cxn>
                <a:cxn ang="0">
                  <a:pos x="connsiteX3" y="connsiteY3"/>
                </a:cxn>
              </a:cxnLst>
              <a:rect l="l" t="t" r="r" b="b"/>
              <a:pathLst>
                <a:path w="4726857" h="2730537">
                  <a:moveTo>
                    <a:pt x="0" y="2730537"/>
                  </a:moveTo>
                  <a:lnTo>
                    <a:pt x="0" y="1540065"/>
                  </a:lnTo>
                  <a:lnTo>
                    <a:pt x="2737894" y="0"/>
                  </a:lnTo>
                  <a:lnTo>
                    <a:pt x="4726857" y="2730537"/>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8003551" y="3807072"/>
            <a:ext cx="4188450" cy="3050928"/>
            <a:chOff x="8003551" y="3807072"/>
            <a:chExt cx="4188450" cy="3050928"/>
          </a:xfrm>
          <a:solidFill>
            <a:srgbClr val="00B050"/>
          </a:solidFill>
        </p:grpSpPr>
        <p:sp>
          <p:nvSpPr>
            <p:cNvPr id="22" name="任意多边形 21"/>
            <p:cNvSpPr/>
            <p:nvPr/>
          </p:nvSpPr>
          <p:spPr>
            <a:xfrm rot="16200000">
              <a:off x="8572312" y="3238311"/>
              <a:ext cx="3050927" cy="4188450"/>
            </a:xfrm>
            <a:custGeom>
              <a:avLst/>
              <a:gdLst>
                <a:gd name="connsiteX0" fmla="*/ 3050927 w 3050927"/>
                <a:gd name="connsiteY0" fmla="*/ 4188450 h 4188450"/>
                <a:gd name="connsiteX1" fmla="*/ 0 w 3050927"/>
                <a:gd name="connsiteY1" fmla="*/ 4188449 h 4188450"/>
                <a:gd name="connsiteX2" fmla="*/ 0 w 3050927"/>
                <a:gd name="connsiteY2" fmla="*/ 0 h 4188450"/>
              </a:gdLst>
              <a:ahLst/>
              <a:cxnLst>
                <a:cxn ang="0">
                  <a:pos x="connsiteX0" y="connsiteY0"/>
                </a:cxn>
                <a:cxn ang="0">
                  <a:pos x="connsiteX1" y="connsiteY1"/>
                </a:cxn>
                <a:cxn ang="0">
                  <a:pos x="connsiteX2" y="connsiteY2"/>
                </a:cxn>
              </a:cxnLst>
              <a:rect l="l" t="t" r="r" b="b"/>
              <a:pathLst>
                <a:path w="3050927" h="4188450">
                  <a:moveTo>
                    <a:pt x="3050927" y="4188450"/>
                  </a:moveTo>
                  <a:lnTo>
                    <a:pt x="0" y="4188449"/>
                  </a:lnTo>
                  <a:lnTo>
                    <a:pt x="0" y="0"/>
                  </a:ln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16200000">
              <a:off x="9682270" y="4348269"/>
              <a:ext cx="3050926" cy="1968535"/>
            </a:xfrm>
            <a:custGeom>
              <a:avLst/>
              <a:gdLst>
                <a:gd name="connsiteX0" fmla="*/ 3050926 w 3050926"/>
                <a:gd name="connsiteY0" fmla="*/ 1968535 h 1968535"/>
                <a:gd name="connsiteX1" fmla="*/ 0 w 3050926"/>
                <a:gd name="connsiteY1" fmla="*/ 1968535 h 1968535"/>
                <a:gd name="connsiteX2" fmla="*/ 0 w 3050926"/>
                <a:gd name="connsiteY2" fmla="*/ 909571 h 1968535"/>
                <a:gd name="connsiteX3" fmla="*/ 1617016 w 3050926"/>
                <a:gd name="connsiteY3" fmla="*/ 0 h 1968535"/>
              </a:gdLst>
              <a:ahLst/>
              <a:cxnLst>
                <a:cxn ang="0">
                  <a:pos x="connsiteX0" y="connsiteY0"/>
                </a:cxn>
                <a:cxn ang="0">
                  <a:pos x="connsiteX1" y="connsiteY1"/>
                </a:cxn>
                <a:cxn ang="0">
                  <a:pos x="connsiteX2" y="connsiteY2"/>
                </a:cxn>
                <a:cxn ang="0">
                  <a:pos x="connsiteX3" y="connsiteY3"/>
                </a:cxn>
              </a:cxnLst>
              <a:rect l="l" t="t" r="r" b="b"/>
              <a:pathLst>
                <a:path w="3050926" h="1968535">
                  <a:moveTo>
                    <a:pt x="3050926" y="1968535"/>
                  </a:moveTo>
                  <a:lnTo>
                    <a:pt x="0" y="1968535"/>
                  </a:lnTo>
                  <a:lnTo>
                    <a:pt x="0" y="909571"/>
                  </a:lnTo>
                  <a:lnTo>
                    <a:pt x="161701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6734630" y="2331763"/>
            <a:ext cx="2806700" cy="769441"/>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4400" i="1" dirty="0">
                <a:solidFill>
                  <a:srgbClr val="0092CF"/>
                </a:solidFill>
                <a:latin typeface="Century Gothic" panose="020B0502020202020204" pitchFamily="34" charset="0"/>
                <a:ea typeface="方正兰亭中黑_GBK" panose="02000000000000000000" pitchFamily="2" charset="-122"/>
              </a:rPr>
              <a:t>PART 02</a:t>
            </a:r>
            <a:endParaRPr kumimoji="0" lang="zh-CN" altLang="en-US" sz="4400" i="1" u="none" strike="noStrike" kern="1200" cap="none" spc="0" normalizeH="0" baseline="0" noProof="0" dirty="0">
              <a:ln>
                <a:noFill/>
              </a:ln>
              <a:solidFill>
                <a:srgbClr val="0092CF"/>
              </a:solidFill>
              <a:effectLst/>
              <a:uLnTx/>
              <a:uFillTx/>
              <a:latin typeface="Century Gothic" panose="020B0502020202020204" pitchFamily="34" charset="0"/>
              <a:ea typeface="方正兰亭中黑_GBK" panose="02000000000000000000" pitchFamily="2" charset="-122"/>
            </a:endParaRPr>
          </a:p>
        </p:txBody>
      </p:sp>
      <p:sp>
        <p:nvSpPr>
          <p:cNvPr id="26" name="文本框 25"/>
          <p:cNvSpPr txBox="1"/>
          <p:nvPr/>
        </p:nvSpPr>
        <p:spPr>
          <a:xfrm>
            <a:off x="4397533" y="3313409"/>
            <a:ext cx="6905417" cy="707886"/>
          </a:xfrm>
          <a:prstGeom prst="rect">
            <a:avLst/>
          </a:prstGeom>
          <a:noFill/>
        </p:spPr>
        <p:txBody>
          <a:bodyPr wrap="none" rtlCol="0">
            <a:spAutoFit/>
            <a:scene3d>
              <a:camera prst="orthographicFront"/>
              <a:lightRig rig="threePt" dir="t"/>
            </a:scene3d>
            <a:sp3d contourW="12700"/>
          </a:bodyPr>
          <a:lstStyle/>
          <a:p>
            <a:r>
              <a:rPr lang="en-US" altLang="zh-CN" sz="4000" b="1" i="1" dirty="0">
                <a:solidFill>
                  <a:schemeClr val="accent2"/>
                </a:solidFill>
                <a:latin typeface="Century Gothic" panose="020B0502020202020204" pitchFamily="34" charset="0"/>
                <a:cs typeface="经典综艺体简" panose="02010609000101010101" pitchFamily="49" charset="-122"/>
              </a:rPr>
              <a:t> </a:t>
            </a:r>
            <a:r>
              <a:rPr lang="en-US" altLang="zh-CN" sz="4000" b="1" dirty="0">
                <a:solidFill>
                  <a:schemeClr val="accent2"/>
                </a:solidFill>
                <a:latin typeface="+mj-ea"/>
                <a:cs typeface="经典综艺体简" panose="02010609000101010101" pitchFamily="49" charset="-122"/>
              </a:rPr>
              <a:t>MATRIZ PAUTAS VIABLES</a:t>
            </a:r>
            <a:endParaRPr lang="zh-CN" altLang="en-US" sz="4000" b="1" dirty="0">
              <a:solidFill>
                <a:schemeClr val="accent2"/>
              </a:solidFill>
              <a:latin typeface="+mj-ea"/>
              <a:cs typeface="经典综艺体简" panose="02010609000101010101" pitchFamily="49" charset="-122"/>
            </a:endParaRPr>
          </a:p>
        </p:txBody>
      </p:sp>
      <p:cxnSp>
        <p:nvCxnSpPr>
          <p:cNvPr id="28" name="直接连接符 27"/>
          <p:cNvCxnSpPr/>
          <p:nvPr/>
        </p:nvCxnSpPr>
        <p:spPr>
          <a:xfrm>
            <a:off x="8824686" y="3144746"/>
            <a:ext cx="537029" cy="0"/>
          </a:xfrm>
          <a:prstGeom prst="line">
            <a:avLst/>
          </a:prstGeom>
          <a:ln w="317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0" name="图片占位符 29"/>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colorTemperature colorTemp="5300"/>
                    </a14:imgEffect>
                    <a14:imgEffect>
                      <a14:brightnessContrast contrast="20000"/>
                    </a14:imgEffect>
                  </a14:imgLayer>
                </a14:imgProps>
              </a:ext>
              <a:ext uri="{28A0092B-C50C-407E-A947-70E740481C1C}">
                <a14:useLocalDpi xmlns:a14="http://schemas.microsoft.com/office/drawing/2010/main" val="0"/>
              </a:ext>
            </a:extLst>
          </a:blip>
          <a:srcRect l="12477" r="12477"/>
          <a:stretch>
            <a:fillRect/>
          </a:stretch>
        </p:blipFill>
        <p:spPr/>
      </p:pic>
    </p:spTree>
    <p:extLst>
      <p:ext uri="{BB962C8B-B14F-4D97-AF65-F5344CB8AC3E}">
        <p14:creationId xmlns:p14="http://schemas.microsoft.com/office/powerpoint/2010/main" val="976702159"/>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ppt_w</p:attrName>
                                        </p:attrNameLst>
                                      </p:cBhvr>
                                      <p:tavLst>
                                        <p:tav tm="0">
                                          <p:val>
                                            <p:fltVal val="0"/>
                                          </p:val>
                                        </p:tav>
                                        <p:tav tm="100000">
                                          <p:val>
                                            <p:strVal val="#ppt_w"/>
                                          </p:val>
                                        </p:tav>
                                      </p:tavLst>
                                    </p:anim>
                                    <p:anim calcmode="lin" valueType="num">
                                      <p:cBhvr>
                                        <p:cTn id="17" dur="500" fill="hold"/>
                                        <p:tgtEl>
                                          <p:spTgt spid="30"/>
                                        </p:tgtEl>
                                        <p:attrNameLst>
                                          <p:attrName>ppt_h</p:attrName>
                                        </p:attrNameLst>
                                      </p:cBhvr>
                                      <p:tavLst>
                                        <p:tav tm="0">
                                          <p:val>
                                            <p:fltVal val="0"/>
                                          </p:val>
                                        </p:tav>
                                        <p:tav tm="100000">
                                          <p:val>
                                            <p:strVal val="#ppt_h"/>
                                          </p:val>
                                        </p:tav>
                                      </p:tavLst>
                                    </p:anim>
                                    <p:animEffect transition="in" filter="fade">
                                      <p:cBhvr>
                                        <p:cTn id="18" dur="500"/>
                                        <p:tgtEl>
                                          <p:spTgt spid="30"/>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right)">
                                      <p:cBhvr>
                                        <p:cTn id="28" dur="500"/>
                                        <p:tgtEl>
                                          <p:spTgt spid="28"/>
                                        </p:tgtEl>
                                      </p:cBhvr>
                                    </p:animEffect>
                                  </p:childTnLst>
                                </p:cTn>
                              </p:par>
                            </p:childTnLst>
                          </p:cTn>
                        </p:par>
                        <p:par>
                          <p:cTn id="29" fill="hold">
                            <p:stCondLst>
                              <p:cond delay="2000"/>
                            </p:stCondLst>
                            <p:childTnLst>
                              <p:par>
                                <p:cTn id="30" presetID="12" presetClass="entr" presetSubtype="2"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p:tgtEl>
                                          <p:spTgt spid="26"/>
                                        </p:tgtEl>
                                        <p:attrNameLst>
                                          <p:attrName>ppt_x</p:attrName>
                                        </p:attrNameLst>
                                      </p:cBhvr>
                                      <p:tavLst>
                                        <p:tav tm="0">
                                          <p:val>
                                            <p:strVal val="#ppt_x+#ppt_w*1.125000"/>
                                          </p:val>
                                        </p:tav>
                                        <p:tav tm="100000">
                                          <p:val>
                                            <p:strVal val="#ppt_x"/>
                                          </p:val>
                                        </p:tav>
                                      </p:tavLst>
                                    </p:anim>
                                    <p:animEffect transition="in" filter="wipe(left)">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文本框 74"/>
          <p:cNvSpPr txBox="1"/>
          <p:nvPr/>
        </p:nvSpPr>
        <p:spPr>
          <a:xfrm>
            <a:off x="753873" y="296271"/>
            <a:ext cx="10285188" cy="584775"/>
          </a:xfrm>
          <a:prstGeom prst="rect">
            <a:avLst/>
          </a:prstGeom>
          <a:noFill/>
        </p:spPr>
        <p:txBody>
          <a:bodyPr wrap="square" rtlCol="0">
            <a:spAutoFit/>
            <a:scene3d>
              <a:camera prst="orthographicFront"/>
              <a:lightRig rig="threePt" dir="t"/>
            </a:scene3d>
            <a:sp3d contourW="12700"/>
          </a:bodyPr>
          <a:lstStyle/>
          <a:p>
            <a:r>
              <a:rPr lang="en-US" altLang="zh-CN" sz="3200" b="1" dirty="0" smtClean="0">
                <a:solidFill>
                  <a:schemeClr val="tx1">
                    <a:lumMod val="75000"/>
                    <a:lumOff val="25000"/>
                  </a:schemeClr>
                </a:solidFill>
                <a:latin typeface="+mn-ea"/>
              </a:rPr>
              <a:t>COMUNICADO DESACTIVACION AUTOMATICA</a:t>
            </a:r>
            <a:endParaRPr lang="zh-CN" altLang="en-US" sz="3200" b="1" dirty="0">
              <a:solidFill>
                <a:schemeClr val="tx1">
                  <a:lumMod val="75000"/>
                  <a:lumOff val="25000"/>
                </a:schemeClr>
              </a:solidFill>
              <a:latin typeface="+mn-ea"/>
            </a:endParaRPr>
          </a:p>
        </p:txBody>
      </p:sp>
      <p:pic>
        <p:nvPicPr>
          <p:cNvPr id="40" name="Imagen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873" y="881046"/>
            <a:ext cx="3736686" cy="5284355"/>
          </a:xfrm>
          <a:prstGeom prst="rect">
            <a:avLst/>
          </a:prstGeom>
        </p:spPr>
      </p:pic>
      <p:sp>
        <p:nvSpPr>
          <p:cNvPr id="2" name="CuadroTexto 1"/>
          <p:cNvSpPr txBox="1"/>
          <p:nvPr/>
        </p:nvSpPr>
        <p:spPr>
          <a:xfrm>
            <a:off x="5022573" y="1325217"/>
            <a:ext cx="6188765" cy="923330"/>
          </a:xfrm>
          <a:prstGeom prst="rect">
            <a:avLst/>
          </a:prstGeom>
          <a:noFill/>
        </p:spPr>
        <p:txBody>
          <a:bodyPr wrap="square" rtlCol="0">
            <a:spAutoFit/>
          </a:bodyPr>
          <a:lstStyle/>
          <a:p>
            <a:r>
              <a:rPr lang="es-ES" dirty="0" smtClean="0"/>
              <a:t>DESPUES DEL 17 DE JULIO SE </a:t>
            </a:r>
            <a:r>
              <a:rPr lang="es-ES" b="1" dirty="0" smtClean="0">
                <a:solidFill>
                  <a:srgbClr val="FF0000"/>
                </a:solidFill>
              </a:rPr>
              <a:t>DESACTIVARON PERMANENTEMENTE</a:t>
            </a:r>
            <a:r>
              <a:rPr lang="es-ES" dirty="0" smtClean="0"/>
              <a:t>  15 PROYECTOS DE INVERSION DEL SECTOR SALUD DE LA REGION JUNIN </a:t>
            </a:r>
            <a:endParaRPr lang="en-US" dirty="0"/>
          </a:p>
        </p:txBody>
      </p:sp>
      <p:pic>
        <p:nvPicPr>
          <p:cNvPr id="4" name="Imagen 3"/>
          <p:cNvPicPr>
            <a:picLocks noChangeAspect="1"/>
          </p:cNvPicPr>
          <p:nvPr/>
        </p:nvPicPr>
        <p:blipFill>
          <a:blip r:embed="rId4"/>
          <a:stretch>
            <a:fillRect/>
          </a:stretch>
        </p:blipFill>
        <p:spPr>
          <a:xfrm>
            <a:off x="4490558" y="2415719"/>
            <a:ext cx="7282241" cy="3547759"/>
          </a:xfrm>
          <a:prstGeom prst="rect">
            <a:avLst/>
          </a:prstGeom>
        </p:spPr>
      </p:pic>
      <p:sp>
        <p:nvSpPr>
          <p:cNvPr id="5" name="Rectángulo redondeado 4"/>
          <p:cNvSpPr/>
          <p:nvPr/>
        </p:nvSpPr>
        <p:spPr>
          <a:xfrm>
            <a:off x="4625009" y="5552661"/>
            <a:ext cx="2186609" cy="27829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428353"/>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01933" y="1764870"/>
            <a:ext cx="4989398" cy="4048986"/>
            <a:chOff x="3601933" y="1764870"/>
            <a:chExt cx="4989398" cy="4048986"/>
          </a:xfrm>
        </p:grpSpPr>
        <p:sp>
          <p:nvSpPr>
            <p:cNvPr id="25" name="圆角矩形 44"/>
            <p:cNvSpPr/>
            <p:nvPr/>
          </p:nvSpPr>
          <p:spPr>
            <a:xfrm rot="18900000">
              <a:off x="4629680" y="2074821"/>
              <a:ext cx="1909664" cy="631414"/>
            </a:xfrm>
            <a:prstGeom prst="roundRect">
              <a:avLst>
                <a:gd name="adj" fmla="val 50000"/>
              </a:avLst>
            </a:prstGeom>
            <a:solidFill>
              <a:srgbClr val="FF800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dirty="0">
                <a:solidFill>
                  <a:srgbClr val="E77817"/>
                </a:solidFill>
                <a:latin typeface="+mj-lt"/>
              </a:endParaRPr>
            </a:p>
          </p:txBody>
        </p:sp>
        <p:sp>
          <p:nvSpPr>
            <p:cNvPr id="26" name="椭圆 25"/>
            <p:cNvSpPr/>
            <p:nvPr/>
          </p:nvSpPr>
          <p:spPr>
            <a:xfrm flipH="1">
              <a:off x="4883546" y="2569037"/>
              <a:ext cx="528842" cy="529105"/>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27" name="矩形 26"/>
            <p:cNvSpPr/>
            <p:nvPr/>
          </p:nvSpPr>
          <p:spPr>
            <a:xfrm rot="18900000">
              <a:off x="4977515" y="2599815"/>
              <a:ext cx="356188"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98">
                <a:defRPr/>
              </a:pPr>
              <a:r>
                <a:rPr lang="en-US" altLang="zh-CN" sz="2400" kern="0" dirty="0">
                  <a:solidFill>
                    <a:schemeClr val="accent2"/>
                  </a:solidFill>
                  <a:ea typeface="微软雅黑" pitchFamily="34" charset="-122"/>
                  <a:cs typeface="Arial" pitchFamily="34" charset="0"/>
                </a:rPr>
                <a:t>1</a:t>
              </a:r>
              <a:endParaRPr lang="zh-CN" altLang="en-US" sz="2400" kern="0" dirty="0">
                <a:solidFill>
                  <a:schemeClr val="accent2"/>
                </a:solidFill>
                <a:ea typeface="微软雅黑" pitchFamily="34" charset="-122"/>
                <a:cs typeface="Arial" pitchFamily="34" charset="0"/>
              </a:endParaRPr>
            </a:p>
          </p:txBody>
        </p:sp>
        <p:sp>
          <p:nvSpPr>
            <p:cNvPr id="29" name="KSO_Shape"/>
            <p:cNvSpPr>
              <a:spLocks/>
            </p:cNvSpPr>
            <p:nvPr/>
          </p:nvSpPr>
          <p:spPr bwMode="auto">
            <a:xfrm>
              <a:off x="5902490" y="1764870"/>
              <a:ext cx="308317" cy="296644"/>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31" name="圆角矩形 57"/>
            <p:cNvSpPr/>
            <p:nvPr/>
          </p:nvSpPr>
          <p:spPr>
            <a:xfrm rot="18900000">
              <a:off x="4347181" y="3629458"/>
              <a:ext cx="1909664" cy="631414"/>
            </a:xfrm>
            <a:prstGeom prst="roundRect">
              <a:avLst>
                <a:gd name="adj" fmla="val 50000"/>
              </a:avLst>
            </a:prstGeom>
            <a:solidFill>
              <a:srgbClr val="00B05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grpSp>
          <p:nvGrpSpPr>
            <p:cNvPr id="32" name="组合 31"/>
            <p:cNvGrpSpPr/>
            <p:nvPr/>
          </p:nvGrpSpPr>
          <p:grpSpPr>
            <a:xfrm>
              <a:off x="5483138" y="3234938"/>
              <a:ext cx="528842" cy="529105"/>
              <a:chOff x="798773" y="5020276"/>
              <a:chExt cx="625187" cy="625187"/>
            </a:xfrm>
          </p:grpSpPr>
          <p:sp>
            <p:nvSpPr>
              <p:cNvPr id="35" name="椭圆 34"/>
              <p:cNvSpPr/>
              <p:nvPr/>
            </p:nvSpPr>
            <p:spPr>
              <a:xfrm flipH="1">
                <a:off x="798773" y="5020276"/>
                <a:ext cx="625187" cy="625187"/>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chemeClr val="accent2"/>
                  </a:solidFill>
                </a:endParaRPr>
              </a:p>
            </p:txBody>
          </p:sp>
          <p:sp>
            <p:nvSpPr>
              <p:cNvPr id="36" name="矩形 35"/>
              <p:cNvSpPr/>
              <p:nvPr/>
            </p:nvSpPr>
            <p:spPr>
              <a:xfrm rot="18900000">
                <a:off x="952840" y="5087273"/>
                <a:ext cx="373805" cy="461416"/>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sz="2000" dirty="0">
                    <a:solidFill>
                      <a:schemeClr val="accent2"/>
                    </a:solidFill>
                  </a:rPr>
                  <a:t>2</a:t>
                </a:r>
                <a:endParaRPr lang="zh-CN" altLang="en-US" sz="2000" dirty="0">
                  <a:solidFill>
                    <a:schemeClr val="accent2"/>
                  </a:solidFill>
                </a:endParaRPr>
              </a:p>
            </p:txBody>
          </p:sp>
        </p:grpSp>
        <p:sp>
          <p:nvSpPr>
            <p:cNvPr id="34" name="KSO_Shape"/>
            <p:cNvSpPr>
              <a:spLocks/>
            </p:cNvSpPr>
            <p:nvPr/>
          </p:nvSpPr>
          <p:spPr bwMode="auto">
            <a:xfrm>
              <a:off x="4687403" y="4315608"/>
              <a:ext cx="315679" cy="256791"/>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latin typeface="微软雅黑" pitchFamily="34" charset="-122"/>
                <a:ea typeface="微软雅黑" pitchFamily="34" charset="-122"/>
              </a:endParaRPr>
            </a:p>
          </p:txBody>
        </p:sp>
        <p:sp>
          <p:nvSpPr>
            <p:cNvPr id="37" name="任意多边形 63"/>
            <p:cNvSpPr/>
            <p:nvPr/>
          </p:nvSpPr>
          <p:spPr>
            <a:xfrm rot="2250102">
              <a:off x="3601933" y="3256539"/>
              <a:ext cx="4989398" cy="1082388"/>
            </a:xfrm>
            <a:custGeom>
              <a:avLst/>
              <a:gdLst>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529391 w 5390588"/>
                <a:gd name="connsiteY60" fmla="*/ 247056 h 1278942"/>
                <a:gd name="connsiteX61" fmla="*/ 529391 w 5390588"/>
                <a:gd name="connsiteY61" fmla="*/ 252293 h 1278942"/>
                <a:gd name="connsiteX62" fmla="*/ 0 w 5390588"/>
                <a:gd name="connsiteY62" fmla="*/ 252293 h 1278942"/>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529391 w 5390588"/>
                <a:gd name="connsiteY60" fmla="*/ 247056 h 1278942"/>
                <a:gd name="connsiteX61" fmla="*/ 0 w 5390588"/>
                <a:gd name="connsiteY61" fmla="*/ 252293 h 1278942"/>
                <a:gd name="connsiteX62" fmla="*/ 0 w 5390588"/>
                <a:gd name="connsiteY62" fmla="*/ 203650 h 1278942"/>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0 w 5390588"/>
                <a:gd name="connsiteY60" fmla="*/ 252293 h 1278942"/>
                <a:gd name="connsiteX61" fmla="*/ 0 w 5390588"/>
                <a:gd name="connsiteY61" fmla="*/ 203650 h 1278942"/>
                <a:gd name="connsiteX0" fmla="*/ 0 w 5390588"/>
                <a:gd name="connsiteY0" fmla="*/ 203650 h 1278942"/>
                <a:gd name="connsiteX1" fmla="*/ 529391 w 5390588"/>
                <a:gd name="connsiteY1" fmla="*/ 203650 h 1278942"/>
                <a:gd name="connsiteX2" fmla="*/ 666642 w 5390588"/>
                <a:gd name="connsiteY2" fmla="*/ 207797 h 1278942"/>
                <a:gd name="connsiteX3" fmla="*/ 829333 w 5390588"/>
                <a:gd name="connsiteY3" fmla="*/ 372586 h 1278942"/>
                <a:gd name="connsiteX4" fmla="*/ 823477 w 5390588"/>
                <a:gd name="connsiteY4" fmla="*/ 529189 h 1278942"/>
                <a:gd name="connsiteX5" fmla="*/ 1039160 w 5390588"/>
                <a:gd name="connsiteY5" fmla="*/ 892787 h 1278942"/>
                <a:gd name="connsiteX6" fmla="*/ 1590345 w 5390588"/>
                <a:gd name="connsiteY6" fmla="*/ 935139 h 1278942"/>
                <a:gd name="connsiteX7" fmla="*/ 1874201 w 5390588"/>
                <a:gd name="connsiteY7" fmla="*/ 537589 h 1278942"/>
                <a:gd name="connsiteX8" fmla="*/ 1877625 w 5390588"/>
                <a:gd name="connsiteY8" fmla="*/ 489658 h 1278942"/>
                <a:gd name="connsiteX9" fmla="*/ 1876158 w 5390588"/>
                <a:gd name="connsiteY9" fmla="*/ 489476 h 1278942"/>
                <a:gd name="connsiteX10" fmla="*/ 1878497 w 5390588"/>
                <a:gd name="connsiteY10" fmla="*/ 477447 h 1278942"/>
                <a:gd name="connsiteX11" fmla="*/ 1879461 w 5390588"/>
                <a:gd name="connsiteY11" fmla="*/ 463957 h 1278942"/>
                <a:gd name="connsiteX12" fmla="*/ 1881121 w 5390588"/>
                <a:gd name="connsiteY12" fmla="*/ 463960 h 1278942"/>
                <a:gd name="connsiteX13" fmla="*/ 1890813 w 5390588"/>
                <a:gd name="connsiteY13" fmla="*/ 414129 h 1278942"/>
                <a:gd name="connsiteX14" fmla="*/ 2231559 w 5390588"/>
                <a:gd name="connsiteY14" fmla="*/ 36516 h 1278942"/>
                <a:gd name="connsiteX15" fmla="*/ 2798190 w 5390588"/>
                <a:gd name="connsiteY15" fmla="*/ 138559 h 1278942"/>
                <a:gd name="connsiteX16" fmla="*/ 2985795 w 5390588"/>
                <a:gd name="connsiteY16" fmla="*/ 611320 h 1278942"/>
                <a:gd name="connsiteX17" fmla="*/ 2973287 w 5390588"/>
                <a:gd name="connsiteY17" fmla="*/ 686789 h 1278942"/>
                <a:gd name="connsiteX18" fmla="*/ 2971841 w 5390588"/>
                <a:gd name="connsiteY18" fmla="*/ 743454 h 1278942"/>
                <a:gd name="connsiteX19" fmla="*/ 3206765 w 5390588"/>
                <a:gd name="connsiteY19" fmla="*/ 1161349 h 1278942"/>
                <a:gd name="connsiteX20" fmla="*/ 3748785 w 5390588"/>
                <a:gd name="connsiteY20" fmla="*/ 1189539 h 1278942"/>
                <a:gd name="connsiteX21" fmla="*/ 4025791 w 5390588"/>
                <a:gd name="connsiteY21" fmla="*/ 798268 h 1278942"/>
                <a:gd name="connsiteX22" fmla="*/ 4030339 w 5390588"/>
                <a:gd name="connsiteY22" fmla="*/ 740379 h 1278942"/>
                <a:gd name="connsiteX23" fmla="*/ 4025977 w 5390588"/>
                <a:gd name="connsiteY23" fmla="*/ 739554 h 1278942"/>
                <a:gd name="connsiteX24" fmla="*/ 4232166 w 5390588"/>
                <a:gd name="connsiteY24" fmla="*/ 402536 h 1278942"/>
                <a:gd name="connsiteX25" fmla="*/ 4609810 w 5390588"/>
                <a:gd name="connsiteY25" fmla="*/ 286427 h 1278942"/>
                <a:gd name="connsiteX26" fmla="*/ 5115824 w 5390588"/>
                <a:gd name="connsiteY26" fmla="*/ 707333 h 1278942"/>
                <a:gd name="connsiteX27" fmla="*/ 5131067 w 5390588"/>
                <a:gd name="connsiteY27" fmla="*/ 806333 h 1278942"/>
                <a:gd name="connsiteX28" fmla="*/ 5135113 w 5390588"/>
                <a:gd name="connsiteY28" fmla="*/ 806564 h 1278942"/>
                <a:gd name="connsiteX29" fmla="*/ 5126192 w 5390588"/>
                <a:gd name="connsiteY29" fmla="*/ 913040 h 1278942"/>
                <a:gd name="connsiteX30" fmla="*/ 5236410 w 5390588"/>
                <a:gd name="connsiteY30" fmla="*/ 1043417 h 1278942"/>
                <a:gd name="connsiteX31" fmla="*/ 5390588 w 5390588"/>
                <a:gd name="connsiteY31" fmla="*/ 1056335 h 1278942"/>
                <a:gd name="connsiteX32" fmla="*/ 5388416 w 5390588"/>
                <a:gd name="connsiteY32" fmla="*/ 1096439 h 1278942"/>
                <a:gd name="connsiteX33" fmla="*/ 5237261 w 5390588"/>
                <a:gd name="connsiteY33" fmla="*/ 1083708 h 1278942"/>
                <a:gd name="connsiteX34" fmla="*/ 5087837 w 5390588"/>
                <a:gd name="connsiteY34" fmla="*/ 906801 h 1278942"/>
                <a:gd name="connsiteX35" fmla="*/ 5096462 w 5390588"/>
                <a:gd name="connsiteY35" fmla="*/ 804356 h 1278942"/>
                <a:gd name="connsiteX36" fmla="*/ 5098635 w 5390588"/>
                <a:gd name="connsiteY36" fmla="*/ 804481 h 1278942"/>
                <a:gd name="connsiteX37" fmla="*/ 5084876 w 5390588"/>
                <a:gd name="connsiteY37" fmla="*/ 715118 h 1278942"/>
                <a:gd name="connsiteX38" fmla="*/ 4607786 w 5390588"/>
                <a:gd name="connsiteY38" fmla="*/ 318272 h 1278942"/>
                <a:gd name="connsiteX39" fmla="*/ 4084307 w 5390588"/>
                <a:gd name="connsiteY39" fmla="*/ 651549 h 1278942"/>
                <a:gd name="connsiteX40" fmla="*/ 4058397 w 5390588"/>
                <a:gd name="connsiteY40" fmla="*/ 741768 h 1278942"/>
                <a:gd name="connsiteX41" fmla="*/ 4053635 w 5390588"/>
                <a:gd name="connsiteY41" fmla="*/ 802385 h 1278942"/>
                <a:gd name="connsiteX42" fmla="*/ 3761921 w 5390588"/>
                <a:gd name="connsiteY42" fmla="*/ 1214432 h 1278942"/>
                <a:gd name="connsiteX43" fmla="*/ 3191121 w 5390588"/>
                <a:gd name="connsiteY43" fmla="*/ 1184745 h 1278942"/>
                <a:gd name="connsiteX44" fmla="*/ 2945665 w 5390588"/>
                <a:gd name="connsiteY44" fmla="*/ 668562 h 1278942"/>
                <a:gd name="connsiteX45" fmla="*/ 2947591 w 5390588"/>
                <a:gd name="connsiteY45" fmla="*/ 668744 h 1278942"/>
                <a:gd name="connsiteX46" fmla="*/ 2957555 w 5390588"/>
                <a:gd name="connsiteY46" fmla="*/ 608620 h 1278942"/>
                <a:gd name="connsiteX47" fmla="*/ 2779484 w 5390588"/>
                <a:gd name="connsiteY47" fmla="*/ 159884 h 1278942"/>
                <a:gd name="connsiteX48" fmla="*/ 2241650 w 5390588"/>
                <a:gd name="connsiteY48" fmla="*/ 63029 h 1278942"/>
                <a:gd name="connsiteX49" fmla="*/ 1918221 w 5390588"/>
                <a:gd name="connsiteY49" fmla="*/ 421451 h 1278942"/>
                <a:gd name="connsiteX50" fmla="*/ 1906250 w 5390588"/>
                <a:gd name="connsiteY50" fmla="*/ 482996 h 1278942"/>
                <a:gd name="connsiteX51" fmla="*/ 1902067 w 5390588"/>
                <a:gd name="connsiteY51" fmla="*/ 541550 h 1278942"/>
                <a:gd name="connsiteX52" fmla="*/ 1603140 w 5390588"/>
                <a:gd name="connsiteY52" fmla="*/ 960209 h 1278942"/>
                <a:gd name="connsiteX53" fmla="*/ 1022686 w 5390588"/>
                <a:gd name="connsiteY53" fmla="*/ 915607 h 1278942"/>
                <a:gd name="connsiteX54" fmla="*/ 795552 w 5390588"/>
                <a:gd name="connsiteY54" fmla="*/ 532703 h 1278942"/>
                <a:gd name="connsiteX55" fmla="*/ 792356 w 5390588"/>
                <a:gd name="connsiteY55" fmla="*/ 476139 h 1278942"/>
                <a:gd name="connsiteX56" fmla="*/ 789967 w 5390588"/>
                <a:gd name="connsiteY56" fmla="*/ 476188 h 1278942"/>
                <a:gd name="connsiteX57" fmla="*/ 790607 w 5390588"/>
                <a:gd name="connsiteY57" fmla="*/ 369340 h 1278942"/>
                <a:gd name="connsiteX58" fmla="*/ 670615 w 5390588"/>
                <a:gd name="connsiteY58" fmla="*/ 247901 h 1278942"/>
                <a:gd name="connsiteX59" fmla="*/ 0 w 5390588"/>
                <a:gd name="connsiteY59" fmla="*/ 252293 h 1278942"/>
                <a:gd name="connsiteX60" fmla="*/ 0 w 5390588"/>
                <a:gd name="connsiteY60" fmla="*/ 203650 h 1278942"/>
                <a:gd name="connsiteX0" fmla="*/ 0 w 5390588"/>
                <a:gd name="connsiteY0" fmla="*/ 203650 h 1278942"/>
                <a:gd name="connsiteX1" fmla="*/ 666642 w 5390588"/>
                <a:gd name="connsiteY1" fmla="*/ 207797 h 1278942"/>
                <a:gd name="connsiteX2" fmla="*/ 829333 w 5390588"/>
                <a:gd name="connsiteY2" fmla="*/ 372586 h 1278942"/>
                <a:gd name="connsiteX3" fmla="*/ 823477 w 5390588"/>
                <a:gd name="connsiteY3" fmla="*/ 529189 h 1278942"/>
                <a:gd name="connsiteX4" fmla="*/ 1039160 w 5390588"/>
                <a:gd name="connsiteY4" fmla="*/ 892787 h 1278942"/>
                <a:gd name="connsiteX5" fmla="*/ 1590345 w 5390588"/>
                <a:gd name="connsiteY5" fmla="*/ 935139 h 1278942"/>
                <a:gd name="connsiteX6" fmla="*/ 1874201 w 5390588"/>
                <a:gd name="connsiteY6" fmla="*/ 537589 h 1278942"/>
                <a:gd name="connsiteX7" fmla="*/ 1877625 w 5390588"/>
                <a:gd name="connsiteY7" fmla="*/ 489658 h 1278942"/>
                <a:gd name="connsiteX8" fmla="*/ 1876158 w 5390588"/>
                <a:gd name="connsiteY8" fmla="*/ 489476 h 1278942"/>
                <a:gd name="connsiteX9" fmla="*/ 1878497 w 5390588"/>
                <a:gd name="connsiteY9" fmla="*/ 477447 h 1278942"/>
                <a:gd name="connsiteX10" fmla="*/ 1879461 w 5390588"/>
                <a:gd name="connsiteY10" fmla="*/ 463957 h 1278942"/>
                <a:gd name="connsiteX11" fmla="*/ 1881121 w 5390588"/>
                <a:gd name="connsiteY11" fmla="*/ 463960 h 1278942"/>
                <a:gd name="connsiteX12" fmla="*/ 1890813 w 5390588"/>
                <a:gd name="connsiteY12" fmla="*/ 414129 h 1278942"/>
                <a:gd name="connsiteX13" fmla="*/ 2231559 w 5390588"/>
                <a:gd name="connsiteY13" fmla="*/ 36516 h 1278942"/>
                <a:gd name="connsiteX14" fmla="*/ 2798190 w 5390588"/>
                <a:gd name="connsiteY14" fmla="*/ 138559 h 1278942"/>
                <a:gd name="connsiteX15" fmla="*/ 2985795 w 5390588"/>
                <a:gd name="connsiteY15" fmla="*/ 611320 h 1278942"/>
                <a:gd name="connsiteX16" fmla="*/ 2973287 w 5390588"/>
                <a:gd name="connsiteY16" fmla="*/ 686789 h 1278942"/>
                <a:gd name="connsiteX17" fmla="*/ 2971841 w 5390588"/>
                <a:gd name="connsiteY17" fmla="*/ 743454 h 1278942"/>
                <a:gd name="connsiteX18" fmla="*/ 3206765 w 5390588"/>
                <a:gd name="connsiteY18" fmla="*/ 1161349 h 1278942"/>
                <a:gd name="connsiteX19" fmla="*/ 3748785 w 5390588"/>
                <a:gd name="connsiteY19" fmla="*/ 1189539 h 1278942"/>
                <a:gd name="connsiteX20" fmla="*/ 4025791 w 5390588"/>
                <a:gd name="connsiteY20" fmla="*/ 798268 h 1278942"/>
                <a:gd name="connsiteX21" fmla="*/ 4030339 w 5390588"/>
                <a:gd name="connsiteY21" fmla="*/ 740379 h 1278942"/>
                <a:gd name="connsiteX22" fmla="*/ 4025977 w 5390588"/>
                <a:gd name="connsiteY22" fmla="*/ 739554 h 1278942"/>
                <a:gd name="connsiteX23" fmla="*/ 4232166 w 5390588"/>
                <a:gd name="connsiteY23" fmla="*/ 402536 h 1278942"/>
                <a:gd name="connsiteX24" fmla="*/ 4609810 w 5390588"/>
                <a:gd name="connsiteY24" fmla="*/ 286427 h 1278942"/>
                <a:gd name="connsiteX25" fmla="*/ 5115824 w 5390588"/>
                <a:gd name="connsiteY25" fmla="*/ 707333 h 1278942"/>
                <a:gd name="connsiteX26" fmla="*/ 5131067 w 5390588"/>
                <a:gd name="connsiteY26" fmla="*/ 806333 h 1278942"/>
                <a:gd name="connsiteX27" fmla="*/ 5135113 w 5390588"/>
                <a:gd name="connsiteY27" fmla="*/ 806564 h 1278942"/>
                <a:gd name="connsiteX28" fmla="*/ 5126192 w 5390588"/>
                <a:gd name="connsiteY28" fmla="*/ 913040 h 1278942"/>
                <a:gd name="connsiteX29" fmla="*/ 5236410 w 5390588"/>
                <a:gd name="connsiteY29" fmla="*/ 1043417 h 1278942"/>
                <a:gd name="connsiteX30" fmla="*/ 5390588 w 5390588"/>
                <a:gd name="connsiteY30" fmla="*/ 1056335 h 1278942"/>
                <a:gd name="connsiteX31" fmla="*/ 5388416 w 5390588"/>
                <a:gd name="connsiteY31" fmla="*/ 1096439 h 1278942"/>
                <a:gd name="connsiteX32" fmla="*/ 5237261 w 5390588"/>
                <a:gd name="connsiteY32" fmla="*/ 1083708 h 1278942"/>
                <a:gd name="connsiteX33" fmla="*/ 5087837 w 5390588"/>
                <a:gd name="connsiteY33" fmla="*/ 906801 h 1278942"/>
                <a:gd name="connsiteX34" fmla="*/ 5096462 w 5390588"/>
                <a:gd name="connsiteY34" fmla="*/ 804356 h 1278942"/>
                <a:gd name="connsiteX35" fmla="*/ 5098635 w 5390588"/>
                <a:gd name="connsiteY35" fmla="*/ 804481 h 1278942"/>
                <a:gd name="connsiteX36" fmla="*/ 5084876 w 5390588"/>
                <a:gd name="connsiteY36" fmla="*/ 715118 h 1278942"/>
                <a:gd name="connsiteX37" fmla="*/ 4607786 w 5390588"/>
                <a:gd name="connsiteY37" fmla="*/ 318272 h 1278942"/>
                <a:gd name="connsiteX38" fmla="*/ 4084307 w 5390588"/>
                <a:gd name="connsiteY38" fmla="*/ 651549 h 1278942"/>
                <a:gd name="connsiteX39" fmla="*/ 4058397 w 5390588"/>
                <a:gd name="connsiteY39" fmla="*/ 741768 h 1278942"/>
                <a:gd name="connsiteX40" fmla="*/ 4053635 w 5390588"/>
                <a:gd name="connsiteY40" fmla="*/ 802385 h 1278942"/>
                <a:gd name="connsiteX41" fmla="*/ 3761921 w 5390588"/>
                <a:gd name="connsiteY41" fmla="*/ 1214432 h 1278942"/>
                <a:gd name="connsiteX42" fmla="*/ 3191121 w 5390588"/>
                <a:gd name="connsiteY42" fmla="*/ 1184745 h 1278942"/>
                <a:gd name="connsiteX43" fmla="*/ 2945665 w 5390588"/>
                <a:gd name="connsiteY43" fmla="*/ 668562 h 1278942"/>
                <a:gd name="connsiteX44" fmla="*/ 2947591 w 5390588"/>
                <a:gd name="connsiteY44" fmla="*/ 668744 h 1278942"/>
                <a:gd name="connsiteX45" fmla="*/ 2957555 w 5390588"/>
                <a:gd name="connsiteY45" fmla="*/ 608620 h 1278942"/>
                <a:gd name="connsiteX46" fmla="*/ 2779484 w 5390588"/>
                <a:gd name="connsiteY46" fmla="*/ 159884 h 1278942"/>
                <a:gd name="connsiteX47" fmla="*/ 2241650 w 5390588"/>
                <a:gd name="connsiteY47" fmla="*/ 63029 h 1278942"/>
                <a:gd name="connsiteX48" fmla="*/ 1918221 w 5390588"/>
                <a:gd name="connsiteY48" fmla="*/ 421451 h 1278942"/>
                <a:gd name="connsiteX49" fmla="*/ 1906250 w 5390588"/>
                <a:gd name="connsiteY49" fmla="*/ 482996 h 1278942"/>
                <a:gd name="connsiteX50" fmla="*/ 1902067 w 5390588"/>
                <a:gd name="connsiteY50" fmla="*/ 541550 h 1278942"/>
                <a:gd name="connsiteX51" fmla="*/ 1603140 w 5390588"/>
                <a:gd name="connsiteY51" fmla="*/ 960209 h 1278942"/>
                <a:gd name="connsiteX52" fmla="*/ 1022686 w 5390588"/>
                <a:gd name="connsiteY52" fmla="*/ 915607 h 1278942"/>
                <a:gd name="connsiteX53" fmla="*/ 795552 w 5390588"/>
                <a:gd name="connsiteY53" fmla="*/ 532703 h 1278942"/>
                <a:gd name="connsiteX54" fmla="*/ 792356 w 5390588"/>
                <a:gd name="connsiteY54" fmla="*/ 476139 h 1278942"/>
                <a:gd name="connsiteX55" fmla="*/ 789967 w 5390588"/>
                <a:gd name="connsiteY55" fmla="*/ 476188 h 1278942"/>
                <a:gd name="connsiteX56" fmla="*/ 790607 w 5390588"/>
                <a:gd name="connsiteY56" fmla="*/ 369340 h 1278942"/>
                <a:gd name="connsiteX57" fmla="*/ 670615 w 5390588"/>
                <a:gd name="connsiteY57" fmla="*/ 247901 h 1278942"/>
                <a:gd name="connsiteX58" fmla="*/ 0 w 5390588"/>
                <a:gd name="connsiteY58" fmla="*/ 252293 h 1278942"/>
                <a:gd name="connsiteX59" fmla="*/ 0 w 5390588"/>
                <a:gd name="connsiteY59" fmla="*/ 203650 h 1278942"/>
                <a:gd name="connsiteX0" fmla="*/ 0 w 5898369"/>
                <a:gd name="connsiteY0" fmla="*/ 203650 h 1278942"/>
                <a:gd name="connsiteX1" fmla="*/ 666642 w 5898369"/>
                <a:gd name="connsiteY1" fmla="*/ 207797 h 1278942"/>
                <a:gd name="connsiteX2" fmla="*/ 829333 w 5898369"/>
                <a:gd name="connsiteY2" fmla="*/ 372586 h 1278942"/>
                <a:gd name="connsiteX3" fmla="*/ 823477 w 5898369"/>
                <a:gd name="connsiteY3" fmla="*/ 529189 h 1278942"/>
                <a:gd name="connsiteX4" fmla="*/ 1039160 w 5898369"/>
                <a:gd name="connsiteY4" fmla="*/ 892787 h 1278942"/>
                <a:gd name="connsiteX5" fmla="*/ 1590345 w 5898369"/>
                <a:gd name="connsiteY5" fmla="*/ 935139 h 1278942"/>
                <a:gd name="connsiteX6" fmla="*/ 1874201 w 5898369"/>
                <a:gd name="connsiteY6" fmla="*/ 537589 h 1278942"/>
                <a:gd name="connsiteX7" fmla="*/ 1877625 w 5898369"/>
                <a:gd name="connsiteY7" fmla="*/ 489658 h 1278942"/>
                <a:gd name="connsiteX8" fmla="*/ 1876158 w 5898369"/>
                <a:gd name="connsiteY8" fmla="*/ 489476 h 1278942"/>
                <a:gd name="connsiteX9" fmla="*/ 1878497 w 5898369"/>
                <a:gd name="connsiteY9" fmla="*/ 477447 h 1278942"/>
                <a:gd name="connsiteX10" fmla="*/ 1879461 w 5898369"/>
                <a:gd name="connsiteY10" fmla="*/ 463957 h 1278942"/>
                <a:gd name="connsiteX11" fmla="*/ 1881121 w 5898369"/>
                <a:gd name="connsiteY11" fmla="*/ 463960 h 1278942"/>
                <a:gd name="connsiteX12" fmla="*/ 1890813 w 5898369"/>
                <a:gd name="connsiteY12" fmla="*/ 414129 h 1278942"/>
                <a:gd name="connsiteX13" fmla="*/ 2231559 w 5898369"/>
                <a:gd name="connsiteY13" fmla="*/ 36516 h 1278942"/>
                <a:gd name="connsiteX14" fmla="*/ 2798190 w 5898369"/>
                <a:gd name="connsiteY14" fmla="*/ 138559 h 1278942"/>
                <a:gd name="connsiteX15" fmla="*/ 2985795 w 5898369"/>
                <a:gd name="connsiteY15" fmla="*/ 611320 h 1278942"/>
                <a:gd name="connsiteX16" fmla="*/ 2973287 w 5898369"/>
                <a:gd name="connsiteY16" fmla="*/ 686789 h 1278942"/>
                <a:gd name="connsiteX17" fmla="*/ 2971841 w 5898369"/>
                <a:gd name="connsiteY17" fmla="*/ 743454 h 1278942"/>
                <a:gd name="connsiteX18" fmla="*/ 3206765 w 5898369"/>
                <a:gd name="connsiteY18" fmla="*/ 1161349 h 1278942"/>
                <a:gd name="connsiteX19" fmla="*/ 3748785 w 5898369"/>
                <a:gd name="connsiteY19" fmla="*/ 1189539 h 1278942"/>
                <a:gd name="connsiteX20" fmla="*/ 4025791 w 5898369"/>
                <a:gd name="connsiteY20" fmla="*/ 798268 h 1278942"/>
                <a:gd name="connsiteX21" fmla="*/ 4030339 w 5898369"/>
                <a:gd name="connsiteY21" fmla="*/ 740379 h 1278942"/>
                <a:gd name="connsiteX22" fmla="*/ 4025977 w 5898369"/>
                <a:gd name="connsiteY22" fmla="*/ 739554 h 1278942"/>
                <a:gd name="connsiteX23" fmla="*/ 4232166 w 5898369"/>
                <a:gd name="connsiteY23" fmla="*/ 402536 h 1278942"/>
                <a:gd name="connsiteX24" fmla="*/ 4609810 w 5898369"/>
                <a:gd name="connsiteY24" fmla="*/ 286427 h 1278942"/>
                <a:gd name="connsiteX25" fmla="*/ 5115824 w 5898369"/>
                <a:gd name="connsiteY25" fmla="*/ 707333 h 1278942"/>
                <a:gd name="connsiteX26" fmla="*/ 5131067 w 5898369"/>
                <a:gd name="connsiteY26" fmla="*/ 806333 h 1278942"/>
                <a:gd name="connsiteX27" fmla="*/ 5135113 w 5898369"/>
                <a:gd name="connsiteY27" fmla="*/ 806564 h 1278942"/>
                <a:gd name="connsiteX28" fmla="*/ 5126192 w 5898369"/>
                <a:gd name="connsiteY28" fmla="*/ 913040 h 1278942"/>
                <a:gd name="connsiteX29" fmla="*/ 5236410 w 5898369"/>
                <a:gd name="connsiteY29" fmla="*/ 1043417 h 1278942"/>
                <a:gd name="connsiteX30" fmla="*/ 5898369 w 5898369"/>
                <a:gd name="connsiteY30" fmla="*/ 1079693 h 1278942"/>
                <a:gd name="connsiteX31" fmla="*/ 5388416 w 5898369"/>
                <a:gd name="connsiteY31" fmla="*/ 1096439 h 1278942"/>
                <a:gd name="connsiteX32" fmla="*/ 5237261 w 5898369"/>
                <a:gd name="connsiteY32" fmla="*/ 1083708 h 1278942"/>
                <a:gd name="connsiteX33" fmla="*/ 5087837 w 5898369"/>
                <a:gd name="connsiteY33" fmla="*/ 906801 h 1278942"/>
                <a:gd name="connsiteX34" fmla="*/ 5096462 w 5898369"/>
                <a:gd name="connsiteY34" fmla="*/ 804356 h 1278942"/>
                <a:gd name="connsiteX35" fmla="*/ 5098635 w 5898369"/>
                <a:gd name="connsiteY35" fmla="*/ 804481 h 1278942"/>
                <a:gd name="connsiteX36" fmla="*/ 5084876 w 5898369"/>
                <a:gd name="connsiteY36" fmla="*/ 715118 h 1278942"/>
                <a:gd name="connsiteX37" fmla="*/ 4607786 w 5898369"/>
                <a:gd name="connsiteY37" fmla="*/ 318272 h 1278942"/>
                <a:gd name="connsiteX38" fmla="*/ 4084307 w 5898369"/>
                <a:gd name="connsiteY38" fmla="*/ 651549 h 1278942"/>
                <a:gd name="connsiteX39" fmla="*/ 4058397 w 5898369"/>
                <a:gd name="connsiteY39" fmla="*/ 741768 h 1278942"/>
                <a:gd name="connsiteX40" fmla="*/ 4053635 w 5898369"/>
                <a:gd name="connsiteY40" fmla="*/ 802385 h 1278942"/>
                <a:gd name="connsiteX41" fmla="*/ 3761921 w 5898369"/>
                <a:gd name="connsiteY41" fmla="*/ 1214432 h 1278942"/>
                <a:gd name="connsiteX42" fmla="*/ 3191121 w 5898369"/>
                <a:gd name="connsiteY42" fmla="*/ 1184745 h 1278942"/>
                <a:gd name="connsiteX43" fmla="*/ 2945665 w 5898369"/>
                <a:gd name="connsiteY43" fmla="*/ 668562 h 1278942"/>
                <a:gd name="connsiteX44" fmla="*/ 2947591 w 5898369"/>
                <a:gd name="connsiteY44" fmla="*/ 668744 h 1278942"/>
                <a:gd name="connsiteX45" fmla="*/ 2957555 w 5898369"/>
                <a:gd name="connsiteY45" fmla="*/ 608620 h 1278942"/>
                <a:gd name="connsiteX46" fmla="*/ 2779484 w 5898369"/>
                <a:gd name="connsiteY46" fmla="*/ 159884 h 1278942"/>
                <a:gd name="connsiteX47" fmla="*/ 2241650 w 5898369"/>
                <a:gd name="connsiteY47" fmla="*/ 63029 h 1278942"/>
                <a:gd name="connsiteX48" fmla="*/ 1918221 w 5898369"/>
                <a:gd name="connsiteY48" fmla="*/ 421451 h 1278942"/>
                <a:gd name="connsiteX49" fmla="*/ 1906250 w 5898369"/>
                <a:gd name="connsiteY49" fmla="*/ 482996 h 1278942"/>
                <a:gd name="connsiteX50" fmla="*/ 1902067 w 5898369"/>
                <a:gd name="connsiteY50" fmla="*/ 541550 h 1278942"/>
                <a:gd name="connsiteX51" fmla="*/ 1603140 w 5898369"/>
                <a:gd name="connsiteY51" fmla="*/ 960209 h 1278942"/>
                <a:gd name="connsiteX52" fmla="*/ 1022686 w 5898369"/>
                <a:gd name="connsiteY52" fmla="*/ 915607 h 1278942"/>
                <a:gd name="connsiteX53" fmla="*/ 795552 w 5898369"/>
                <a:gd name="connsiteY53" fmla="*/ 532703 h 1278942"/>
                <a:gd name="connsiteX54" fmla="*/ 792356 w 5898369"/>
                <a:gd name="connsiteY54" fmla="*/ 476139 h 1278942"/>
                <a:gd name="connsiteX55" fmla="*/ 789967 w 5898369"/>
                <a:gd name="connsiteY55" fmla="*/ 476188 h 1278942"/>
                <a:gd name="connsiteX56" fmla="*/ 790607 w 5898369"/>
                <a:gd name="connsiteY56" fmla="*/ 369340 h 1278942"/>
                <a:gd name="connsiteX57" fmla="*/ 670615 w 5898369"/>
                <a:gd name="connsiteY57" fmla="*/ 247901 h 1278942"/>
                <a:gd name="connsiteX58" fmla="*/ 0 w 5898369"/>
                <a:gd name="connsiteY58" fmla="*/ 252293 h 1278942"/>
                <a:gd name="connsiteX59" fmla="*/ 0 w 5898369"/>
                <a:gd name="connsiteY59" fmla="*/ 203650 h 1278942"/>
                <a:gd name="connsiteX0" fmla="*/ 0 w 5898369"/>
                <a:gd name="connsiteY0" fmla="*/ 203650 h 1278942"/>
                <a:gd name="connsiteX1" fmla="*/ 666642 w 5898369"/>
                <a:gd name="connsiteY1" fmla="*/ 207797 h 1278942"/>
                <a:gd name="connsiteX2" fmla="*/ 829333 w 5898369"/>
                <a:gd name="connsiteY2" fmla="*/ 372586 h 1278942"/>
                <a:gd name="connsiteX3" fmla="*/ 823477 w 5898369"/>
                <a:gd name="connsiteY3" fmla="*/ 529189 h 1278942"/>
                <a:gd name="connsiteX4" fmla="*/ 1039160 w 5898369"/>
                <a:gd name="connsiteY4" fmla="*/ 892787 h 1278942"/>
                <a:gd name="connsiteX5" fmla="*/ 1590345 w 5898369"/>
                <a:gd name="connsiteY5" fmla="*/ 935139 h 1278942"/>
                <a:gd name="connsiteX6" fmla="*/ 1874201 w 5898369"/>
                <a:gd name="connsiteY6" fmla="*/ 537589 h 1278942"/>
                <a:gd name="connsiteX7" fmla="*/ 1877625 w 5898369"/>
                <a:gd name="connsiteY7" fmla="*/ 489658 h 1278942"/>
                <a:gd name="connsiteX8" fmla="*/ 1876158 w 5898369"/>
                <a:gd name="connsiteY8" fmla="*/ 489476 h 1278942"/>
                <a:gd name="connsiteX9" fmla="*/ 1878497 w 5898369"/>
                <a:gd name="connsiteY9" fmla="*/ 477447 h 1278942"/>
                <a:gd name="connsiteX10" fmla="*/ 1879461 w 5898369"/>
                <a:gd name="connsiteY10" fmla="*/ 463957 h 1278942"/>
                <a:gd name="connsiteX11" fmla="*/ 1881121 w 5898369"/>
                <a:gd name="connsiteY11" fmla="*/ 463960 h 1278942"/>
                <a:gd name="connsiteX12" fmla="*/ 1890813 w 5898369"/>
                <a:gd name="connsiteY12" fmla="*/ 414129 h 1278942"/>
                <a:gd name="connsiteX13" fmla="*/ 2231559 w 5898369"/>
                <a:gd name="connsiteY13" fmla="*/ 36516 h 1278942"/>
                <a:gd name="connsiteX14" fmla="*/ 2798190 w 5898369"/>
                <a:gd name="connsiteY14" fmla="*/ 138559 h 1278942"/>
                <a:gd name="connsiteX15" fmla="*/ 2985795 w 5898369"/>
                <a:gd name="connsiteY15" fmla="*/ 611320 h 1278942"/>
                <a:gd name="connsiteX16" fmla="*/ 2973287 w 5898369"/>
                <a:gd name="connsiteY16" fmla="*/ 686789 h 1278942"/>
                <a:gd name="connsiteX17" fmla="*/ 2971841 w 5898369"/>
                <a:gd name="connsiteY17" fmla="*/ 743454 h 1278942"/>
                <a:gd name="connsiteX18" fmla="*/ 3206765 w 5898369"/>
                <a:gd name="connsiteY18" fmla="*/ 1161349 h 1278942"/>
                <a:gd name="connsiteX19" fmla="*/ 3748785 w 5898369"/>
                <a:gd name="connsiteY19" fmla="*/ 1189539 h 1278942"/>
                <a:gd name="connsiteX20" fmla="*/ 4025791 w 5898369"/>
                <a:gd name="connsiteY20" fmla="*/ 798268 h 1278942"/>
                <a:gd name="connsiteX21" fmla="*/ 4030339 w 5898369"/>
                <a:gd name="connsiteY21" fmla="*/ 740379 h 1278942"/>
                <a:gd name="connsiteX22" fmla="*/ 4025977 w 5898369"/>
                <a:gd name="connsiteY22" fmla="*/ 739554 h 1278942"/>
                <a:gd name="connsiteX23" fmla="*/ 4232166 w 5898369"/>
                <a:gd name="connsiteY23" fmla="*/ 402536 h 1278942"/>
                <a:gd name="connsiteX24" fmla="*/ 4609810 w 5898369"/>
                <a:gd name="connsiteY24" fmla="*/ 286427 h 1278942"/>
                <a:gd name="connsiteX25" fmla="*/ 5115824 w 5898369"/>
                <a:gd name="connsiteY25" fmla="*/ 707333 h 1278942"/>
                <a:gd name="connsiteX26" fmla="*/ 5131067 w 5898369"/>
                <a:gd name="connsiteY26" fmla="*/ 806333 h 1278942"/>
                <a:gd name="connsiteX27" fmla="*/ 5135113 w 5898369"/>
                <a:gd name="connsiteY27" fmla="*/ 806564 h 1278942"/>
                <a:gd name="connsiteX28" fmla="*/ 5126192 w 5898369"/>
                <a:gd name="connsiteY28" fmla="*/ 913040 h 1278942"/>
                <a:gd name="connsiteX29" fmla="*/ 5236410 w 5898369"/>
                <a:gd name="connsiteY29" fmla="*/ 1043417 h 1278942"/>
                <a:gd name="connsiteX30" fmla="*/ 5898369 w 5898369"/>
                <a:gd name="connsiteY30" fmla="*/ 1079693 h 1278942"/>
                <a:gd name="connsiteX31" fmla="*/ 5891039 w 5898369"/>
                <a:gd name="connsiteY31" fmla="*/ 1109947 h 1278942"/>
                <a:gd name="connsiteX32" fmla="*/ 5237261 w 5898369"/>
                <a:gd name="connsiteY32" fmla="*/ 1083708 h 1278942"/>
                <a:gd name="connsiteX33" fmla="*/ 5087837 w 5898369"/>
                <a:gd name="connsiteY33" fmla="*/ 906801 h 1278942"/>
                <a:gd name="connsiteX34" fmla="*/ 5096462 w 5898369"/>
                <a:gd name="connsiteY34" fmla="*/ 804356 h 1278942"/>
                <a:gd name="connsiteX35" fmla="*/ 5098635 w 5898369"/>
                <a:gd name="connsiteY35" fmla="*/ 804481 h 1278942"/>
                <a:gd name="connsiteX36" fmla="*/ 5084876 w 5898369"/>
                <a:gd name="connsiteY36" fmla="*/ 715118 h 1278942"/>
                <a:gd name="connsiteX37" fmla="*/ 4607786 w 5898369"/>
                <a:gd name="connsiteY37" fmla="*/ 318272 h 1278942"/>
                <a:gd name="connsiteX38" fmla="*/ 4084307 w 5898369"/>
                <a:gd name="connsiteY38" fmla="*/ 651549 h 1278942"/>
                <a:gd name="connsiteX39" fmla="*/ 4058397 w 5898369"/>
                <a:gd name="connsiteY39" fmla="*/ 741768 h 1278942"/>
                <a:gd name="connsiteX40" fmla="*/ 4053635 w 5898369"/>
                <a:gd name="connsiteY40" fmla="*/ 802385 h 1278942"/>
                <a:gd name="connsiteX41" fmla="*/ 3761921 w 5898369"/>
                <a:gd name="connsiteY41" fmla="*/ 1214432 h 1278942"/>
                <a:gd name="connsiteX42" fmla="*/ 3191121 w 5898369"/>
                <a:gd name="connsiteY42" fmla="*/ 1184745 h 1278942"/>
                <a:gd name="connsiteX43" fmla="*/ 2945665 w 5898369"/>
                <a:gd name="connsiteY43" fmla="*/ 668562 h 1278942"/>
                <a:gd name="connsiteX44" fmla="*/ 2947591 w 5898369"/>
                <a:gd name="connsiteY44" fmla="*/ 668744 h 1278942"/>
                <a:gd name="connsiteX45" fmla="*/ 2957555 w 5898369"/>
                <a:gd name="connsiteY45" fmla="*/ 608620 h 1278942"/>
                <a:gd name="connsiteX46" fmla="*/ 2779484 w 5898369"/>
                <a:gd name="connsiteY46" fmla="*/ 159884 h 1278942"/>
                <a:gd name="connsiteX47" fmla="*/ 2241650 w 5898369"/>
                <a:gd name="connsiteY47" fmla="*/ 63029 h 1278942"/>
                <a:gd name="connsiteX48" fmla="*/ 1918221 w 5898369"/>
                <a:gd name="connsiteY48" fmla="*/ 421451 h 1278942"/>
                <a:gd name="connsiteX49" fmla="*/ 1906250 w 5898369"/>
                <a:gd name="connsiteY49" fmla="*/ 482996 h 1278942"/>
                <a:gd name="connsiteX50" fmla="*/ 1902067 w 5898369"/>
                <a:gd name="connsiteY50" fmla="*/ 541550 h 1278942"/>
                <a:gd name="connsiteX51" fmla="*/ 1603140 w 5898369"/>
                <a:gd name="connsiteY51" fmla="*/ 960209 h 1278942"/>
                <a:gd name="connsiteX52" fmla="*/ 1022686 w 5898369"/>
                <a:gd name="connsiteY52" fmla="*/ 915607 h 1278942"/>
                <a:gd name="connsiteX53" fmla="*/ 795552 w 5898369"/>
                <a:gd name="connsiteY53" fmla="*/ 532703 h 1278942"/>
                <a:gd name="connsiteX54" fmla="*/ 792356 w 5898369"/>
                <a:gd name="connsiteY54" fmla="*/ 476139 h 1278942"/>
                <a:gd name="connsiteX55" fmla="*/ 789967 w 5898369"/>
                <a:gd name="connsiteY55" fmla="*/ 476188 h 1278942"/>
                <a:gd name="connsiteX56" fmla="*/ 790607 w 5898369"/>
                <a:gd name="connsiteY56" fmla="*/ 369340 h 1278942"/>
                <a:gd name="connsiteX57" fmla="*/ 670615 w 5898369"/>
                <a:gd name="connsiteY57" fmla="*/ 247901 h 1278942"/>
                <a:gd name="connsiteX58" fmla="*/ 0 w 5898369"/>
                <a:gd name="connsiteY58" fmla="*/ 252293 h 1278942"/>
                <a:gd name="connsiteX59" fmla="*/ 0 w 5898369"/>
                <a:gd name="connsiteY59" fmla="*/ 203650 h 127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98369" h="1278942">
                  <a:moveTo>
                    <a:pt x="0" y="203650"/>
                  </a:moveTo>
                  <a:lnTo>
                    <a:pt x="666642" y="207797"/>
                  </a:lnTo>
                  <a:cubicBezTo>
                    <a:pt x="757073" y="208376"/>
                    <a:pt x="829912" y="282156"/>
                    <a:pt x="829333" y="372586"/>
                  </a:cubicBezTo>
                  <a:lnTo>
                    <a:pt x="823477" y="529189"/>
                  </a:lnTo>
                  <a:cubicBezTo>
                    <a:pt x="841578" y="672941"/>
                    <a:pt x="918231" y="805492"/>
                    <a:pt x="1039160" y="892787"/>
                  </a:cubicBezTo>
                  <a:cubicBezTo>
                    <a:pt x="1200398" y="1009179"/>
                    <a:pt x="1413218" y="1025532"/>
                    <a:pt x="1590345" y="935139"/>
                  </a:cubicBezTo>
                  <a:cubicBezTo>
                    <a:pt x="1745332" y="856044"/>
                    <a:pt x="1850173" y="706867"/>
                    <a:pt x="1874201" y="537589"/>
                  </a:cubicBezTo>
                  <a:lnTo>
                    <a:pt x="1877625" y="489658"/>
                  </a:lnTo>
                  <a:lnTo>
                    <a:pt x="1876158" y="489476"/>
                  </a:lnTo>
                  <a:lnTo>
                    <a:pt x="1878497" y="477447"/>
                  </a:lnTo>
                  <a:cubicBezTo>
                    <a:pt x="1878818" y="472950"/>
                    <a:pt x="1879140" y="468454"/>
                    <a:pt x="1879461" y="463957"/>
                  </a:cubicBezTo>
                  <a:lnTo>
                    <a:pt x="1881121" y="463960"/>
                  </a:lnTo>
                  <a:lnTo>
                    <a:pt x="1890813" y="414129"/>
                  </a:lnTo>
                  <a:cubicBezTo>
                    <a:pt x="1936682" y="242333"/>
                    <a:pt x="2062509" y="100856"/>
                    <a:pt x="2231559" y="36516"/>
                  </a:cubicBezTo>
                  <a:cubicBezTo>
                    <a:pt x="2424760" y="-37015"/>
                    <a:pt x="2642778" y="2247"/>
                    <a:pt x="2798190" y="138559"/>
                  </a:cubicBezTo>
                  <a:cubicBezTo>
                    <a:pt x="2934174" y="257831"/>
                    <a:pt x="3002741" y="434314"/>
                    <a:pt x="2985795" y="611320"/>
                  </a:cubicBezTo>
                  <a:lnTo>
                    <a:pt x="2973287" y="686789"/>
                  </a:lnTo>
                  <a:lnTo>
                    <a:pt x="2971841" y="743454"/>
                  </a:lnTo>
                  <a:cubicBezTo>
                    <a:pt x="2978991" y="910773"/>
                    <a:pt x="3065197" y="1066676"/>
                    <a:pt x="3206765" y="1161349"/>
                  </a:cubicBezTo>
                  <a:cubicBezTo>
                    <a:pt x="3368559" y="1269550"/>
                    <a:pt x="3576639" y="1280372"/>
                    <a:pt x="3748785" y="1189539"/>
                  </a:cubicBezTo>
                  <a:cubicBezTo>
                    <a:pt x="3899411" y="1110062"/>
                    <a:pt x="4001322" y="963942"/>
                    <a:pt x="4025791" y="798268"/>
                  </a:cubicBezTo>
                  <a:lnTo>
                    <a:pt x="4030339" y="740379"/>
                  </a:lnTo>
                  <a:lnTo>
                    <a:pt x="4025977" y="739554"/>
                  </a:lnTo>
                  <a:cubicBezTo>
                    <a:pt x="4052200" y="601208"/>
                    <a:pt x="4127895" y="483462"/>
                    <a:pt x="4232166" y="402536"/>
                  </a:cubicBezTo>
                  <a:cubicBezTo>
                    <a:pt x="4336437" y="321608"/>
                    <a:pt x="4469284" y="277499"/>
                    <a:pt x="4609810" y="286427"/>
                  </a:cubicBezTo>
                  <a:cubicBezTo>
                    <a:pt x="4855728" y="302052"/>
                    <a:pt x="5057764" y="475820"/>
                    <a:pt x="5115824" y="707333"/>
                  </a:cubicBezTo>
                  <a:lnTo>
                    <a:pt x="5131067" y="806333"/>
                  </a:lnTo>
                  <a:lnTo>
                    <a:pt x="5135113" y="806564"/>
                  </a:lnTo>
                  <a:lnTo>
                    <a:pt x="5126192" y="913040"/>
                  </a:lnTo>
                  <a:cubicBezTo>
                    <a:pt x="5120625" y="979477"/>
                    <a:pt x="5169972" y="1037850"/>
                    <a:pt x="5236410" y="1043417"/>
                  </a:cubicBezTo>
                  <a:lnTo>
                    <a:pt x="5898369" y="1079693"/>
                  </a:lnTo>
                  <a:lnTo>
                    <a:pt x="5891039" y="1109947"/>
                  </a:lnTo>
                  <a:lnTo>
                    <a:pt x="5237261" y="1083708"/>
                  </a:lnTo>
                  <a:cubicBezTo>
                    <a:pt x="5147147" y="1076120"/>
                    <a:pt x="5080247" y="996917"/>
                    <a:pt x="5087837" y="906801"/>
                  </a:cubicBezTo>
                  <a:lnTo>
                    <a:pt x="5096462" y="804356"/>
                  </a:lnTo>
                  <a:lnTo>
                    <a:pt x="5098635" y="804481"/>
                  </a:lnTo>
                  <a:lnTo>
                    <a:pt x="5084876" y="715118"/>
                  </a:lnTo>
                  <a:cubicBezTo>
                    <a:pt x="5030135" y="496837"/>
                    <a:pt x="4839647" y="333001"/>
                    <a:pt x="4607786" y="318272"/>
                  </a:cubicBezTo>
                  <a:cubicBezTo>
                    <a:pt x="4375925" y="303539"/>
                    <a:pt x="4166234" y="441950"/>
                    <a:pt x="4084307" y="651549"/>
                  </a:cubicBezTo>
                  <a:lnTo>
                    <a:pt x="4058397" y="741768"/>
                  </a:lnTo>
                  <a:lnTo>
                    <a:pt x="4053635" y="802385"/>
                  </a:lnTo>
                  <a:cubicBezTo>
                    <a:pt x="4027867" y="976856"/>
                    <a:pt x="3920545" y="1130733"/>
                    <a:pt x="3761921" y="1214432"/>
                  </a:cubicBezTo>
                  <a:cubicBezTo>
                    <a:pt x="3580635" y="1310086"/>
                    <a:pt x="3361506" y="1298691"/>
                    <a:pt x="3191121" y="1184745"/>
                  </a:cubicBezTo>
                  <a:cubicBezTo>
                    <a:pt x="3020736" y="1070801"/>
                    <a:pt x="2926505" y="872639"/>
                    <a:pt x="2945665" y="668562"/>
                  </a:cubicBezTo>
                  <a:lnTo>
                    <a:pt x="2947591" y="668744"/>
                  </a:lnTo>
                  <a:lnTo>
                    <a:pt x="2957555" y="608620"/>
                  </a:lnTo>
                  <a:cubicBezTo>
                    <a:pt x="2973639" y="440610"/>
                    <a:pt x="2908558" y="273096"/>
                    <a:pt x="2779484" y="159884"/>
                  </a:cubicBezTo>
                  <a:cubicBezTo>
                    <a:pt x="2631971" y="30501"/>
                    <a:pt x="2425032" y="-6765"/>
                    <a:pt x="2241650" y="63029"/>
                  </a:cubicBezTo>
                  <a:cubicBezTo>
                    <a:pt x="2081191" y="124098"/>
                    <a:pt x="1961759" y="258385"/>
                    <a:pt x="1918221" y="421451"/>
                  </a:cubicBezTo>
                  <a:lnTo>
                    <a:pt x="1906250" y="482996"/>
                  </a:lnTo>
                  <a:lnTo>
                    <a:pt x="1902067" y="541550"/>
                  </a:lnTo>
                  <a:cubicBezTo>
                    <a:pt x="1876764" y="719818"/>
                    <a:pt x="1766355" y="876915"/>
                    <a:pt x="1603140" y="960209"/>
                  </a:cubicBezTo>
                  <a:cubicBezTo>
                    <a:pt x="1416607" y="1055401"/>
                    <a:pt x="1192485" y="1038180"/>
                    <a:pt x="1022686" y="915607"/>
                  </a:cubicBezTo>
                  <a:cubicBezTo>
                    <a:pt x="895336" y="823677"/>
                    <a:pt x="814613" y="684087"/>
                    <a:pt x="795552" y="532703"/>
                  </a:cubicBezTo>
                  <a:lnTo>
                    <a:pt x="792356" y="476139"/>
                  </a:lnTo>
                  <a:lnTo>
                    <a:pt x="789967" y="476188"/>
                  </a:lnTo>
                  <a:cubicBezTo>
                    <a:pt x="790180" y="440572"/>
                    <a:pt x="790394" y="404956"/>
                    <a:pt x="790607" y="369340"/>
                  </a:cubicBezTo>
                  <a:cubicBezTo>
                    <a:pt x="791008" y="302671"/>
                    <a:pt x="737284" y="248300"/>
                    <a:pt x="670615" y="247901"/>
                  </a:cubicBezTo>
                  <a:lnTo>
                    <a:pt x="0" y="252293"/>
                  </a:lnTo>
                  <a:lnTo>
                    <a:pt x="0" y="203650"/>
                  </a:lnTo>
                  <a:close/>
                </a:path>
              </a:pathLst>
            </a:custGeom>
            <a:solidFill>
              <a:schemeClr val="tx1">
                <a:lumMod val="50000"/>
                <a:lumOff val="50000"/>
              </a:schemeClr>
            </a:solidFill>
            <a:ln w="381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41" name="圆角矩形 67"/>
            <p:cNvSpPr/>
            <p:nvPr/>
          </p:nvSpPr>
          <p:spPr>
            <a:xfrm rot="18900000">
              <a:off x="5952673" y="3356372"/>
              <a:ext cx="1909664" cy="631414"/>
            </a:xfrm>
            <a:prstGeom prst="roundRect">
              <a:avLst>
                <a:gd name="adj" fmla="val 50000"/>
              </a:avLst>
            </a:prstGeom>
            <a:solidFill>
              <a:srgbClr val="FF800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42" name="椭圆 41"/>
            <p:cNvSpPr/>
            <p:nvPr/>
          </p:nvSpPr>
          <p:spPr>
            <a:xfrm flipH="1">
              <a:off x="6206539" y="3850588"/>
              <a:ext cx="528842" cy="529105"/>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43" name="矩形 42"/>
            <p:cNvSpPr/>
            <p:nvPr/>
          </p:nvSpPr>
          <p:spPr>
            <a:xfrm rot="18900000">
              <a:off x="6310712" y="3869903"/>
              <a:ext cx="356188"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98">
                <a:defRPr/>
              </a:pPr>
              <a:r>
                <a:rPr lang="en-US" altLang="zh-CN" sz="2400" kern="0" dirty="0">
                  <a:solidFill>
                    <a:schemeClr val="accent2"/>
                  </a:solidFill>
                  <a:ea typeface="微软雅黑" pitchFamily="34" charset="-122"/>
                  <a:cs typeface="Arial" pitchFamily="34" charset="0"/>
                </a:rPr>
                <a:t>3</a:t>
              </a:r>
              <a:endParaRPr lang="zh-CN" altLang="en-US" sz="2400" kern="0" dirty="0">
                <a:solidFill>
                  <a:schemeClr val="accent2"/>
                </a:solidFill>
                <a:ea typeface="微软雅黑" pitchFamily="34" charset="-122"/>
                <a:cs typeface="Arial" pitchFamily="34" charset="0"/>
              </a:endParaRPr>
            </a:p>
          </p:txBody>
        </p:sp>
        <p:sp>
          <p:nvSpPr>
            <p:cNvPr id="45" name="KSO_Shape"/>
            <p:cNvSpPr>
              <a:spLocks/>
            </p:cNvSpPr>
            <p:nvPr/>
          </p:nvSpPr>
          <p:spPr bwMode="auto">
            <a:xfrm>
              <a:off x="7266036" y="3019566"/>
              <a:ext cx="252288" cy="32018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47" name="圆角矩形 73"/>
            <p:cNvSpPr/>
            <p:nvPr/>
          </p:nvSpPr>
          <p:spPr>
            <a:xfrm rot="18900000">
              <a:off x="5715058" y="4900439"/>
              <a:ext cx="1909664" cy="631413"/>
            </a:xfrm>
            <a:prstGeom prst="roundRect">
              <a:avLst>
                <a:gd name="adj" fmla="val 50000"/>
              </a:avLst>
            </a:prstGeom>
            <a:solidFill>
              <a:srgbClr val="00B05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51" name="椭圆 50"/>
            <p:cNvSpPr/>
            <p:nvPr/>
          </p:nvSpPr>
          <p:spPr>
            <a:xfrm flipH="1">
              <a:off x="6851015" y="4505919"/>
              <a:ext cx="528842" cy="529105"/>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chemeClr val="accent2"/>
                </a:solidFill>
              </a:endParaRPr>
            </a:p>
          </p:txBody>
        </p:sp>
        <p:sp>
          <p:nvSpPr>
            <p:cNvPr id="52" name="矩形 51"/>
            <p:cNvSpPr/>
            <p:nvPr/>
          </p:nvSpPr>
          <p:spPr>
            <a:xfrm rot="18900000">
              <a:off x="6957335" y="4575220"/>
              <a:ext cx="316199" cy="39050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sz="2000" dirty="0">
                  <a:solidFill>
                    <a:schemeClr val="accent2"/>
                  </a:solidFill>
                </a:rPr>
                <a:t>4</a:t>
              </a:r>
              <a:endParaRPr lang="zh-CN" altLang="en-US" sz="2000" dirty="0">
                <a:solidFill>
                  <a:schemeClr val="accent2"/>
                </a:solidFill>
              </a:endParaRPr>
            </a:p>
          </p:txBody>
        </p:sp>
        <p:sp>
          <p:nvSpPr>
            <p:cNvPr id="50" name="KSO_Shape"/>
            <p:cNvSpPr>
              <a:spLocks/>
            </p:cNvSpPr>
            <p:nvPr/>
          </p:nvSpPr>
          <p:spPr bwMode="auto">
            <a:xfrm>
              <a:off x="6051743" y="5473387"/>
              <a:ext cx="343161" cy="340469"/>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grpSp>
        <p:nvGrpSpPr>
          <p:cNvPr id="38" name="组合 37"/>
          <p:cNvGrpSpPr/>
          <p:nvPr/>
        </p:nvGrpSpPr>
        <p:grpSpPr>
          <a:xfrm>
            <a:off x="6907505" y="1499046"/>
            <a:ext cx="4939800" cy="1038332"/>
            <a:chOff x="7483989" y="3433235"/>
            <a:chExt cx="4939800" cy="1038332"/>
          </a:xfrm>
        </p:grpSpPr>
        <p:sp>
          <p:nvSpPr>
            <p:cNvPr id="39" name="矩形 38"/>
            <p:cNvSpPr/>
            <p:nvPr/>
          </p:nvSpPr>
          <p:spPr>
            <a:xfrm>
              <a:off x="7534900" y="3954822"/>
              <a:ext cx="3742811" cy="516745"/>
            </a:xfrm>
            <a:prstGeom prst="rect">
              <a:avLst/>
            </a:prstGeom>
          </p:spPr>
          <p:txBody>
            <a:bodyPr wrap="square">
              <a:spAutoFit/>
              <a:scene3d>
                <a:camera prst="orthographicFront"/>
                <a:lightRig rig="threePt" dir="t"/>
              </a:scene3d>
              <a:sp3d contourW="12700"/>
            </a:bodyPr>
            <a:lstStyle/>
            <a:p>
              <a:pPr algn="just">
                <a:lnSpc>
                  <a:spcPct val="120000"/>
                </a:lnSpc>
              </a:pPr>
              <a:r>
                <a:rPr lang="es-ES" altLang="zh-CN" sz="1200" dirty="0">
                  <a:solidFill>
                    <a:schemeClr val="tx1">
                      <a:lumMod val="75000"/>
                      <a:lumOff val="25000"/>
                    </a:schemeClr>
                  </a:solidFill>
                  <a:latin typeface="+mn-ea"/>
                </a:rPr>
                <a:t>✔Perfil y Resumen Ejecutivo o </a:t>
              </a:r>
            </a:p>
            <a:p>
              <a:pPr algn="just">
                <a:lnSpc>
                  <a:spcPct val="120000"/>
                </a:lnSpc>
              </a:pPr>
              <a:r>
                <a:rPr lang="es-ES" altLang="zh-CN" sz="1200" dirty="0">
                  <a:solidFill>
                    <a:schemeClr val="tx1">
                      <a:lumMod val="75000"/>
                      <a:lumOff val="25000"/>
                    </a:schemeClr>
                  </a:solidFill>
                  <a:latin typeface="+mn-ea"/>
                </a:rPr>
                <a:t>✔ Archivo Excel de ficha técnica</a:t>
              </a:r>
              <a:endParaRPr lang="zh-CN" altLang="en-US" sz="1200" dirty="0">
                <a:solidFill>
                  <a:schemeClr val="tx1">
                    <a:lumMod val="75000"/>
                    <a:lumOff val="25000"/>
                  </a:schemeClr>
                </a:solidFill>
                <a:latin typeface="+mn-ea"/>
              </a:endParaRPr>
            </a:p>
          </p:txBody>
        </p:sp>
        <p:sp>
          <p:nvSpPr>
            <p:cNvPr id="53" name="矩形 52"/>
            <p:cNvSpPr/>
            <p:nvPr/>
          </p:nvSpPr>
          <p:spPr>
            <a:xfrm>
              <a:off x="7483989" y="3433235"/>
              <a:ext cx="4939800" cy="587469"/>
            </a:xfrm>
            <a:prstGeom prst="rect">
              <a:avLst/>
            </a:prstGeom>
          </p:spPr>
          <p:txBody>
            <a:bodyPr wrap="square">
              <a:spAutoFit/>
              <a:scene3d>
                <a:camera prst="orthographicFront"/>
                <a:lightRig rig="threePt" dir="t"/>
              </a:scene3d>
              <a:sp3d contourW="12700"/>
            </a:bodyPr>
            <a:lstStyle/>
            <a:p>
              <a:pPr algn="just">
                <a:lnSpc>
                  <a:spcPct val="120000"/>
                </a:lnSpc>
              </a:pPr>
              <a:r>
                <a:rPr lang="es-ES" altLang="zh-CN" sz="1400" b="1" dirty="0">
                  <a:solidFill>
                    <a:schemeClr val="accent1"/>
                  </a:solidFill>
                  <a:latin typeface="+mn-ea"/>
                </a:rPr>
                <a:t>1.- INSTRUMENTO DE FORMULACIÓN- NIVEL DE DOCUMENTO TÉCNICO </a:t>
              </a:r>
              <a:endParaRPr lang="zh-CN" altLang="en-US" sz="1400" b="1" dirty="0">
                <a:solidFill>
                  <a:schemeClr val="accent1"/>
                </a:solidFill>
                <a:latin typeface="+mn-ea"/>
              </a:endParaRPr>
            </a:p>
          </p:txBody>
        </p:sp>
      </p:grpSp>
      <p:grpSp>
        <p:nvGrpSpPr>
          <p:cNvPr id="54" name="组合 53"/>
          <p:cNvGrpSpPr/>
          <p:nvPr/>
        </p:nvGrpSpPr>
        <p:grpSpPr>
          <a:xfrm>
            <a:off x="7518324" y="3920743"/>
            <a:ext cx="4578638" cy="594108"/>
            <a:chOff x="7483989" y="3433235"/>
            <a:chExt cx="4578638" cy="594108"/>
          </a:xfrm>
        </p:grpSpPr>
        <p:sp>
          <p:nvSpPr>
            <p:cNvPr id="55" name="矩形 54"/>
            <p:cNvSpPr/>
            <p:nvPr/>
          </p:nvSpPr>
          <p:spPr>
            <a:xfrm>
              <a:off x="7483989" y="3732519"/>
              <a:ext cx="3742811" cy="294824"/>
            </a:xfrm>
            <a:prstGeom prst="rect">
              <a:avLst/>
            </a:prstGeom>
          </p:spPr>
          <p:txBody>
            <a:bodyPr wrap="square">
              <a:spAutoFit/>
              <a:scene3d>
                <a:camera prst="orthographicFront"/>
                <a:lightRig rig="threePt" dir="t"/>
              </a:scene3d>
              <a:sp3d contourW="12700"/>
            </a:bodyPr>
            <a:lstStyle/>
            <a:p>
              <a:pPr algn="just">
                <a:lnSpc>
                  <a:spcPct val="120000"/>
                </a:lnSpc>
              </a:pPr>
              <a:r>
                <a:rPr lang="pt-BR" altLang="zh-CN" sz="1200" dirty="0">
                  <a:solidFill>
                    <a:schemeClr val="tx1">
                      <a:lumMod val="75000"/>
                      <a:lumOff val="25000"/>
                    </a:schemeClr>
                  </a:solidFill>
                  <a:latin typeface="+mn-ea"/>
                </a:rPr>
                <a:t>✔ Informe Técnico Legal o informe similar</a:t>
              </a:r>
              <a:endParaRPr lang="zh-CN" altLang="en-US" sz="1200" dirty="0">
                <a:solidFill>
                  <a:schemeClr val="tx1">
                    <a:lumMod val="75000"/>
                    <a:lumOff val="25000"/>
                  </a:schemeClr>
                </a:solidFill>
                <a:latin typeface="+mn-ea"/>
              </a:endParaRPr>
            </a:p>
          </p:txBody>
        </p:sp>
        <p:sp>
          <p:nvSpPr>
            <p:cNvPr id="56" name="矩形 55"/>
            <p:cNvSpPr/>
            <p:nvPr/>
          </p:nvSpPr>
          <p:spPr>
            <a:xfrm>
              <a:off x="7483989" y="3433235"/>
              <a:ext cx="4578638" cy="387798"/>
            </a:xfrm>
            <a:prstGeom prst="rect">
              <a:avLst/>
            </a:prstGeom>
          </p:spPr>
          <p:txBody>
            <a:bodyPr wrap="square">
              <a:spAutoFit/>
              <a:scene3d>
                <a:camera prst="orthographicFront"/>
                <a:lightRig rig="threePt" dir="t"/>
              </a:scene3d>
              <a:sp3d contourW="12700"/>
            </a:bodyPr>
            <a:lstStyle/>
            <a:p>
              <a:pPr algn="just">
                <a:lnSpc>
                  <a:spcPct val="120000"/>
                </a:lnSpc>
              </a:pPr>
              <a:r>
                <a:rPr lang="es-ES" altLang="zh-CN" sz="1600" b="1" dirty="0">
                  <a:solidFill>
                    <a:schemeClr val="accent1"/>
                  </a:solidFill>
                  <a:latin typeface="+mn-ea"/>
                </a:rPr>
                <a:t>3.- CRITERIOS DE SELECCIÓN DE TERRENO </a:t>
              </a:r>
              <a:endParaRPr lang="zh-CN" altLang="en-US" sz="1600" b="1" dirty="0">
                <a:solidFill>
                  <a:schemeClr val="accent1"/>
                </a:solidFill>
                <a:latin typeface="+mn-ea"/>
              </a:endParaRPr>
            </a:p>
          </p:txBody>
        </p:sp>
      </p:grpSp>
      <p:grpSp>
        <p:nvGrpSpPr>
          <p:cNvPr id="57" name="组合 56"/>
          <p:cNvGrpSpPr/>
          <p:nvPr/>
        </p:nvGrpSpPr>
        <p:grpSpPr>
          <a:xfrm>
            <a:off x="1841700" y="5181664"/>
            <a:ext cx="3742812" cy="816029"/>
            <a:chOff x="7483988" y="3433235"/>
            <a:chExt cx="3742812" cy="816029"/>
          </a:xfrm>
        </p:grpSpPr>
        <p:sp>
          <p:nvSpPr>
            <p:cNvPr id="58" name="矩形 57"/>
            <p:cNvSpPr/>
            <p:nvPr/>
          </p:nvSpPr>
          <p:spPr>
            <a:xfrm>
              <a:off x="7483989" y="3732519"/>
              <a:ext cx="3742811" cy="516745"/>
            </a:xfrm>
            <a:prstGeom prst="rect">
              <a:avLst/>
            </a:prstGeom>
          </p:spPr>
          <p:txBody>
            <a:bodyPr wrap="square">
              <a:spAutoFit/>
              <a:scene3d>
                <a:camera prst="orthographicFront"/>
                <a:lightRig rig="threePt" dir="t"/>
              </a:scene3d>
              <a:sp3d contourW="12700"/>
            </a:bodyPr>
            <a:lstStyle/>
            <a:p>
              <a:pPr algn="just">
                <a:lnSpc>
                  <a:spcPct val="120000"/>
                </a:lnSpc>
              </a:pPr>
              <a:r>
                <a:rPr lang="es-PE" altLang="zh-CN" sz="1200" dirty="0">
                  <a:solidFill>
                    <a:schemeClr val="tx1">
                      <a:lumMod val="75000"/>
                      <a:lumOff val="25000"/>
                    </a:schemeClr>
                  </a:solidFill>
                  <a:latin typeface="+mn-ea"/>
                </a:rPr>
                <a:t> ✔ Certificado de Parámetros Urbanísticos y Edificatorios</a:t>
              </a:r>
            </a:p>
          </p:txBody>
        </p:sp>
        <p:sp>
          <p:nvSpPr>
            <p:cNvPr id="59" name="矩形 58"/>
            <p:cNvSpPr/>
            <p:nvPr/>
          </p:nvSpPr>
          <p:spPr>
            <a:xfrm>
              <a:off x="7483988" y="3433235"/>
              <a:ext cx="3570687" cy="387798"/>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600" b="1" dirty="0">
                  <a:solidFill>
                    <a:schemeClr val="accent1"/>
                  </a:solidFill>
                  <a:latin typeface="+mn-ea"/>
                </a:rPr>
                <a:t>4.- ZONIFICACIÓN URBANA</a:t>
              </a:r>
              <a:endParaRPr lang="zh-CN" altLang="en-US" sz="1600" b="1" dirty="0">
                <a:solidFill>
                  <a:schemeClr val="accent1"/>
                </a:solidFill>
                <a:latin typeface="+mn-ea"/>
              </a:endParaRPr>
            </a:p>
          </p:txBody>
        </p:sp>
      </p:grpSp>
      <p:grpSp>
        <p:nvGrpSpPr>
          <p:cNvPr id="60" name="组合 59"/>
          <p:cNvGrpSpPr/>
          <p:nvPr/>
        </p:nvGrpSpPr>
        <p:grpSpPr>
          <a:xfrm>
            <a:off x="976147" y="3082082"/>
            <a:ext cx="3742811" cy="815707"/>
            <a:chOff x="7483989" y="3433235"/>
            <a:chExt cx="3742811" cy="815707"/>
          </a:xfrm>
        </p:grpSpPr>
        <p:sp>
          <p:nvSpPr>
            <p:cNvPr id="61" name="矩形 60"/>
            <p:cNvSpPr/>
            <p:nvPr/>
          </p:nvSpPr>
          <p:spPr>
            <a:xfrm>
              <a:off x="7483989" y="3732519"/>
              <a:ext cx="3742811" cy="516423"/>
            </a:xfrm>
            <a:prstGeom prst="rect">
              <a:avLst/>
            </a:prstGeom>
          </p:spPr>
          <p:txBody>
            <a:bodyPr wrap="square">
              <a:spAutoFit/>
              <a:scene3d>
                <a:camera prst="orthographicFront"/>
                <a:lightRig rig="threePt" dir="t"/>
              </a:scene3d>
              <a:sp3d contourW="12700"/>
            </a:bodyPr>
            <a:lstStyle/>
            <a:p>
              <a:pPr algn="just">
                <a:lnSpc>
                  <a:spcPct val="120000"/>
                </a:lnSpc>
              </a:pPr>
              <a:r>
                <a:rPr lang="pt-BR" altLang="zh-CN" sz="1200" dirty="0">
                  <a:solidFill>
                    <a:schemeClr val="tx1">
                      <a:lumMod val="75000"/>
                      <a:lumOff val="25000"/>
                    </a:schemeClr>
                  </a:solidFill>
                  <a:latin typeface="+mn-ea"/>
                </a:rPr>
                <a:t>Partida Registral</a:t>
              </a:r>
            </a:p>
            <a:p>
              <a:pPr algn="just">
                <a:lnSpc>
                  <a:spcPct val="120000"/>
                </a:lnSpc>
              </a:pPr>
              <a:r>
                <a:rPr lang="pt-BR" altLang="zh-CN" sz="1200" dirty="0">
                  <a:solidFill>
                    <a:schemeClr val="tx1">
                      <a:lumMod val="75000"/>
                      <a:lumOff val="25000"/>
                    </a:schemeClr>
                  </a:solidFill>
                  <a:latin typeface="+mn-ea"/>
                </a:rPr>
                <a:t>✔ Documento de arreglo institucional</a:t>
              </a:r>
              <a:endParaRPr lang="zh-CN" altLang="en-US" sz="1200" dirty="0">
                <a:solidFill>
                  <a:schemeClr val="tx1">
                    <a:lumMod val="75000"/>
                    <a:lumOff val="25000"/>
                  </a:schemeClr>
                </a:solidFill>
                <a:latin typeface="+mn-ea"/>
              </a:endParaRPr>
            </a:p>
          </p:txBody>
        </p:sp>
        <p:sp>
          <p:nvSpPr>
            <p:cNvPr id="62" name="矩形 61"/>
            <p:cNvSpPr/>
            <p:nvPr/>
          </p:nvSpPr>
          <p:spPr>
            <a:xfrm>
              <a:off x="7483989" y="3433235"/>
              <a:ext cx="3624900" cy="387798"/>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600" b="1" dirty="0">
                  <a:solidFill>
                    <a:schemeClr val="accent1"/>
                  </a:solidFill>
                  <a:latin typeface="+mn-ea"/>
                </a:rPr>
                <a:t>2.- SANEAMIENTO FÍSICO LEGAL</a:t>
              </a:r>
              <a:endParaRPr lang="zh-CN" altLang="en-US" sz="1600" b="1" dirty="0">
                <a:solidFill>
                  <a:schemeClr val="accent1"/>
                </a:solidFill>
                <a:latin typeface="+mn-ea"/>
              </a:endParaRPr>
            </a:p>
          </p:txBody>
        </p:sp>
      </p:grpSp>
      <p:sp>
        <p:nvSpPr>
          <p:cNvPr id="75" name="文本框 74"/>
          <p:cNvSpPr txBox="1"/>
          <p:nvPr/>
        </p:nvSpPr>
        <p:spPr>
          <a:xfrm>
            <a:off x="753873" y="296271"/>
            <a:ext cx="6871689" cy="584775"/>
          </a:xfrm>
          <a:prstGeom prst="rect">
            <a:avLst/>
          </a:prstGeom>
          <a:noFill/>
        </p:spPr>
        <p:txBody>
          <a:bodyPr wrap="squar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mn-ea"/>
              </a:rPr>
              <a:t>PAUTAS PARA LA VIAVILIDAD </a:t>
            </a:r>
            <a:endParaRPr lang="zh-CN" altLang="en-US" sz="3200" b="1" dirty="0">
              <a:solidFill>
                <a:schemeClr val="tx1">
                  <a:lumMod val="75000"/>
                  <a:lumOff val="25000"/>
                </a:schemeClr>
              </a:solidFill>
              <a:latin typeface="+mn-ea"/>
            </a:endParaRPr>
          </a:p>
        </p:txBody>
      </p:sp>
    </p:spTree>
    <p:extLst>
      <p:ext uri="{BB962C8B-B14F-4D97-AF65-F5344CB8AC3E}">
        <p14:creationId xmlns:p14="http://schemas.microsoft.com/office/powerpoint/2010/main" val="1894824454"/>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1+#ppt_w/2"/>
                                          </p:val>
                                        </p:tav>
                                        <p:tav tm="100000">
                                          <p:val>
                                            <p:strVal val="#ppt_x"/>
                                          </p:val>
                                        </p:tav>
                                      </p:tavLst>
                                    </p:anim>
                                    <p:anim calcmode="lin" valueType="num">
                                      <p:cBhvr additive="base">
                                        <p:cTn id="15" dur="500" fill="hold"/>
                                        <p:tgtEl>
                                          <p:spTgt spid="38"/>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fill="hold"/>
                                        <p:tgtEl>
                                          <p:spTgt spid="60"/>
                                        </p:tgtEl>
                                        <p:attrNameLst>
                                          <p:attrName>ppt_x</p:attrName>
                                        </p:attrNameLst>
                                      </p:cBhvr>
                                      <p:tavLst>
                                        <p:tav tm="0">
                                          <p:val>
                                            <p:strVal val="0-#ppt_w/2"/>
                                          </p:val>
                                        </p:tav>
                                        <p:tav tm="100000">
                                          <p:val>
                                            <p:strVal val="#ppt_x"/>
                                          </p:val>
                                        </p:tav>
                                      </p:tavLst>
                                    </p:anim>
                                    <p:anim calcmode="lin" valueType="num">
                                      <p:cBhvr additive="base">
                                        <p:cTn id="20" dur="500" fill="hold"/>
                                        <p:tgtEl>
                                          <p:spTgt spid="6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1+#ppt_w/2"/>
                                          </p:val>
                                        </p:tav>
                                        <p:tav tm="100000">
                                          <p:val>
                                            <p:strVal val="#ppt_x"/>
                                          </p:val>
                                        </p:tav>
                                      </p:tavLst>
                                    </p:anim>
                                    <p:anim calcmode="lin" valueType="num">
                                      <p:cBhvr additive="base">
                                        <p:cTn id="25" dur="500" fill="hold"/>
                                        <p:tgtEl>
                                          <p:spTgt spid="5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additive="base">
                                        <p:cTn id="29" dur="500" fill="hold"/>
                                        <p:tgtEl>
                                          <p:spTgt spid="57"/>
                                        </p:tgtEl>
                                        <p:attrNameLst>
                                          <p:attrName>ppt_x</p:attrName>
                                        </p:attrNameLst>
                                      </p:cBhvr>
                                      <p:tavLst>
                                        <p:tav tm="0">
                                          <p:val>
                                            <p:strVal val="0-#ppt_w/2"/>
                                          </p:val>
                                        </p:tav>
                                        <p:tav tm="100000">
                                          <p:val>
                                            <p:strVal val="#ppt_x"/>
                                          </p:val>
                                        </p:tav>
                                      </p:tavLst>
                                    </p:anim>
                                    <p:anim calcmode="lin" valueType="num">
                                      <p:cBhvr additive="base">
                                        <p:cTn id="30"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01933" y="1764870"/>
            <a:ext cx="4989398" cy="4048986"/>
            <a:chOff x="3601933" y="1764870"/>
            <a:chExt cx="4989398" cy="4048986"/>
          </a:xfrm>
        </p:grpSpPr>
        <p:sp>
          <p:nvSpPr>
            <p:cNvPr id="25" name="圆角矩形 44"/>
            <p:cNvSpPr/>
            <p:nvPr/>
          </p:nvSpPr>
          <p:spPr>
            <a:xfrm rot="18900000">
              <a:off x="4629680" y="2074821"/>
              <a:ext cx="1909664" cy="631414"/>
            </a:xfrm>
            <a:prstGeom prst="roundRect">
              <a:avLst>
                <a:gd name="adj" fmla="val 50000"/>
              </a:avLst>
            </a:prstGeom>
            <a:solidFill>
              <a:srgbClr val="FF800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dirty="0">
                <a:solidFill>
                  <a:srgbClr val="E77817"/>
                </a:solidFill>
                <a:latin typeface="+mj-lt"/>
              </a:endParaRPr>
            </a:p>
          </p:txBody>
        </p:sp>
        <p:sp>
          <p:nvSpPr>
            <p:cNvPr id="26" name="椭圆 25"/>
            <p:cNvSpPr/>
            <p:nvPr/>
          </p:nvSpPr>
          <p:spPr>
            <a:xfrm flipH="1">
              <a:off x="4883546" y="2569037"/>
              <a:ext cx="528842" cy="529105"/>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27" name="矩形 26"/>
            <p:cNvSpPr/>
            <p:nvPr/>
          </p:nvSpPr>
          <p:spPr>
            <a:xfrm rot="18900000">
              <a:off x="4977515" y="2599815"/>
              <a:ext cx="356188"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98">
                <a:defRPr/>
              </a:pPr>
              <a:r>
                <a:rPr lang="es-ES" altLang="zh-CN" sz="2400" kern="0" dirty="0">
                  <a:solidFill>
                    <a:schemeClr val="accent2"/>
                  </a:solidFill>
                  <a:ea typeface="微软雅黑" pitchFamily="34" charset="-122"/>
                  <a:cs typeface="Arial" pitchFamily="34" charset="0"/>
                </a:rPr>
                <a:t>5</a:t>
              </a:r>
              <a:endParaRPr lang="zh-CN" altLang="en-US" sz="2400" kern="0" dirty="0">
                <a:solidFill>
                  <a:schemeClr val="accent2"/>
                </a:solidFill>
                <a:ea typeface="微软雅黑" pitchFamily="34" charset="-122"/>
                <a:cs typeface="Arial" pitchFamily="34" charset="0"/>
              </a:endParaRPr>
            </a:p>
          </p:txBody>
        </p:sp>
        <p:sp>
          <p:nvSpPr>
            <p:cNvPr id="29" name="KSO_Shape"/>
            <p:cNvSpPr>
              <a:spLocks/>
            </p:cNvSpPr>
            <p:nvPr/>
          </p:nvSpPr>
          <p:spPr bwMode="auto">
            <a:xfrm>
              <a:off x="5902490" y="1764870"/>
              <a:ext cx="308317" cy="296644"/>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31" name="圆角矩形 57"/>
            <p:cNvSpPr/>
            <p:nvPr/>
          </p:nvSpPr>
          <p:spPr>
            <a:xfrm rot="18900000">
              <a:off x="4347181" y="3629458"/>
              <a:ext cx="1909664" cy="631414"/>
            </a:xfrm>
            <a:prstGeom prst="roundRect">
              <a:avLst>
                <a:gd name="adj" fmla="val 50000"/>
              </a:avLst>
            </a:prstGeom>
            <a:solidFill>
              <a:srgbClr val="00B05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grpSp>
          <p:nvGrpSpPr>
            <p:cNvPr id="32" name="组合 31"/>
            <p:cNvGrpSpPr/>
            <p:nvPr/>
          </p:nvGrpSpPr>
          <p:grpSpPr>
            <a:xfrm>
              <a:off x="5483138" y="3234938"/>
              <a:ext cx="528842" cy="529105"/>
              <a:chOff x="798773" y="5020276"/>
              <a:chExt cx="625187" cy="625187"/>
            </a:xfrm>
          </p:grpSpPr>
          <p:sp>
            <p:nvSpPr>
              <p:cNvPr id="35" name="椭圆 34"/>
              <p:cNvSpPr/>
              <p:nvPr/>
            </p:nvSpPr>
            <p:spPr>
              <a:xfrm flipH="1">
                <a:off x="798773" y="5020276"/>
                <a:ext cx="625187" cy="625187"/>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chemeClr val="accent2"/>
                  </a:solidFill>
                </a:endParaRPr>
              </a:p>
            </p:txBody>
          </p:sp>
          <p:sp>
            <p:nvSpPr>
              <p:cNvPr id="36" name="矩形 35"/>
              <p:cNvSpPr/>
              <p:nvPr/>
            </p:nvSpPr>
            <p:spPr>
              <a:xfrm rot="18900000">
                <a:off x="952840" y="5087273"/>
                <a:ext cx="373805" cy="461416"/>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s-ES" altLang="zh-CN" sz="2000" dirty="0">
                    <a:solidFill>
                      <a:schemeClr val="accent2"/>
                    </a:solidFill>
                  </a:rPr>
                  <a:t>6</a:t>
                </a:r>
                <a:endParaRPr lang="zh-CN" altLang="en-US" sz="2000" dirty="0">
                  <a:solidFill>
                    <a:schemeClr val="accent2"/>
                  </a:solidFill>
                </a:endParaRPr>
              </a:p>
            </p:txBody>
          </p:sp>
        </p:grpSp>
        <p:sp>
          <p:nvSpPr>
            <p:cNvPr id="34" name="KSO_Shape"/>
            <p:cNvSpPr>
              <a:spLocks/>
            </p:cNvSpPr>
            <p:nvPr/>
          </p:nvSpPr>
          <p:spPr bwMode="auto">
            <a:xfrm>
              <a:off x="4687403" y="4315608"/>
              <a:ext cx="315679" cy="256791"/>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latin typeface="微软雅黑" pitchFamily="34" charset="-122"/>
                <a:ea typeface="微软雅黑" pitchFamily="34" charset="-122"/>
              </a:endParaRPr>
            </a:p>
          </p:txBody>
        </p:sp>
        <p:sp>
          <p:nvSpPr>
            <p:cNvPr id="37" name="任意多边形 63"/>
            <p:cNvSpPr/>
            <p:nvPr/>
          </p:nvSpPr>
          <p:spPr>
            <a:xfrm rot="2250102">
              <a:off x="3601933" y="3256539"/>
              <a:ext cx="4989398" cy="1082388"/>
            </a:xfrm>
            <a:custGeom>
              <a:avLst/>
              <a:gdLst>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529391 w 5390588"/>
                <a:gd name="connsiteY60" fmla="*/ 247056 h 1278942"/>
                <a:gd name="connsiteX61" fmla="*/ 529391 w 5390588"/>
                <a:gd name="connsiteY61" fmla="*/ 252293 h 1278942"/>
                <a:gd name="connsiteX62" fmla="*/ 0 w 5390588"/>
                <a:gd name="connsiteY62" fmla="*/ 252293 h 1278942"/>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529391 w 5390588"/>
                <a:gd name="connsiteY60" fmla="*/ 247056 h 1278942"/>
                <a:gd name="connsiteX61" fmla="*/ 0 w 5390588"/>
                <a:gd name="connsiteY61" fmla="*/ 252293 h 1278942"/>
                <a:gd name="connsiteX62" fmla="*/ 0 w 5390588"/>
                <a:gd name="connsiteY62" fmla="*/ 203650 h 1278942"/>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0 w 5390588"/>
                <a:gd name="connsiteY60" fmla="*/ 252293 h 1278942"/>
                <a:gd name="connsiteX61" fmla="*/ 0 w 5390588"/>
                <a:gd name="connsiteY61" fmla="*/ 203650 h 1278942"/>
                <a:gd name="connsiteX0" fmla="*/ 0 w 5390588"/>
                <a:gd name="connsiteY0" fmla="*/ 203650 h 1278942"/>
                <a:gd name="connsiteX1" fmla="*/ 529391 w 5390588"/>
                <a:gd name="connsiteY1" fmla="*/ 203650 h 1278942"/>
                <a:gd name="connsiteX2" fmla="*/ 666642 w 5390588"/>
                <a:gd name="connsiteY2" fmla="*/ 207797 h 1278942"/>
                <a:gd name="connsiteX3" fmla="*/ 829333 w 5390588"/>
                <a:gd name="connsiteY3" fmla="*/ 372586 h 1278942"/>
                <a:gd name="connsiteX4" fmla="*/ 823477 w 5390588"/>
                <a:gd name="connsiteY4" fmla="*/ 529189 h 1278942"/>
                <a:gd name="connsiteX5" fmla="*/ 1039160 w 5390588"/>
                <a:gd name="connsiteY5" fmla="*/ 892787 h 1278942"/>
                <a:gd name="connsiteX6" fmla="*/ 1590345 w 5390588"/>
                <a:gd name="connsiteY6" fmla="*/ 935139 h 1278942"/>
                <a:gd name="connsiteX7" fmla="*/ 1874201 w 5390588"/>
                <a:gd name="connsiteY7" fmla="*/ 537589 h 1278942"/>
                <a:gd name="connsiteX8" fmla="*/ 1877625 w 5390588"/>
                <a:gd name="connsiteY8" fmla="*/ 489658 h 1278942"/>
                <a:gd name="connsiteX9" fmla="*/ 1876158 w 5390588"/>
                <a:gd name="connsiteY9" fmla="*/ 489476 h 1278942"/>
                <a:gd name="connsiteX10" fmla="*/ 1878497 w 5390588"/>
                <a:gd name="connsiteY10" fmla="*/ 477447 h 1278942"/>
                <a:gd name="connsiteX11" fmla="*/ 1879461 w 5390588"/>
                <a:gd name="connsiteY11" fmla="*/ 463957 h 1278942"/>
                <a:gd name="connsiteX12" fmla="*/ 1881121 w 5390588"/>
                <a:gd name="connsiteY12" fmla="*/ 463960 h 1278942"/>
                <a:gd name="connsiteX13" fmla="*/ 1890813 w 5390588"/>
                <a:gd name="connsiteY13" fmla="*/ 414129 h 1278942"/>
                <a:gd name="connsiteX14" fmla="*/ 2231559 w 5390588"/>
                <a:gd name="connsiteY14" fmla="*/ 36516 h 1278942"/>
                <a:gd name="connsiteX15" fmla="*/ 2798190 w 5390588"/>
                <a:gd name="connsiteY15" fmla="*/ 138559 h 1278942"/>
                <a:gd name="connsiteX16" fmla="*/ 2985795 w 5390588"/>
                <a:gd name="connsiteY16" fmla="*/ 611320 h 1278942"/>
                <a:gd name="connsiteX17" fmla="*/ 2973287 w 5390588"/>
                <a:gd name="connsiteY17" fmla="*/ 686789 h 1278942"/>
                <a:gd name="connsiteX18" fmla="*/ 2971841 w 5390588"/>
                <a:gd name="connsiteY18" fmla="*/ 743454 h 1278942"/>
                <a:gd name="connsiteX19" fmla="*/ 3206765 w 5390588"/>
                <a:gd name="connsiteY19" fmla="*/ 1161349 h 1278942"/>
                <a:gd name="connsiteX20" fmla="*/ 3748785 w 5390588"/>
                <a:gd name="connsiteY20" fmla="*/ 1189539 h 1278942"/>
                <a:gd name="connsiteX21" fmla="*/ 4025791 w 5390588"/>
                <a:gd name="connsiteY21" fmla="*/ 798268 h 1278942"/>
                <a:gd name="connsiteX22" fmla="*/ 4030339 w 5390588"/>
                <a:gd name="connsiteY22" fmla="*/ 740379 h 1278942"/>
                <a:gd name="connsiteX23" fmla="*/ 4025977 w 5390588"/>
                <a:gd name="connsiteY23" fmla="*/ 739554 h 1278942"/>
                <a:gd name="connsiteX24" fmla="*/ 4232166 w 5390588"/>
                <a:gd name="connsiteY24" fmla="*/ 402536 h 1278942"/>
                <a:gd name="connsiteX25" fmla="*/ 4609810 w 5390588"/>
                <a:gd name="connsiteY25" fmla="*/ 286427 h 1278942"/>
                <a:gd name="connsiteX26" fmla="*/ 5115824 w 5390588"/>
                <a:gd name="connsiteY26" fmla="*/ 707333 h 1278942"/>
                <a:gd name="connsiteX27" fmla="*/ 5131067 w 5390588"/>
                <a:gd name="connsiteY27" fmla="*/ 806333 h 1278942"/>
                <a:gd name="connsiteX28" fmla="*/ 5135113 w 5390588"/>
                <a:gd name="connsiteY28" fmla="*/ 806564 h 1278942"/>
                <a:gd name="connsiteX29" fmla="*/ 5126192 w 5390588"/>
                <a:gd name="connsiteY29" fmla="*/ 913040 h 1278942"/>
                <a:gd name="connsiteX30" fmla="*/ 5236410 w 5390588"/>
                <a:gd name="connsiteY30" fmla="*/ 1043417 h 1278942"/>
                <a:gd name="connsiteX31" fmla="*/ 5390588 w 5390588"/>
                <a:gd name="connsiteY31" fmla="*/ 1056335 h 1278942"/>
                <a:gd name="connsiteX32" fmla="*/ 5388416 w 5390588"/>
                <a:gd name="connsiteY32" fmla="*/ 1096439 h 1278942"/>
                <a:gd name="connsiteX33" fmla="*/ 5237261 w 5390588"/>
                <a:gd name="connsiteY33" fmla="*/ 1083708 h 1278942"/>
                <a:gd name="connsiteX34" fmla="*/ 5087837 w 5390588"/>
                <a:gd name="connsiteY34" fmla="*/ 906801 h 1278942"/>
                <a:gd name="connsiteX35" fmla="*/ 5096462 w 5390588"/>
                <a:gd name="connsiteY35" fmla="*/ 804356 h 1278942"/>
                <a:gd name="connsiteX36" fmla="*/ 5098635 w 5390588"/>
                <a:gd name="connsiteY36" fmla="*/ 804481 h 1278942"/>
                <a:gd name="connsiteX37" fmla="*/ 5084876 w 5390588"/>
                <a:gd name="connsiteY37" fmla="*/ 715118 h 1278942"/>
                <a:gd name="connsiteX38" fmla="*/ 4607786 w 5390588"/>
                <a:gd name="connsiteY38" fmla="*/ 318272 h 1278942"/>
                <a:gd name="connsiteX39" fmla="*/ 4084307 w 5390588"/>
                <a:gd name="connsiteY39" fmla="*/ 651549 h 1278942"/>
                <a:gd name="connsiteX40" fmla="*/ 4058397 w 5390588"/>
                <a:gd name="connsiteY40" fmla="*/ 741768 h 1278942"/>
                <a:gd name="connsiteX41" fmla="*/ 4053635 w 5390588"/>
                <a:gd name="connsiteY41" fmla="*/ 802385 h 1278942"/>
                <a:gd name="connsiteX42" fmla="*/ 3761921 w 5390588"/>
                <a:gd name="connsiteY42" fmla="*/ 1214432 h 1278942"/>
                <a:gd name="connsiteX43" fmla="*/ 3191121 w 5390588"/>
                <a:gd name="connsiteY43" fmla="*/ 1184745 h 1278942"/>
                <a:gd name="connsiteX44" fmla="*/ 2945665 w 5390588"/>
                <a:gd name="connsiteY44" fmla="*/ 668562 h 1278942"/>
                <a:gd name="connsiteX45" fmla="*/ 2947591 w 5390588"/>
                <a:gd name="connsiteY45" fmla="*/ 668744 h 1278942"/>
                <a:gd name="connsiteX46" fmla="*/ 2957555 w 5390588"/>
                <a:gd name="connsiteY46" fmla="*/ 608620 h 1278942"/>
                <a:gd name="connsiteX47" fmla="*/ 2779484 w 5390588"/>
                <a:gd name="connsiteY47" fmla="*/ 159884 h 1278942"/>
                <a:gd name="connsiteX48" fmla="*/ 2241650 w 5390588"/>
                <a:gd name="connsiteY48" fmla="*/ 63029 h 1278942"/>
                <a:gd name="connsiteX49" fmla="*/ 1918221 w 5390588"/>
                <a:gd name="connsiteY49" fmla="*/ 421451 h 1278942"/>
                <a:gd name="connsiteX50" fmla="*/ 1906250 w 5390588"/>
                <a:gd name="connsiteY50" fmla="*/ 482996 h 1278942"/>
                <a:gd name="connsiteX51" fmla="*/ 1902067 w 5390588"/>
                <a:gd name="connsiteY51" fmla="*/ 541550 h 1278942"/>
                <a:gd name="connsiteX52" fmla="*/ 1603140 w 5390588"/>
                <a:gd name="connsiteY52" fmla="*/ 960209 h 1278942"/>
                <a:gd name="connsiteX53" fmla="*/ 1022686 w 5390588"/>
                <a:gd name="connsiteY53" fmla="*/ 915607 h 1278942"/>
                <a:gd name="connsiteX54" fmla="*/ 795552 w 5390588"/>
                <a:gd name="connsiteY54" fmla="*/ 532703 h 1278942"/>
                <a:gd name="connsiteX55" fmla="*/ 792356 w 5390588"/>
                <a:gd name="connsiteY55" fmla="*/ 476139 h 1278942"/>
                <a:gd name="connsiteX56" fmla="*/ 789967 w 5390588"/>
                <a:gd name="connsiteY56" fmla="*/ 476188 h 1278942"/>
                <a:gd name="connsiteX57" fmla="*/ 790607 w 5390588"/>
                <a:gd name="connsiteY57" fmla="*/ 369340 h 1278942"/>
                <a:gd name="connsiteX58" fmla="*/ 670615 w 5390588"/>
                <a:gd name="connsiteY58" fmla="*/ 247901 h 1278942"/>
                <a:gd name="connsiteX59" fmla="*/ 0 w 5390588"/>
                <a:gd name="connsiteY59" fmla="*/ 252293 h 1278942"/>
                <a:gd name="connsiteX60" fmla="*/ 0 w 5390588"/>
                <a:gd name="connsiteY60" fmla="*/ 203650 h 1278942"/>
                <a:gd name="connsiteX0" fmla="*/ 0 w 5390588"/>
                <a:gd name="connsiteY0" fmla="*/ 203650 h 1278942"/>
                <a:gd name="connsiteX1" fmla="*/ 666642 w 5390588"/>
                <a:gd name="connsiteY1" fmla="*/ 207797 h 1278942"/>
                <a:gd name="connsiteX2" fmla="*/ 829333 w 5390588"/>
                <a:gd name="connsiteY2" fmla="*/ 372586 h 1278942"/>
                <a:gd name="connsiteX3" fmla="*/ 823477 w 5390588"/>
                <a:gd name="connsiteY3" fmla="*/ 529189 h 1278942"/>
                <a:gd name="connsiteX4" fmla="*/ 1039160 w 5390588"/>
                <a:gd name="connsiteY4" fmla="*/ 892787 h 1278942"/>
                <a:gd name="connsiteX5" fmla="*/ 1590345 w 5390588"/>
                <a:gd name="connsiteY5" fmla="*/ 935139 h 1278942"/>
                <a:gd name="connsiteX6" fmla="*/ 1874201 w 5390588"/>
                <a:gd name="connsiteY6" fmla="*/ 537589 h 1278942"/>
                <a:gd name="connsiteX7" fmla="*/ 1877625 w 5390588"/>
                <a:gd name="connsiteY7" fmla="*/ 489658 h 1278942"/>
                <a:gd name="connsiteX8" fmla="*/ 1876158 w 5390588"/>
                <a:gd name="connsiteY8" fmla="*/ 489476 h 1278942"/>
                <a:gd name="connsiteX9" fmla="*/ 1878497 w 5390588"/>
                <a:gd name="connsiteY9" fmla="*/ 477447 h 1278942"/>
                <a:gd name="connsiteX10" fmla="*/ 1879461 w 5390588"/>
                <a:gd name="connsiteY10" fmla="*/ 463957 h 1278942"/>
                <a:gd name="connsiteX11" fmla="*/ 1881121 w 5390588"/>
                <a:gd name="connsiteY11" fmla="*/ 463960 h 1278942"/>
                <a:gd name="connsiteX12" fmla="*/ 1890813 w 5390588"/>
                <a:gd name="connsiteY12" fmla="*/ 414129 h 1278942"/>
                <a:gd name="connsiteX13" fmla="*/ 2231559 w 5390588"/>
                <a:gd name="connsiteY13" fmla="*/ 36516 h 1278942"/>
                <a:gd name="connsiteX14" fmla="*/ 2798190 w 5390588"/>
                <a:gd name="connsiteY14" fmla="*/ 138559 h 1278942"/>
                <a:gd name="connsiteX15" fmla="*/ 2985795 w 5390588"/>
                <a:gd name="connsiteY15" fmla="*/ 611320 h 1278942"/>
                <a:gd name="connsiteX16" fmla="*/ 2973287 w 5390588"/>
                <a:gd name="connsiteY16" fmla="*/ 686789 h 1278942"/>
                <a:gd name="connsiteX17" fmla="*/ 2971841 w 5390588"/>
                <a:gd name="connsiteY17" fmla="*/ 743454 h 1278942"/>
                <a:gd name="connsiteX18" fmla="*/ 3206765 w 5390588"/>
                <a:gd name="connsiteY18" fmla="*/ 1161349 h 1278942"/>
                <a:gd name="connsiteX19" fmla="*/ 3748785 w 5390588"/>
                <a:gd name="connsiteY19" fmla="*/ 1189539 h 1278942"/>
                <a:gd name="connsiteX20" fmla="*/ 4025791 w 5390588"/>
                <a:gd name="connsiteY20" fmla="*/ 798268 h 1278942"/>
                <a:gd name="connsiteX21" fmla="*/ 4030339 w 5390588"/>
                <a:gd name="connsiteY21" fmla="*/ 740379 h 1278942"/>
                <a:gd name="connsiteX22" fmla="*/ 4025977 w 5390588"/>
                <a:gd name="connsiteY22" fmla="*/ 739554 h 1278942"/>
                <a:gd name="connsiteX23" fmla="*/ 4232166 w 5390588"/>
                <a:gd name="connsiteY23" fmla="*/ 402536 h 1278942"/>
                <a:gd name="connsiteX24" fmla="*/ 4609810 w 5390588"/>
                <a:gd name="connsiteY24" fmla="*/ 286427 h 1278942"/>
                <a:gd name="connsiteX25" fmla="*/ 5115824 w 5390588"/>
                <a:gd name="connsiteY25" fmla="*/ 707333 h 1278942"/>
                <a:gd name="connsiteX26" fmla="*/ 5131067 w 5390588"/>
                <a:gd name="connsiteY26" fmla="*/ 806333 h 1278942"/>
                <a:gd name="connsiteX27" fmla="*/ 5135113 w 5390588"/>
                <a:gd name="connsiteY27" fmla="*/ 806564 h 1278942"/>
                <a:gd name="connsiteX28" fmla="*/ 5126192 w 5390588"/>
                <a:gd name="connsiteY28" fmla="*/ 913040 h 1278942"/>
                <a:gd name="connsiteX29" fmla="*/ 5236410 w 5390588"/>
                <a:gd name="connsiteY29" fmla="*/ 1043417 h 1278942"/>
                <a:gd name="connsiteX30" fmla="*/ 5390588 w 5390588"/>
                <a:gd name="connsiteY30" fmla="*/ 1056335 h 1278942"/>
                <a:gd name="connsiteX31" fmla="*/ 5388416 w 5390588"/>
                <a:gd name="connsiteY31" fmla="*/ 1096439 h 1278942"/>
                <a:gd name="connsiteX32" fmla="*/ 5237261 w 5390588"/>
                <a:gd name="connsiteY32" fmla="*/ 1083708 h 1278942"/>
                <a:gd name="connsiteX33" fmla="*/ 5087837 w 5390588"/>
                <a:gd name="connsiteY33" fmla="*/ 906801 h 1278942"/>
                <a:gd name="connsiteX34" fmla="*/ 5096462 w 5390588"/>
                <a:gd name="connsiteY34" fmla="*/ 804356 h 1278942"/>
                <a:gd name="connsiteX35" fmla="*/ 5098635 w 5390588"/>
                <a:gd name="connsiteY35" fmla="*/ 804481 h 1278942"/>
                <a:gd name="connsiteX36" fmla="*/ 5084876 w 5390588"/>
                <a:gd name="connsiteY36" fmla="*/ 715118 h 1278942"/>
                <a:gd name="connsiteX37" fmla="*/ 4607786 w 5390588"/>
                <a:gd name="connsiteY37" fmla="*/ 318272 h 1278942"/>
                <a:gd name="connsiteX38" fmla="*/ 4084307 w 5390588"/>
                <a:gd name="connsiteY38" fmla="*/ 651549 h 1278942"/>
                <a:gd name="connsiteX39" fmla="*/ 4058397 w 5390588"/>
                <a:gd name="connsiteY39" fmla="*/ 741768 h 1278942"/>
                <a:gd name="connsiteX40" fmla="*/ 4053635 w 5390588"/>
                <a:gd name="connsiteY40" fmla="*/ 802385 h 1278942"/>
                <a:gd name="connsiteX41" fmla="*/ 3761921 w 5390588"/>
                <a:gd name="connsiteY41" fmla="*/ 1214432 h 1278942"/>
                <a:gd name="connsiteX42" fmla="*/ 3191121 w 5390588"/>
                <a:gd name="connsiteY42" fmla="*/ 1184745 h 1278942"/>
                <a:gd name="connsiteX43" fmla="*/ 2945665 w 5390588"/>
                <a:gd name="connsiteY43" fmla="*/ 668562 h 1278942"/>
                <a:gd name="connsiteX44" fmla="*/ 2947591 w 5390588"/>
                <a:gd name="connsiteY44" fmla="*/ 668744 h 1278942"/>
                <a:gd name="connsiteX45" fmla="*/ 2957555 w 5390588"/>
                <a:gd name="connsiteY45" fmla="*/ 608620 h 1278942"/>
                <a:gd name="connsiteX46" fmla="*/ 2779484 w 5390588"/>
                <a:gd name="connsiteY46" fmla="*/ 159884 h 1278942"/>
                <a:gd name="connsiteX47" fmla="*/ 2241650 w 5390588"/>
                <a:gd name="connsiteY47" fmla="*/ 63029 h 1278942"/>
                <a:gd name="connsiteX48" fmla="*/ 1918221 w 5390588"/>
                <a:gd name="connsiteY48" fmla="*/ 421451 h 1278942"/>
                <a:gd name="connsiteX49" fmla="*/ 1906250 w 5390588"/>
                <a:gd name="connsiteY49" fmla="*/ 482996 h 1278942"/>
                <a:gd name="connsiteX50" fmla="*/ 1902067 w 5390588"/>
                <a:gd name="connsiteY50" fmla="*/ 541550 h 1278942"/>
                <a:gd name="connsiteX51" fmla="*/ 1603140 w 5390588"/>
                <a:gd name="connsiteY51" fmla="*/ 960209 h 1278942"/>
                <a:gd name="connsiteX52" fmla="*/ 1022686 w 5390588"/>
                <a:gd name="connsiteY52" fmla="*/ 915607 h 1278942"/>
                <a:gd name="connsiteX53" fmla="*/ 795552 w 5390588"/>
                <a:gd name="connsiteY53" fmla="*/ 532703 h 1278942"/>
                <a:gd name="connsiteX54" fmla="*/ 792356 w 5390588"/>
                <a:gd name="connsiteY54" fmla="*/ 476139 h 1278942"/>
                <a:gd name="connsiteX55" fmla="*/ 789967 w 5390588"/>
                <a:gd name="connsiteY55" fmla="*/ 476188 h 1278942"/>
                <a:gd name="connsiteX56" fmla="*/ 790607 w 5390588"/>
                <a:gd name="connsiteY56" fmla="*/ 369340 h 1278942"/>
                <a:gd name="connsiteX57" fmla="*/ 670615 w 5390588"/>
                <a:gd name="connsiteY57" fmla="*/ 247901 h 1278942"/>
                <a:gd name="connsiteX58" fmla="*/ 0 w 5390588"/>
                <a:gd name="connsiteY58" fmla="*/ 252293 h 1278942"/>
                <a:gd name="connsiteX59" fmla="*/ 0 w 5390588"/>
                <a:gd name="connsiteY59" fmla="*/ 203650 h 1278942"/>
                <a:gd name="connsiteX0" fmla="*/ 0 w 5898369"/>
                <a:gd name="connsiteY0" fmla="*/ 203650 h 1278942"/>
                <a:gd name="connsiteX1" fmla="*/ 666642 w 5898369"/>
                <a:gd name="connsiteY1" fmla="*/ 207797 h 1278942"/>
                <a:gd name="connsiteX2" fmla="*/ 829333 w 5898369"/>
                <a:gd name="connsiteY2" fmla="*/ 372586 h 1278942"/>
                <a:gd name="connsiteX3" fmla="*/ 823477 w 5898369"/>
                <a:gd name="connsiteY3" fmla="*/ 529189 h 1278942"/>
                <a:gd name="connsiteX4" fmla="*/ 1039160 w 5898369"/>
                <a:gd name="connsiteY4" fmla="*/ 892787 h 1278942"/>
                <a:gd name="connsiteX5" fmla="*/ 1590345 w 5898369"/>
                <a:gd name="connsiteY5" fmla="*/ 935139 h 1278942"/>
                <a:gd name="connsiteX6" fmla="*/ 1874201 w 5898369"/>
                <a:gd name="connsiteY6" fmla="*/ 537589 h 1278942"/>
                <a:gd name="connsiteX7" fmla="*/ 1877625 w 5898369"/>
                <a:gd name="connsiteY7" fmla="*/ 489658 h 1278942"/>
                <a:gd name="connsiteX8" fmla="*/ 1876158 w 5898369"/>
                <a:gd name="connsiteY8" fmla="*/ 489476 h 1278942"/>
                <a:gd name="connsiteX9" fmla="*/ 1878497 w 5898369"/>
                <a:gd name="connsiteY9" fmla="*/ 477447 h 1278942"/>
                <a:gd name="connsiteX10" fmla="*/ 1879461 w 5898369"/>
                <a:gd name="connsiteY10" fmla="*/ 463957 h 1278942"/>
                <a:gd name="connsiteX11" fmla="*/ 1881121 w 5898369"/>
                <a:gd name="connsiteY11" fmla="*/ 463960 h 1278942"/>
                <a:gd name="connsiteX12" fmla="*/ 1890813 w 5898369"/>
                <a:gd name="connsiteY12" fmla="*/ 414129 h 1278942"/>
                <a:gd name="connsiteX13" fmla="*/ 2231559 w 5898369"/>
                <a:gd name="connsiteY13" fmla="*/ 36516 h 1278942"/>
                <a:gd name="connsiteX14" fmla="*/ 2798190 w 5898369"/>
                <a:gd name="connsiteY14" fmla="*/ 138559 h 1278942"/>
                <a:gd name="connsiteX15" fmla="*/ 2985795 w 5898369"/>
                <a:gd name="connsiteY15" fmla="*/ 611320 h 1278942"/>
                <a:gd name="connsiteX16" fmla="*/ 2973287 w 5898369"/>
                <a:gd name="connsiteY16" fmla="*/ 686789 h 1278942"/>
                <a:gd name="connsiteX17" fmla="*/ 2971841 w 5898369"/>
                <a:gd name="connsiteY17" fmla="*/ 743454 h 1278942"/>
                <a:gd name="connsiteX18" fmla="*/ 3206765 w 5898369"/>
                <a:gd name="connsiteY18" fmla="*/ 1161349 h 1278942"/>
                <a:gd name="connsiteX19" fmla="*/ 3748785 w 5898369"/>
                <a:gd name="connsiteY19" fmla="*/ 1189539 h 1278942"/>
                <a:gd name="connsiteX20" fmla="*/ 4025791 w 5898369"/>
                <a:gd name="connsiteY20" fmla="*/ 798268 h 1278942"/>
                <a:gd name="connsiteX21" fmla="*/ 4030339 w 5898369"/>
                <a:gd name="connsiteY21" fmla="*/ 740379 h 1278942"/>
                <a:gd name="connsiteX22" fmla="*/ 4025977 w 5898369"/>
                <a:gd name="connsiteY22" fmla="*/ 739554 h 1278942"/>
                <a:gd name="connsiteX23" fmla="*/ 4232166 w 5898369"/>
                <a:gd name="connsiteY23" fmla="*/ 402536 h 1278942"/>
                <a:gd name="connsiteX24" fmla="*/ 4609810 w 5898369"/>
                <a:gd name="connsiteY24" fmla="*/ 286427 h 1278942"/>
                <a:gd name="connsiteX25" fmla="*/ 5115824 w 5898369"/>
                <a:gd name="connsiteY25" fmla="*/ 707333 h 1278942"/>
                <a:gd name="connsiteX26" fmla="*/ 5131067 w 5898369"/>
                <a:gd name="connsiteY26" fmla="*/ 806333 h 1278942"/>
                <a:gd name="connsiteX27" fmla="*/ 5135113 w 5898369"/>
                <a:gd name="connsiteY27" fmla="*/ 806564 h 1278942"/>
                <a:gd name="connsiteX28" fmla="*/ 5126192 w 5898369"/>
                <a:gd name="connsiteY28" fmla="*/ 913040 h 1278942"/>
                <a:gd name="connsiteX29" fmla="*/ 5236410 w 5898369"/>
                <a:gd name="connsiteY29" fmla="*/ 1043417 h 1278942"/>
                <a:gd name="connsiteX30" fmla="*/ 5898369 w 5898369"/>
                <a:gd name="connsiteY30" fmla="*/ 1079693 h 1278942"/>
                <a:gd name="connsiteX31" fmla="*/ 5388416 w 5898369"/>
                <a:gd name="connsiteY31" fmla="*/ 1096439 h 1278942"/>
                <a:gd name="connsiteX32" fmla="*/ 5237261 w 5898369"/>
                <a:gd name="connsiteY32" fmla="*/ 1083708 h 1278942"/>
                <a:gd name="connsiteX33" fmla="*/ 5087837 w 5898369"/>
                <a:gd name="connsiteY33" fmla="*/ 906801 h 1278942"/>
                <a:gd name="connsiteX34" fmla="*/ 5096462 w 5898369"/>
                <a:gd name="connsiteY34" fmla="*/ 804356 h 1278942"/>
                <a:gd name="connsiteX35" fmla="*/ 5098635 w 5898369"/>
                <a:gd name="connsiteY35" fmla="*/ 804481 h 1278942"/>
                <a:gd name="connsiteX36" fmla="*/ 5084876 w 5898369"/>
                <a:gd name="connsiteY36" fmla="*/ 715118 h 1278942"/>
                <a:gd name="connsiteX37" fmla="*/ 4607786 w 5898369"/>
                <a:gd name="connsiteY37" fmla="*/ 318272 h 1278942"/>
                <a:gd name="connsiteX38" fmla="*/ 4084307 w 5898369"/>
                <a:gd name="connsiteY38" fmla="*/ 651549 h 1278942"/>
                <a:gd name="connsiteX39" fmla="*/ 4058397 w 5898369"/>
                <a:gd name="connsiteY39" fmla="*/ 741768 h 1278942"/>
                <a:gd name="connsiteX40" fmla="*/ 4053635 w 5898369"/>
                <a:gd name="connsiteY40" fmla="*/ 802385 h 1278942"/>
                <a:gd name="connsiteX41" fmla="*/ 3761921 w 5898369"/>
                <a:gd name="connsiteY41" fmla="*/ 1214432 h 1278942"/>
                <a:gd name="connsiteX42" fmla="*/ 3191121 w 5898369"/>
                <a:gd name="connsiteY42" fmla="*/ 1184745 h 1278942"/>
                <a:gd name="connsiteX43" fmla="*/ 2945665 w 5898369"/>
                <a:gd name="connsiteY43" fmla="*/ 668562 h 1278942"/>
                <a:gd name="connsiteX44" fmla="*/ 2947591 w 5898369"/>
                <a:gd name="connsiteY44" fmla="*/ 668744 h 1278942"/>
                <a:gd name="connsiteX45" fmla="*/ 2957555 w 5898369"/>
                <a:gd name="connsiteY45" fmla="*/ 608620 h 1278942"/>
                <a:gd name="connsiteX46" fmla="*/ 2779484 w 5898369"/>
                <a:gd name="connsiteY46" fmla="*/ 159884 h 1278942"/>
                <a:gd name="connsiteX47" fmla="*/ 2241650 w 5898369"/>
                <a:gd name="connsiteY47" fmla="*/ 63029 h 1278942"/>
                <a:gd name="connsiteX48" fmla="*/ 1918221 w 5898369"/>
                <a:gd name="connsiteY48" fmla="*/ 421451 h 1278942"/>
                <a:gd name="connsiteX49" fmla="*/ 1906250 w 5898369"/>
                <a:gd name="connsiteY49" fmla="*/ 482996 h 1278942"/>
                <a:gd name="connsiteX50" fmla="*/ 1902067 w 5898369"/>
                <a:gd name="connsiteY50" fmla="*/ 541550 h 1278942"/>
                <a:gd name="connsiteX51" fmla="*/ 1603140 w 5898369"/>
                <a:gd name="connsiteY51" fmla="*/ 960209 h 1278942"/>
                <a:gd name="connsiteX52" fmla="*/ 1022686 w 5898369"/>
                <a:gd name="connsiteY52" fmla="*/ 915607 h 1278942"/>
                <a:gd name="connsiteX53" fmla="*/ 795552 w 5898369"/>
                <a:gd name="connsiteY53" fmla="*/ 532703 h 1278942"/>
                <a:gd name="connsiteX54" fmla="*/ 792356 w 5898369"/>
                <a:gd name="connsiteY54" fmla="*/ 476139 h 1278942"/>
                <a:gd name="connsiteX55" fmla="*/ 789967 w 5898369"/>
                <a:gd name="connsiteY55" fmla="*/ 476188 h 1278942"/>
                <a:gd name="connsiteX56" fmla="*/ 790607 w 5898369"/>
                <a:gd name="connsiteY56" fmla="*/ 369340 h 1278942"/>
                <a:gd name="connsiteX57" fmla="*/ 670615 w 5898369"/>
                <a:gd name="connsiteY57" fmla="*/ 247901 h 1278942"/>
                <a:gd name="connsiteX58" fmla="*/ 0 w 5898369"/>
                <a:gd name="connsiteY58" fmla="*/ 252293 h 1278942"/>
                <a:gd name="connsiteX59" fmla="*/ 0 w 5898369"/>
                <a:gd name="connsiteY59" fmla="*/ 203650 h 1278942"/>
                <a:gd name="connsiteX0" fmla="*/ 0 w 5898369"/>
                <a:gd name="connsiteY0" fmla="*/ 203650 h 1278942"/>
                <a:gd name="connsiteX1" fmla="*/ 666642 w 5898369"/>
                <a:gd name="connsiteY1" fmla="*/ 207797 h 1278942"/>
                <a:gd name="connsiteX2" fmla="*/ 829333 w 5898369"/>
                <a:gd name="connsiteY2" fmla="*/ 372586 h 1278942"/>
                <a:gd name="connsiteX3" fmla="*/ 823477 w 5898369"/>
                <a:gd name="connsiteY3" fmla="*/ 529189 h 1278942"/>
                <a:gd name="connsiteX4" fmla="*/ 1039160 w 5898369"/>
                <a:gd name="connsiteY4" fmla="*/ 892787 h 1278942"/>
                <a:gd name="connsiteX5" fmla="*/ 1590345 w 5898369"/>
                <a:gd name="connsiteY5" fmla="*/ 935139 h 1278942"/>
                <a:gd name="connsiteX6" fmla="*/ 1874201 w 5898369"/>
                <a:gd name="connsiteY6" fmla="*/ 537589 h 1278942"/>
                <a:gd name="connsiteX7" fmla="*/ 1877625 w 5898369"/>
                <a:gd name="connsiteY7" fmla="*/ 489658 h 1278942"/>
                <a:gd name="connsiteX8" fmla="*/ 1876158 w 5898369"/>
                <a:gd name="connsiteY8" fmla="*/ 489476 h 1278942"/>
                <a:gd name="connsiteX9" fmla="*/ 1878497 w 5898369"/>
                <a:gd name="connsiteY9" fmla="*/ 477447 h 1278942"/>
                <a:gd name="connsiteX10" fmla="*/ 1879461 w 5898369"/>
                <a:gd name="connsiteY10" fmla="*/ 463957 h 1278942"/>
                <a:gd name="connsiteX11" fmla="*/ 1881121 w 5898369"/>
                <a:gd name="connsiteY11" fmla="*/ 463960 h 1278942"/>
                <a:gd name="connsiteX12" fmla="*/ 1890813 w 5898369"/>
                <a:gd name="connsiteY12" fmla="*/ 414129 h 1278942"/>
                <a:gd name="connsiteX13" fmla="*/ 2231559 w 5898369"/>
                <a:gd name="connsiteY13" fmla="*/ 36516 h 1278942"/>
                <a:gd name="connsiteX14" fmla="*/ 2798190 w 5898369"/>
                <a:gd name="connsiteY14" fmla="*/ 138559 h 1278942"/>
                <a:gd name="connsiteX15" fmla="*/ 2985795 w 5898369"/>
                <a:gd name="connsiteY15" fmla="*/ 611320 h 1278942"/>
                <a:gd name="connsiteX16" fmla="*/ 2973287 w 5898369"/>
                <a:gd name="connsiteY16" fmla="*/ 686789 h 1278942"/>
                <a:gd name="connsiteX17" fmla="*/ 2971841 w 5898369"/>
                <a:gd name="connsiteY17" fmla="*/ 743454 h 1278942"/>
                <a:gd name="connsiteX18" fmla="*/ 3206765 w 5898369"/>
                <a:gd name="connsiteY18" fmla="*/ 1161349 h 1278942"/>
                <a:gd name="connsiteX19" fmla="*/ 3748785 w 5898369"/>
                <a:gd name="connsiteY19" fmla="*/ 1189539 h 1278942"/>
                <a:gd name="connsiteX20" fmla="*/ 4025791 w 5898369"/>
                <a:gd name="connsiteY20" fmla="*/ 798268 h 1278942"/>
                <a:gd name="connsiteX21" fmla="*/ 4030339 w 5898369"/>
                <a:gd name="connsiteY21" fmla="*/ 740379 h 1278942"/>
                <a:gd name="connsiteX22" fmla="*/ 4025977 w 5898369"/>
                <a:gd name="connsiteY22" fmla="*/ 739554 h 1278942"/>
                <a:gd name="connsiteX23" fmla="*/ 4232166 w 5898369"/>
                <a:gd name="connsiteY23" fmla="*/ 402536 h 1278942"/>
                <a:gd name="connsiteX24" fmla="*/ 4609810 w 5898369"/>
                <a:gd name="connsiteY24" fmla="*/ 286427 h 1278942"/>
                <a:gd name="connsiteX25" fmla="*/ 5115824 w 5898369"/>
                <a:gd name="connsiteY25" fmla="*/ 707333 h 1278942"/>
                <a:gd name="connsiteX26" fmla="*/ 5131067 w 5898369"/>
                <a:gd name="connsiteY26" fmla="*/ 806333 h 1278942"/>
                <a:gd name="connsiteX27" fmla="*/ 5135113 w 5898369"/>
                <a:gd name="connsiteY27" fmla="*/ 806564 h 1278942"/>
                <a:gd name="connsiteX28" fmla="*/ 5126192 w 5898369"/>
                <a:gd name="connsiteY28" fmla="*/ 913040 h 1278942"/>
                <a:gd name="connsiteX29" fmla="*/ 5236410 w 5898369"/>
                <a:gd name="connsiteY29" fmla="*/ 1043417 h 1278942"/>
                <a:gd name="connsiteX30" fmla="*/ 5898369 w 5898369"/>
                <a:gd name="connsiteY30" fmla="*/ 1079693 h 1278942"/>
                <a:gd name="connsiteX31" fmla="*/ 5891039 w 5898369"/>
                <a:gd name="connsiteY31" fmla="*/ 1109947 h 1278942"/>
                <a:gd name="connsiteX32" fmla="*/ 5237261 w 5898369"/>
                <a:gd name="connsiteY32" fmla="*/ 1083708 h 1278942"/>
                <a:gd name="connsiteX33" fmla="*/ 5087837 w 5898369"/>
                <a:gd name="connsiteY33" fmla="*/ 906801 h 1278942"/>
                <a:gd name="connsiteX34" fmla="*/ 5096462 w 5898369"/>
                <a:gd name="connsiteY34" fmla="*/ 804356 h 1278942"/>
                <a:gd name="connsiteX35" fmla="*/ 5098635 w 5898369"/>
                <a:gd name="connsiteY35" fmla="*/ 804481 h 1278942"/>
                <a:gd name="connsiteX36" fmla="*/ 5084876 w 5898369"/>
                <a:gd name="connsiteY36" fmla="*/ 715118 h 1278942"/>
                <a:gd name="connsiteX37" fmla="*/ 4607786 w 5898369"/>
                <a:gd name="connsiteY37" fmla="*/ 318272 h 1278942"/>
                <a:gd name="connsiteX38" fmla="*/ 4084307 w 5898369"/>
                <a:gd name="connsiteY38" fmla="*/ 651549 h 1278942"/>
                <a:gd name="connsiteX39" fmla="*/ 4058397 w 5898369"/>
                <a:gd name="connsiteY39" fmla="*/ 741768 h 1278942"/>
                <a:gd name="connsiteX40" fmla="*/ 4053635 w 5898369"/>
                <a:gd name="connsiteY40" fmla="*/ 802385 h 1278942"/>
                <a:gd name="connsiteX41" fmla="*/ 3761921 w 5898369"/>
                <a:gd name="connsiteY41" fmla="*/ 1214432 h 1278942"/>
                <a:gd name="connsiteX42" fmla="*/ 3191121 w 5898369"/>
                <a:gd name="connsiteY42" fmla="*/ 1184745 h 1278942"/>
                <a:gd name="connsiteX43" fmla="*/ 2945665 w 5898369"/>
                <a:gd name="connsiteY43" fmla="*/ 668562 h 1278942"/>
                <a:gd name="connsiteX44" fmla="*/ 2947591 w 5898369"/>
                <a:gd name="connsiteY44" fmla="*/ 668744 h 1278942"/>
                <a:gd name="connsiteX45" fmla="*/ 2957555 w 5898369"/>
                <a:gd name="connsiteY45" fmla="*/ 608620 h 1278942"/>
                <a:gd name="connsiteX46" fmla="*/ 2779484 w 5898369"/>
                <a:gd name="connsiteY46" fmla="*/ 159884 h 1278942"/>
                <a:gd name="connsiteX47" fmla="*/ 2241650 w 5898369"/>
                <a:gd name="connsiteY47" fmla="*/ 63029 h 1278942"/>
                <a:gd name="connsiteX48" fmla="*/ 1918221 w 5898369"/>
                <a:gd name="connsiteY48" fmla="*/ 421451 h 1278942"/>
                <a:gd name="connsiteX49" fmla="*/ 1906250 w 5898369"/>
                <a:gd name="connsiteY49" fmla="*/ 482996 h 1278942"/>
                <a:gd name="connsiteX50" fmla="*/ 1902067 w 5898369"/>
                <a:gd name="connsiteY50" fmla="*/ 541550 h 1278942"/>
                <a:gd name="connsiteX51" fmla="*/ 1603140 w 5898369"/>
                <a:gd name="connsiteY51" fmla="*/ 960209 h 1278942"/>
                <a:gd name="connsiteX52" fmla="*/ 1022686 w 5898369"/>
                <a:gd name="connsiteY52" fmla="*/ 915607 h 1278942"/>
                <a:gd name="connsiteX53" fmla="*/ 795552 w 5898369"/>
                <a:gd name="connsiteY53" fmla="*/ 532703 h 1278942"/>
                <a:gd name="connsiteX54" fmla="*/ 792356 w 5898369"/>
                <a:gd name="connsiteY54" fmla="*/ 476139 h 1278942"/>
                <a:gd name="connsiteX55" fmla="*/ 789967 w 5898369"/>
                <a:gd name="connsiteY55" fmla="*/ 476188 h 1278942"/>
                <a:gd name="connsiteX56" fmla="*/ 790607 w 5898369"/>
                <a:gd name="connsiteY56" fmla="*/ 369340 h 1278942"/>
                <a:gd name="connsiteX57" fmla="*/ 670615 w 5898369"/>
                <a:gd name="connsiteY57" fmla="*/ 247901 h 1278942"/>
                <a:gd name="connsiteX58" fmla="*/ 0 w 5898369"/>
                <a:gd name="connsiteY58" fmla="*/ 252293 h 1278942"/>
                <a:gd name="connsiteX59" fmla="*/ 0 w 5898369"/>
                <a:gd name="connsiteY59" fmla="*/ 203650 h 127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98369" h="1278942">
                  <a:moveTo>
                    <a:pt x="0" y="203650"/>
                  </a:moveTo>
                  <a:lnTo>
                    <a:pt x="666642" y="207797"/>
                  </a:lnTo>
                  <a:cubicBezTo>
                    <a:pt x="757073" y="208376"/>
                    <a:pt x="829912" y="282156"/>
                    <a:pt x="829333" y="372586"/>
                  </a:cubicBezTo>
                  <a:lnTo>
                    <a:pt x="823477" y="529189"/>
                  </a:lnTo>
                  <a:cubicBezTo>
                    <a:pt x="841578" y="672941"/>
                    <a:pt x="918231" y="805492"/>
                    <a:pt x="1039160" y="892787"/>
                  </a:cubicBezTo>
                  <a:cubicBezTo>
                    <a:pt x="1200398" y="1009179"/>
                    <a:pt x="1413218" y="1025532"/>
                    <a:pt x="1590345" y="935139"/>
                  </a:cubicBezTo>
                  <a:cubicBezTo>
                    <a:pt x="1745332" y="856044"/>
                    <a:pt x="1850173" y="706867"/>
                    <a:pt x="1874201" y="537589"/>
                  </a:cubicBezTo>
                  <a:lnTo>
                    <a:pt x="1877625" y="489658"/>
                  </a:lnTo>
                  <a:lnTo>
                    <a:pt x="1876158" y="489476"/>
                  </a:lnTo>
                  <a:lnTo>
                    <a:pt x="1878497" y="477447"/>
                  </a:lnTo>
                  <a:cubicBezTo>
                    <a:pt x="1878818" y="472950"/>
                    <a:pt x="1879140" y="468454"/>
                    <a:pt x="1879461" y="463957"/>
                  </a:cubicBezTo>
                  <a:lnTo>
                    <a:pt x="1881121" y="463960"/>
                  </a:lnTo>
                  <a:lnTo>
                    <a:pt x="1890813" y="414129"/>
                  </a:lnTo>
                  <a:cubicBezTo>
                    <a:pt x="1936682" y="242333"/>
                    <a:pt x="2062509" y="100856"/>
                    <a:pt x="2231559" y="36516"/>
                  </a:cubicBezTo>
                  <a:cubicBezTo>
                    <a:pt x="2424760" y="-37015"/>
                    <a:pt x="2642778" y="2247"/>
                    <a:pt x="2798190" y="138559"/>
                  </a:cubicBezTo>
                  <a:cubicBezTo>
                    <a:pt x="2934174" y="257831"/>
                    <a:pt x="3002741" y="434314"/>
                    <a:pt x="2985795" y="611320"/>
                  </a:cubicBezTo>
                  <a:lnTo>
                    <a:pt x="2973287" y="686789"/>
                  </a:lnTo>
                  <a:lnTo>
                    <a:pt x="2971841" y="743454"/>
                  </a:lnTo>
                  <a:cubicBezTo>
                    <a:pt x="2978991" y="910773"/>
                    <a:pt x="3065197" y="1066676"/>
                    <a:pt x="3206765" y="1161349"/>
                  </a:cubicBezTo>
                  <a:cubicBezTo>
                    <a:pt x="3368559" y="1269550"/>
                    <a:pt x="3576639" y="1280372"/>
                    <a:pt x="3748785" y="1189539"/>
                  </a:cubicBezTo>
                  <a:cubicBezTo>
                    <a:pt x="3899411" y="1110062"/>
                    <a:pt x="4001322" y="963942"/>
                    <a:pt x="4025791" y="798268"/>
                  </a:cubicBezTo>
                  <a:lnTo>
                    <a:pt x="4030339" y="740379"/>
                  </a:lnTo>
                  <a:lnTo>
                    <a:pt x="4025977" y="739554"/>
                  </a:lnTo>
                  <a:cubicBezTo>
                    <a:pt x="4052200" y="601208"/>
                    <a:pt x="4127895" y="483462"/>
                    <a:pt x="4232166" y="402536"/>
                  </a:cubicBezTo>
                  <a:cubicBezTo>
                    <a:pt x="4336437" y="321608"/>
                    <a:pt x="4469284" y="277499"/>
                    <a:pt x="4609810" y="286427"/>
                  </a:cubicBezTo>
                  <a:cubicBezTo>
                    <a:pt x="4855728" y="302052"/>
                    <a:pt x="5057764" y="475820"/>
                    <a:pt x="5115824" y="707333"/>
                  </a:cubicBezTo>
                  <a:lnTo>
                    <a:pt x="5131067" y="806333"/>
                  </a:lnTo>
                  <a:lnTo>
                    <a:pt x="5135113" y="806564"/>
                  </a:lnTo>
                  <a:lnTo>
                    <a:pt x="5126192" y="913040"/>
                  </a:lnTo>
                  <a:cubicBezTo>
                    <a:pt x="5120625" y="979477"/>
                    <a:pt x="5169972" y="1037850"/>
                    <a:pt x="5236410" y="1043417"/>
                  </a:cubicBezTo>
                  <a:lnTo>
                    <a:pt x="5898369" y="1079693"/>
                  </a:lnTo>
                  <a:lnTo>
                    <a:pt x="5891039" y="1109947"/>
                  </a:lnTo>
                  <a:lnTo>
                    <a:pt x="5237261" y="1083708"/>
                  </a:lnTo>
                  <a:cubicBezTo>
                    <a:pt x="5147147" y="1076120"/>
                    <a:pt x="5080247" y="996917"/>
                    <a:pt x="5087837" y="906801"/>
                  </a:cubicBezTo>
                  <a:lnTo>
                    <a:pt x="5096462" y="804356"/>
                  </a:lnTo>
                  <a:lnTo>
                    <a:pt x="5098635" y="804481"/>
                  </a:lnTo>
                  <a:lnTo>
                    <a:pt x="5084876" y="715118"/>
                  </a:lnTo>
                  <a:cubicBezTo>
                    <a:pt x="5030135" y="496837"/>
                    <a:pt x="4839647" y="333001"/>
                    <a:pt x="4607786" y="318272"/>
                  </a:cubicBezTo>
                  <a:cubicBezTo>
                    <a:pt x="4375925" y="303539"/>
                    <a:pt x="4166234" y="441950"/>
                    <a:pt x="4084307" y="651549"/>
                  </a:cubicBezTo>
                  <a:lnTo>
                    <a:pt x="4058397" y="741768"/>
                  </a:lnTo>
                  <a:lnTo>
                    <a:pt x="4053635" y="802385"/>
                  </a:lnTo>
                  <a:cubicBezTo>
                    <a:pt x="4027867" y="976856"/>
                    <a:pt x="3920545" y="1130733"/>
                    <a:pt x="3761921" y="1214432"/>
                  </a:cubicBezTo>
                  <a:cubicBezTo>
                    <a:pt x="3580635" y="1310086"/>
                    <a:pt x="3361506" y="1298691"/>
                    <a:pt x="3191121" y="1184745"/>
                  </a:cubicBezTo>
                  <a:cubicBezTo>
                    <a:pt x="3020736" y="1070801"/>
                    <a:pt x="2926505" y="872639"/>
                    <a:pt x="2945665" y="668562"/>
                  </a:cubicBezTo>
                  <a:lnTo>
                    <a:pt x="2947591" y="668744"/>
                  </a:lnTo>
                  <a:lnTo>
                    <a:pt x="2957555" y="608620"/>
                  </a:lnTo>
                  <a:cubicBezTo>
                    <a:pt x="2973639" y="440610"/>
                    <a:pt x="2908558" y="273096"/>
                    <a:pt x="2779484" y="159884"/>
                  </a:cubicBezTo>
                  <a:cubicBezTo>
                    <a:pt x="2631971" y="30501"/>
                    <a:pt x="2425032" y="-6765"/>
                    <a:pt x="2241650" y="63029"/>
                  </a:cubicBezTo>
                  <a:cubicBezTo>
                    <a:pt x="2081191" y="124098"/>
                    <a:pt x="1961759" y="258385"/>
                    <a:pt x="1918221" y="421451"/>
                  </a:cubicBezTo>
                  <a:lnTo>
                    <a:pt x="1906250" y="482996"/>
                  </a:lnTo>
                  <a:lnTo>
                    <a:pt x="1902067" y="541550"/>
                  </a:lnTo>
                  <a:cubicBezTo>
                    <a:pt x="1876764" y="719818"/>
                    <a:pt x="1766355" y="876915"/>
                    <a:pt x="1603140" y="960209"/>
                  </a:cubicBezTo>
                  <a:cubicBezTo>
                    <a:pt x="1416607" y="1055401"/>
                    <a:pt x="1192485" y="1038180"/>
                    <a:pt x="1022686" y="915607"/>
                  </a:cubicBezTo>
                  <a:cubicBezTo>
                    <a:pt x="895336" y="823677"/>
                    <a:pt x="814613" y="684087"/>
                    <a:pt x="795552" y="532703"/>
                  </a:cubicBezTo>
                  <a:lnTo>
                    <a:pt x="792356" y="476139"/>
                  </a:lnTo>
                  <a:lnTo>
                    <a:pt x="789967" y="476188"/>
                  </a:lnTo>
                  <a:cubicBezTo>
                    <a:pt x="790180" y="440572"/>
                    <a:pt x="790394" y="404956"/>
                    <a:pt x="790607" y="369340"/>
                  </a:cubicBezTo>
                  <a:cubicBezTo>
                    <a:pt x="791008" y="302671"/>
                    <a:pt x="737284" y="248300"/>
                    <a:pt x="670615" y="247901"/>
                  </a:cubicBezTo>
                  <a:lnTo>
                    <a:pt x="0" y="252293"/>
                  </a:lnTo>
                  <a:lnTo>
                    <a:pt x="0" y="203650"/>
                  </a:lnTo>
                  <a:close/>
                </a:path>
              </a:pathLst>
            </a:custGeom>
            <a:solidFill>
              <a:schemeClr val="tx1">
                <a:lumMod val="50000"/>
                <a:lumOff val="50000"/>
              </a:schemeClr>
            </a:solidFill>
            <a:ln w="381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41" name="圆角矩形 67"/>
            <p:cNvSpPr/>
            <p:nvPr/>
          </p:nvSpPr>
          <p:spPr>
            <a:xfrm rot="18900000">
              <a:off x="5952673" y="3356372"/>
              <a:ext cx="1909664" cy="631414"/>
            </a:xfrm>
            <a:prstGeom prst="roundRect">
              <a:avLst>
                <a:gd name="adj" fmla="val 50000"/>
              </a:avLst>
            </a:prstGeom>
            <a:solidFill>
              <a:srgbClr val="FF800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42" name="椭圆 41"/>
            <p:cNvSpPr/>
            <p:nvPr/>
          </p:nvSpPr>
          <p:spPr>
            <a:xfrm flipH="1">
              <a:off x="6206539" y="3850588"/>
              <a:ext cx="528842" cy="529105"/>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43" name="矩形 42"/>
            <p:cNvSpPr/>
            <p:nvPr/>
          </p:nvSpPr>
          <p:spPr>
            <a:xfrm rot="18900000">
              <a:off x="6310712" y="3869903"/>
              <a:ext cx="356188"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98">
                <a:defRPr/>
              </a:pPr>
              <a:r>
                <a:rPr lang="es-ES" altLang="zh-CN" sz="2400" kern="0" dirty="0">
                  <a:solidFill>
                    <a:schemeClr val="accent2"/>
                  </a:solidFill>
                  <a:ea typeface="微软雅黑" pitchFamily="34" charset="-122"/>
                  <a:cs typeface="Arial" pitchFamily="34" charset="0"/>
                </a:rPr>
                <a:t>7</a:t>
              </a:r>
              <a:endParaRPr lang="zh-CN" altLang="en-US" sz="2400" kern="0" dirty="0">
                <a:solidFill>
                  <a:schemeClr val="accent2"/>
                </a:solidFill>
                <a:ea typeface="微软雅黑" pitchFamily="34" charset="-122"/>
                <a:cs typeface="Arial" pitchFamily="34" charset="0"/>
              </a:endParaRPr>
            </a:p>
          </p:txBody>
        </p:sp>
        <p:sp>
          <p:nvSpPr>
            <p:cNvPr id="45" name="KSO_Shape"/>
            <p:cNvSpPr>
              <a:spLocks/>
            </p:cNvSpPr>
            <p:nvPr/>
          </p:nvSpPr>
          <p:spPr bwMode="auto">
            <a:xfrm>
              <a:off x="7266036" y="3019566"/>
              <a:ext cx="252288" cy="32018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47" name="圆角矩形 73"/>
            <p:cNvSpPr/>
            <p:nvPr/>
          </p:nvSpPr>
          <p:spPr>
            <a:xfrm rot="18900000">
              <a:off x="5715058" y="4900439"/>
              <a:ext cx="1909664" cy="631413"/>
            </a:xfrm>
            <a:prstGeom prst="roundRect">
              <a:avLst>
                <a:gd name="adj" fmla="val 50000"/>
              </a:avLst>
            </a:prstGeom>
            <a:solidFill>
              <a:srgbClr val="00B05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51" name="椭圆 50"/>
            <p:cNvSpPr/>
            <p:nvPr/>
          </p:nvSpPr>
          <p:spPr>
            <a:xfrm flipH="1">
              <a:off x="6851015" y="4505919"/>
              <a:ext cx="528842" cy="529105"/>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chemeClr val="accent2"/>
                </a:solidFill>
              </a:endParaRPr>
            </a:p>
          </p:txBody>
        </p:sp>
        <p:sp>
          <p:nvSpPr>
            <p:cNvPr id="52" name="矩形 51"/>
            <p:cNvSpPr/>
            <p:nvPr/>
          </p:nvSpPr>
          <p:spPr>
            <a:xfrm rot="18900000">
              <a:off x="6957335" y="4575220"/>
              <a:ext cx="316199" cy="39050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s-ES" altLang="zh-CN" sz="2000" dirty="0">
                  <a:solidFill>
                    <a:schemeClr val="accent2"/>
                  </a:solidFill>
                </a:rPr>
                <a:t>8</a:t>
              </a:r>
              <a:endParaRPr lang="zh-CN" altLang="en-US" sz="2000" dirty="0">
                <a:solidFill>
                  <a:schemeClr val="accent2"/>
                </a:solidFill>
              </a:endParaRPr>
            </a:p>
          </p:txBody>
        </p:sp>
        <p:sp>
          <p:nvSpPr>
            <p:cNvPr id="50" name="KSO_Shape"/>
            <p:cNvSpPr>
              <a:spLocks/>
            </p:cNvSpPr>
            <p:nvPr/>
          </p:nvSpPr>
          <p:spPr bwMode="auto">
            <a:xfrm>
              <a:off x="6051743" y="5473387"/>
              <a:ext cx="343161" cy="340469"/>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grpSp>
        <p:nvGrpSpPr>
          <p:cNvPr id="38" name="组合 37"/>
          <p:cNvGrpSpPr/>
          <p:nvPr/>
        </p:nvGrpSpPr>
        <p:grpSpPr>
          <a:xfrm>
            <a:off x="6907505" y="1499046"/>
            <a:ext cx="4939800" cy="816411"/>
            <a:chOff x="7483989" y="3433235"/>
            <a:chExt cx="4939800" cy="816411"/>
          </a:xfrm>
        </p:grpSpPr>
        <p:sp>
          <p:nvSpPr>
            <p:cNvPr id="39" name="矩形 38"/>
            <p:cNvSpPr/>
            <p:nvPr/>
          </p:nvSpPr>
          <p:spPr>
            <a:xfrm>
              <a:off x="7534900" y="3954822"/>
              <a:ext cx="3742811" cy="294824"/>
            </a:xfrm>
            <a:prstGeom prst="rect">
              <a:avLst/>
            </a:prstGeom>
          </p:spPr>
          <p:txBody>
            <a:bodyPr wrap="square">
              <a:spAutoFit/>
              <a:scene3d>
                <a:camera prst="orthographicFront"/>
                <a:lightRig rig="threePt" dir="t"/>
              </a:scene3d>
              <a:sp3d contourW="12700"/>
            </a:bodyPr>
            <a:lstStyle/>
            <a:p>
              <a:pPr algn="just">
                <a:lnSpc>
                  <a:spcPct val="120000"/>
                </a:lnSpc>
              </a:pPr>
              <a:r>
                <a:rPr lang="es-ES" altLang="zh-CN" sz="1200" dirty="0">
                  <a:solidFill>
                    <a:schemeClr val="tx1">
                      <a:lumMod val="75000"/>
                      <a:lumOff val="25000"/>
                    </a:schemeClr>
                  </a:solidFill>
                  <a:latin typeface="+mn-ea"/>
                </a:rPr>
                <a:t>✔ Programa Médico Funcional (PMF)</a:t>
              </a:r>
              <a:endParaRPr lang="zh-CN" altLang="en-US" sz="1200" dirty="0">
                <a:solidFill>
                  <a:schemeClr val="tx1">
                    <a:lumMod val="75000"/>
                    <a:lumOff val="25000"/>
                  </a:schemeClr>
                </a:solidFill>
                <a:latin typeface="+mn-ea"/>
              </a:endParaRPr>
            </a:p>
          </p:txBody>
        </p:sp>
        <p:sp>
          <p:nvSpPr>
            <p:cNvPr id="53" name="矩形 52"/>
            <p:cNvSpPr/>
            <p:nvPr/>
          </p:nvSpPr>
          <p:spPr>
            <a:xfrm>
              <a:off x="7483989" y="3433235"/>
              <a:ext cx="4939800" cy="609398"/>
            </a:xfrm>
            <a:prstGeom prst="rect">
              <a:avLst/>
            </a:prstGeom>
          </p:spPr>
          <p:txBody>
            <a:bodyPr wrap="square">
              <a:spAutoFit/>
              <a:scene3d>
                <a:camera prst="orthographicFront"/>
                <a:lightRig rig="threePt" dir="t"/>
              </a:scene3d>
              <a:sp3d contourW="12700"/>
            </a:bodyPr>
            <a:lstStyle/>
            <a:p>
              <a:pPr algn="just">
                <a:lnSpc>
                  <a:spcPct val="120000"/>
                </a:lnSpc>
              </a:pPr>
              <a:r>
                <a:rPr lang="es-ES" altLang="zh-CN" sz="1400" b="1" dirty="0">
                  <a:solidFill>
                    <a:schemeClr val="accent1"/>
                  </a:solidFill>
                  <a:latin typeface="+mn-ea"/>
                </a:rPr>
                <a:t>5.- DIMENSIONAMIENTO DE LA BRECHA DE SERVICIOS DE SALUD</a:t>
              </a:r>
              <a:endParaRPr lang="zh-CN" altLang="en-US" sz="1400" b="1" dirty="0">
                <a:solidFill>
                  <a:schemeClr val="accent1"/>
                </a:solidFill>
                <a:latin typeface="+mn-ea"/>
              </a:endParaRPr>
            </a:p>
          </p:txBody>
        </p:sp>
      </p:grpSp>
      <p:grpSp>
        <p:nvGrpSpPr>
          <p:cNvPr id="54" name="组合 53"/>
          <p:cNvGrpSpPr/>
          <p:nvPr/>
        </p:nvGrpSpPr>
        <p:grpSpPr>
          <a:xfrm>
            <a:off x="7687408" y="2955893"/>
            <a:ext cx="4872968" cy="894695"/>
            <a:chOff x="7483989" y="3433235"/>
            <a:chExt cx="4872968" cy="894695"/>
          </a:xfrm>
        </p:grpSpPr>
        <p:sp>
          <p:nvSpPr>
            <p:cNvPr id="55" name="矩形 54"/>
            <p:cNvSpPr/>
            <p:nvPr/>
          </p:nvSpPr>
          <p:spPr>
            <a:xfrm>
              <a:off x="7548524" y="4033106"/>
              <a:ext cx="3742811" cy="294824"/>
            </a:xfrm>
            <a:prstGeom prst="rect">
              <a:avLst/>
            </a:prstGeom>
          </p:spPr>
          <p:txBody>
            <a:bodyPr wrap="square">
              <a:spAutoFit/>
              <a:scene3d>
                <a:camera prst="orthographicFront"/>
                <a:lightRig rig="threePt" dir="t"/>
              </a:scene3d>
              <a:sp3d contourW="12700"/>
            </a:bodyPr>
            <a:lstStyle/>
            <a:p>
              <a:pPr algn="just">
                <a:lnSpc>
                  <a:spcPct val="120000"/>
                </a:lnSpc>
              </a:pPr>
              <a:r>
                <a:rPr lang="pt-BR" altLang="zh-CN" sz="1200" dirty="0">
                  <a:solidFill>
                    <a:schemeClr val="tx1">
                      <a:lumMod val="75000"/>
                      <a:lumOff val="25000"/>
                    </a:schemeClr>
                  </a:solidFill>
                  <a:latin typeface="+mn-ea"/>
                </a:rPr>
                <a:t>✔ Programa de </a:t>
              </a:r>
              <a:r>
                <a:rPr lang="es-PE" altLang="zh-CN" sz="1200" dirty="0">
                  <a:solidFill>
                    <a:schemeClr val="tx1">
                      <a:lumMod val="75000"/>
                      <a:lumOff val="25000"/>
                    </a:schemeClr>
                  </a:solidFill>
                  <a:latin typeface="+mn-ea"/>
                </a:rPr>
                <a:t>Equipamiento</a:t>
              </a:r>
              <a:r>
                <a:rPr lang="pt-BR" altLang="zh-CN" sz="1200" dirty="0">
                  <a:solidFill>
                    <a:schemeClr val="tx1">
                      <a:lumMod val="75000"/>
                      <a:lumOff val="25000"/>
                    </a:schemeClr>
                  </a:solidFill>
                  <a:latin typeface="+mn-ea"/>
                </a:rPr>
                <a:t> (PE)</a:t>
              </a:r>
              <a:endParaRPr lang="zh-CN" altLang="en-US" sz="1200" dirty="0">
                <a:solidFill>
                  <a:schemeClr val="tx1">
                    <a:lumMod val="75000"/>
                    <a:lumOff val="25000"/>
                  </a:schemeClr>
                </a:solidFill>
                <a:latin typeface="+mn-ea"/>
              </a:endParaRPr>
            </a:p>
          </p:txBody>
        </p:sp>
        <p:sp>
          <p:nvSpPr>
            <p:cNvPr id="56" name="矩形 55"/>
            <p:cNvSpPr/>
            <p:nvPr/>
          </p:nvSpPr>
          <p:spPr>
            <a:xfrm>
              <a:off x="7483989" y="3433235"/>
              <a:ext cx="4872968" cy="658257"/>
            </a:xfrm>
            <a:prstGeom prst="rect">
              <a:avLst/>
            </a:prstGeom>
          </p:spPr>
          <p:txBody>
            <a:bodyPr wrap="square">
              <a:spAutoFit/>
              <a:scene3d>
                <a:camera prst="orthographicFront"/>
                <a:lightRig rig="threePt" dir="t"/>
              </a:scene3d>
              <a:sp3d contourW="12700"/>
            </a:bodyPr>
            <a:lstStyle/>
            <a:p>
              <a:pPr>
                <a:lnSpc>
                  <a:spcPct val="120000"/>
                </a:lnSpc>
              </a:pPr>
              <a:r>
                <a:rPr lang="es-ES" altLang="zh-CN" sz="1600" b="1" dirty="0">
                  <a:solidFill>
                    <a:schemeClr val="accent1"/>
                  </a:solidFill>
                  <a:latin typeface="+mn-ea"/>
                </a:rPr>
                <a:t>7.-DIMENSIONAMIENTO DE  </a:t>
              </a:r>
            </a:p>
            <a:p>
              <a:pPr>
                <a:lnSpc>
                  <a:spcPct val="120000"/>
                </a:lnSpc>
              </a:pPr>
              <a:r>
                <a:rPr lang="es-ES" altLang="zh-CN" sz="1600" b="1" dirty="0">
                  <a:solidFill>
                    <a:schemeClr val="accent1"/>
                  </a:solidFill>
                  <a:latin typeface="+mn-ea"/>
                </a:rPr>
                <a:t>EQUIPAMIENTO </a:t>
              </a:r>
              <a:endParaRPr lang="zh-CN" altLang="en-US" sz="1600" b="1" dirty="0">
                <a:solidFill>
                  <a:schemeClr val="accent1"/>
                </a:solidFill>
                <a:latin typeface="+mn-ea"/>
              </a:endParaRPr>
            </a:p>
          </p:txBody>
        </p:sp>
      </p:grpSp>
      <p:grpSp>
        <p:nvGrpSpPr>
          <p:cNvPr id="57" name="组合 56"/>
          <p:cNvGrpSpPr/>
          <p:nvPr/>
        </p:nvGrpSpPr>
        <p:grpSpPr>
          <a:xfrm>
            <a:off x="1191732" y="5287285"/>
            <a:ext cx="4579751" cy="816029"/>
            <a:chOff x="6647050" y="3433235"/>
            <a:chExt cx="4579751" cy="816029"/>
          </a:xfrm>
        </p:grpSpPr>
        <p:sp>
          <p:nvSpPr>
            <p:cNvPr id="58" name="矩形 57"/>
            <p:cNvSpPr/>
            <p:nvPr/>
          </p:nvSpPr>
          <p:spPr>
            <a:xfrm>
              <a:off x="6647051" y="3732519"/>
              <a:ext cx="4579750" cy="516745"/>
            </a:xfrm>
            <a:prstGeom prst="rect">
              <a:avLst/>
            </a:prstGeom>
          </p:spPr>
          <p:txBody>
            <a:bodyPr wrap="square">
              <a:spAutoFit/>
              <a:scene3d>
                <a:camera prst="orthographicFront"/>
                <a:lightRig rig="threePt" dir="t"/>
              </a:scene3d>
              <a:sp3d contourW="12700"/>
            </a:bodyPr>
            <a:lstStyle/>
            <a:p>
              <a:pPr algn="just">
                <a:lnSpc>
                  <a:spcPct val="120000"/>
                </a:lnSpc>
              </a:pPr>
              <a:r>
                <a:rPr lang="es-PE" altLang="zh-CN" sz="1200" dirty="0">
                  <a:solidFill>
                    <a:schemeClr val="tx1">
                      <a:lumMod val="75000"/>
                      <a:lumOff val="25000"/>
                    </a:schemeClr>
                  </a:solidFill>
                  <a:latin typeface="+mn-ea"/>
                </a:rPr>
                <a:t> ✔ Disponibilidad de recursos humanos o ✔ Programa de Recursos Humanos (PRH)</a:t>
              </a:r>
            </a:p>
          </p:txBody>
        </p:sp>
        <p:sp>
          <p:nvSpPr>
            <p:cNvPr id="59" name="矩形 58"/>
            <p:cNvSpPr/>
            <p:nvPr/>
          </p:nvSpPr>
          <p:spPr>
            <a:xfrm>
              <a:off x="6647050" y="3433235"/>
              <a:ext cx="4407625" cy="387798"/>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600" b="1" dirty="0">
                  <a:solidFill>
                    <a:schemeClr val="accent1"/>
                  </a:solidFill>
                  <a:latin typeface="+mn-ea"/>
                </a:rPr>
                <a:t>8.- BRECHA DE RECURSOS HUMANOS</a:t>
              </a:r>
              <a:endParaRPr lang="zh-CN" altLang="en-US" sz="1600" b="1" dirty="0">
                <a:solidFill>
                  <a:schemeClr val="accent1"/>
                </a:solidFill>
                <a:latin typeface="+mn-ea"/>
              </a:endParaRPr>
            </a:p>
          </p:txBody>
        </p:sp>
      </p:grpSp>
      <p:grpSp>
        <p:nvGrpSpPr>
          <p:cNvPr id="60" name="组合 59"/>
          <p:cNvGrpSpPr/>
          <p:nvPr/>
        </p:nvGrpSpPr>
        <p:grpSpPr>
          <a:xfrm>
            <a:off x="930572" y="3442695"/>
            <a:ext cx="3742811" cy="834894"/>
            <a:chOff x="7483989" y="3433235"/>
            <a:chExt cx="3742811" cy="834894"/>
          </a:xfrm>
        </p:grpSpPr>
        <p:sp>
          <p:nvSpPr>
            <p:cNvPr id="61" name="矩形 60"/>
            <p:cNvSpPr/>
            <p:nvPr/>
          </p:nvSpPr>
          <p:spPr>
            <a:xfrm>
              <a:off x="7483989" y="3954197"/>
              <a:ext cx="3742811" cy="313932"/>
            </a:xfrm>
            <a:prstGeom prst="rect">
              <a:avLst/>
            </a:prstGeom>
          </p:spPr>
          <p:txBody>
            <a:bodyPr wrap="square">
              <a:spAutoFit/>
              <a:scene3d>
                <a:camera prst="orthographicFront"/>
                <a:lightRig rig="threePt" dir="t"/>
              </a:scene3d>
              <a:sp3d contourW="12700"/>
            </a:bodyPr>
            <a:lstStyle/>
            <a:p>
              <a:pPr algn="just">
                <a:lnSpc>
                  <a:spcPct val="120000"/>
                </a:lnSpc>
              </a:pPr>
              <a:r>
                <a:rPr lang="pt-BR" altLang="zh-CN" sz="1200" dirty="0">
                  <a:solidFill>
                    <a:schemeClr val="tx1">
                      <a:lumMod val="75000"/>
                      <a:lumOff val="25000"/>
                    </a:schemeClr>
                  </a:solidFill>
                  <a:latin typeface="+mn-ea"/>
                </a:rPr>
                <a:t>✔ Programa </a:t>
              </a:r>
              <a:r>
                <a:rPr lang="es-PE" altLang="zh-CN" sz="1200" dirty="0">
                  <a:solidFill>
                    <a:schemeClr val="tx1">
                      <a:lumMod val="75000"/>
                      <a:lumOff val="25000"/>
                    </a:schemeClr>
                  </a:solidFill>
                  <a:latin typeface="+mn-ea"/>
                </a:rPr>
                <a:t>Arquitectónico</a:t>
              </a:r>
              <a:r>
                <a:rPr lang="pt-BR" altLang="zh-CN" sz="1200" dirty="0">
                  <a:solidFill>
                    <a:schemeClr val="tx1">
                      <a:lumMod val="75000"/>
                      <a:lumOff val="25000"/>
                    </a:schemeClr>
                  </a:solidFill>
                  <a:latin typeface="+mn-ea"/>
                </a:rPr>
                <a:t> (PA)</a:t>
              </a:r>
            </a:p>
          </p:txBody>
        </p:sp>
        <p:sp>
          <p:nvSpPr>
            <p:cNvPr id="62" name="矩形 61"/>
            <p:cNvSpPr/>
            <p:nvPr/>
          </p:nvSpPr>
          <p:spPr>
            <a:xfrm>
              <a:off x="7483989" y="3433235"/>
              <a:ext cx="3624900" cy="658257"/>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600" b="1" dirty="0">
                  <a:solidFill>
                    <a:schemeClr val="accent1"/>
                  </a:solidFill>
                  <a:latin typeface="+mn-ea"/>
                </a:rPr>
                <a:t>6.- DIMENSIONAMIENTO DE AMBIENTES</a:t>
              </a:r>
              <a:endParaRPr lang="zh-CN" altLang="en-US" sz="1600" b="1" dirty="0">
                <a:solidFill>
                  <a:schemeClr val="accent1"/>
                </a:solidFill>
                <a:latin typeface="+mn-ea"/>
              </a:endParaRPr>
            </a:p>
          </p:txBody>
        </p:sp>
      </p:grpSp>
      <p:sp>
        <p:nvSpPr>
          <p:cNvPr id="75" name="文本框 74"/>
          <p:cNvSpPr txBox="1"/>
          <p:nvPr/>
        </p:nvSpPr>
        <p:spPr>
          <a:xfrm>
            <a:off x="753873" y="296271"/>
            <a:ext cx="6871689" cy="584775"/>
          </a:xfrm>
          <a:prstGeom prst="rect">
            <a:avLst/>
          </a:prstGeom>
          <a:noFill/>
        </p:spPr>
        <p:txBody>
          <a:bodyPr wrap="squar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mn-ea"/>
              </a:rPr>
              <a:t>PAUTAS PARA LA VIAVILIDAD </a:t>
            </a:r>
            <a:endParaRPr lang="zh-CN" altLang="en-US" sz="3200" b="1" dirty="0">
              <a:solidFill>
                <a:schemeClr val="tx1">
                  <a:lumMod val="75000"/>
                  <a:lumOff val="25000"/>
                </a:schemeClr>
              </a:solidFill>
              <a:latin typeface="+mn-ea"/>
            </a:endParaRPr>
          </a:p>
        </p:txBody>
      </p:sp>
    </p:spTree>
    <p:extLst>
      <p:ext uri="{BB962C8B-B14F-4D97-AF65-F5344CB8AC3E}">
        <p14:creationId xmlns:p14="http://schemas.microsoft.com/office/powerpoint/2010/main" val="4099924885"/>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1+#ppt_w/2"/>
                                          </p:val>
                                        </p:tav>
                                        <p:tav tm="100000">
                                          <p:val>
                                            <p:strVal val="#ppt_x"/>
                                          </p:val>
                                        </p:tav>
                                      </p:tavLst>
                                    </p:anim>
                                    <p:anim calcmode="lin" valueType="num">
                                      <p:cBhvr additive="base">
                                        <p:cTn id="15" dur="500" fill="hold"/>
                                        <p:tgtEl>
                                          <p:spTgt spid="38"/>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fill="hold"/>
                                        <p:tgtEl>
                                          <p:spTgt spid="60"/>
                                        </p:tgtEl>
                                        <p:attrNameLst>
                                          <p:attrName>ppt_x</p:attrName>
                                        </p:attrNameLst>
                                      </p:cBhvr>
                                      <p:tavLst>
                                        <p:tav tm="0">
                                          <p:val>
                                            <p:strVal val="0-#ppt_w/2"/>
                                          </p:val>
                                        </p:tav>
                                        <p:tav tm="100000">
                                          <p:val>
                                            <p:strVal val="#ppt_x"/>
                                          </p:val>
                                        </p:tav>
                                      </p:tavLst>
                                    </p:anim>
                                    <p:anim calcmode="lin" valueType="num">
                                      <p:cBhvr additive="base">
                                        <p:cTn id="20" dur="500" fill="hold"/>
                                        <p:tgtEl>
                                          <p:spTgt spid="6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1+#ppt_w/2"/>
                                          </p:val>
                                        </p:tav>
                                        <p:tav tm="100000">
                                          <p:val>
                                            <p:strVal val="#ppt_x"/>
                                          </p:val>
                                        </p:tav>
                                      </p:tavLst>
                                    </p:anim>
                                    <p:anim calcmode="lin" valueType="num">
                                      <p:cBhvr additive="base">
                                        <p:cTn id="25" dur="500" fill="hold"/>
                                        <p:tgtEl>
                                          <p:spTgt spid="5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additive="base">
                                        <p:cTn id="29" dur="500" fill="hold"/>
                                        <p:tgtEl>
                                          <p:spTgt spid="57"/>
                                        </p:tgtEl>
                                        <p:attrNameLst>
                                          <p:attrName>ppt_x</p:attrName>
                                        </p:attrNameLst>
                                      </p:cBhvr>
                                      <p:tavLst>
                                        <p:tav tm="0">
                                          <p:val>
                                            <p:strVal val="0-#ppt_w/2"/>
                                          </p:val>
                                        </p:tav>
                                        <p:tav tm="100000">
                                          <p:val>
                                            <p:strVal val="#ppt_x"/>
                                          </p:val>
                                        </p:tav>
                                      </p:tavLst>
                                    </p:anim>
                                    <p:anim calcmode="lin" valueType="num">
                                      <p:cBhvr additive="base">
                                        <p:cTn id="30"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697623" y="1022265"/>
            <a:ext cx="4989398" cy="4048986"/>
            <a:chOff x="3601933" y="1764870"/>
            <a:chExt cx="4989398" cy="4048986"/>
          </a:xfrm>
        </p:grpSpPr>
        <p:sp>
          <p:nvSpPr>
            <p:cNvPr id="25" name="圆角矩形 44"/>
            <p:cNvSpPr/>
            <p:nvPr/>
          </p:nvSpPr>
          <p:spPr>
            <a:xfrm rot="18900000">
              <a:off x="4629680" y="2074821"/>
              <a:ext cx="1909664" cy="631414"/>
            </a:xfrm>
            <a:prstGeom prst="roundRect">
              <a:avLst>
                <a:gd name="adj" fmla="val 50000"/>
              </a:avLst>
            </a:prstGeom>
            <a:solidFill>
              <a:srgbClr val="FF800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dirty="0">
                <a:solidFill>
                  <a:srgbClr val="E77817"/>
                </a:solidFill>
                <a:latin typeface="+mj-lt"/>
              </a:endParaRPr>
            </a:p>
          </p:txBody>
        </p:sp>
        <p:sp>
          <p:nvSpPr>
            <p:cNvPr id="26" name="椭圆 25"/>
            <p:cNvSpPr/>
            <p:nvPr/>
          </p:nvSpPr>
          <p:spPr>
            <a:xfrm flipH="1">
              <a:off x="4883546" y="2569037"/>
              <a:ext cx="528842" cy="529105"/>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27" name="矩形 26"/>
            <p:cNvSpPr/>
            <p:nvPr/>
          </p:nvSpPr>
          <p:spPr>
            <a:xfrm rot="18900000">
              <a:off x="4977515" y="2599815"/>
              <a:ext cx="356188"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98">
                <a:defRPr/>
              </a:pPr>
              <a:r>
                <a:rPr lang="es-ES" altLang="zh-CN" sz="2400" kern="0" dirty="0">
                  <a:solidFill>
                    <a:schemeClr val="accent2"/>
                  </a:solidFill>
                  <a:ea typeface="微软雅黑" pitchFamily="34" charset="-122"/>
                  <a:cs typeface="Arial" pitchFamily="34" charset="0"/>
                </a:rPr>
                <a:t>9</a:t>
              </a:r>
              <a:endParaRPr lang="zh-CN" altLang="en-US" sz="2400" kern="0" dirty="0">
                <a:solidFill>
                  <a:schemeClr val="accent2"/>
                </a:solidFill>
                <a:ea typeface="微软雅黑" pitchFamily="34" charset="-122"/>
                <a:cs typeface="Arial" pitchFamily="34" charset="0"/>
              </a:endParaRPr>
            </a:p>
          </p:txBody>
        </p:sp>
        <p:sp>
          <p:nvSpPr>
            <p:cNvPr id="29" name="KSO_Shape"/>
            <p:cNvSpPr>
              <a:spLocks/>
            </p:cNvSpPr>
            <p:nvPr/>
          </p:nvSpPr>
          <p:spPr bwMode="auto">
            <a:xfrm>
              <a:off x="5902490" y="1764870"/>
              <a:ext cx="308317" cy="296644"/>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31" name="圆角矩形 57"/>
            <p:cNvSpPr/>
            <p:nvPr/>
          </p:nvSpPr>
          <p:spPr>
            <a:xfrm rot="18900000">
              <a:off x="4347181" y="3629458"/>
              <a:ext cx="1909664" cy="631414"/>
            </a:xfrm>
            <a:prstGeom prst="roundRect">
              <a:avLst>
                <a:gd name="adj" fmla="val 50000"/>
              </a:avLst>
            </a:prstGeom>
            <a:solidFill>
              <a:srgbClr val="00B05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grpSp>
          <p:nvGrpSpPr>
            <p:cNvPr id="32" name="组合 31"/>
            <p:cNvGrpSpPr/>
            <p:nvPr/>
          </p:nvGrpSpPr>
          <p:grpSpPr>
            <a:xfrm>
              <a:off x="5483138" y="3234938"/>
              <a:ext cx="528842" cy="529105"/>
              <a:chOff x="798773" y="5020276"/>
              <a:chExt cx="625187" cy="625187"/>
            </a:xfrm>
          </p:grpSpPr>
          <p:sp>
            <p:nvSpPr>
              <p:cNvPr id="35" name="椭圆 34"/>
              <p:cNvSpPr/>
              <p:nvPr/>
            </p:nvSpPr>
            <p:spPr>
              <a:xfrm flipH="1">
                <a:off x="798773" y="5020276"/>
                <a:ext cx="625187" cy="625187"/>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chemeClr val="accent2"/>
                  </a:solidFill>
                </a:endParaRPr>
              </a:p>
            </p:txBody>
          </p:sp>
          <p:sp>
            <p:nvSpPr>
              <p:cNvPr id="36" name="矩形 35"/>
              <p:cNvSpPr/>
              <p:nvPr/>
            </p:nvSpPr>
            <p:spPr>
              <a:xfrm rot="18900000">
                <a:off x="943532" y="5064814"/>
                <a:ext cx="437361" cy="461416"/>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s-ES" altLang="zh-CN" sz="2000" dirty="0">
                    <a:solidFill>
                      <a:schemeClr val="accent2"/>
                    </a:solidFill>
                  </a:rPr>
                  <a:t>10</a:t>
                </a:r>
                <a:endParaRPr lang="zh-CN" altLang="en-US" sz="2000" dirty="0">
                  <a:solidFill>
                    <a:schemeClr val="accent2"/>
                  </a:solidFill>
                </a:endParaRPr>
              </a:p>
            </p:txBody>
          </p:sp>
        </p:grpSp>
        <p:sp>
          <p:nvSpPr>
            <p:cNvPr id="34" name="KSO_Shape"/>
            <p:cNvSpPr>
              <a:spLocks/>
            </p:cNvSpPr>
            <p:nvPr/>
          </p:nvSpPr>
          <p:spPr bwMode="auto">
            <a:xfrm>
              <a:off x="4687403" y="4315608"/>
              <a:ext cx="315679" cy="256791"/>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latin typeface="微软雅黑" pitchFamily="34" charset="-122"/>
                <a:ea typeface="微软雅黑" pitchFamily="34" charset="-122"/>
              </a:endParaRPr>
            </a:p>
          </p:txBody>
        </p:sp>
        <p:sp>
          <p:nvSpPr>
            <p:cNvPr id="37" name="任意多边形 63"/>
            <p:cNvSpPr/>
            <p:nvPr/>
          </p:nvSpPr>
          <p:spPr>
            <a:xfrm rot="2250102">
              <a:off x="3601933" y="3256539"/>
              <a:ext cx="4989398" cy="1082388"/>
            </a:xfrm>
            <a:custGeom>
              <a:avLst/>
              <a:gdLst>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529391 w 5390588"/>
                <a:gd name="connsiteY60" fmla="*/ 247056 h 1278942"/>
                <a:gd name="connsiteX61" fmla="*/ 529391 w 5390588"/>
                <a:gd name="connsiteY61" fmla="*/ 252293 h 1278942"/>
                <a:gd name="connsiteX62" fmla="*/ 0 w 5390588"/>
                <a:gd name="connsiteY62" fmla="*/ 252293 h 1278942"/>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529391 w 5390588"/>
                <a:gd name="connsiteY60" fmla="*/ 247056 h 1278942"/>
                <a:gd name="connsiteX61" fmla="*/ 0 w 5390588"/>
                <a:gd name="connsiteY61" fmla="*/ 252293 h 1278942"/>
                <a:gd name="connsiteX62" fmla="*/ 0 w 5390588"/>
                <a:gd name="connsiteY62" fmla="*/ 203650 h 1278942"/>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0 w 5390588"/>
                <a:gd name="connsiteY60" fmla="*/ 252293 h 1278942"/>
                <a:gd name="connsiteX61" fmla="*/ 0 w 5390588"/>
                <a:gd name="connsiteY61" fmla="*/ 203650 h 1278942"/>
                <a:gd name="connsiteX0" fmla="*/ 0 w 5390588"/>
                <a:gd name="connsiteY0" fmla="*/ 203650 h 1278942"/>
                <a:gd name="connsiteX1" fmla="*/ 529391 w 5390588"/>
                <a:gd name="connsiteY1" fmla="*/ 203650 h 1278942"/>
                <a:gd name="connsiteX2" fmla="*/ 666642 w 5390588"/>
                <a:gd name="connsiteY2" fmla="*/ 207797 h 1278942"/>
                <a:gd name="connsiteX3" fmla="*/ 829333 w 5390588"/>
                <a:gd name="connsiteY3" fmla="*/ 372586 h 1278942"/>
                <a:gd name="connsiteX4" fmla="*/ 823477 w 5390588"/>
                <a:gd name="connsiteY4" fmla="*/ 529189 h 1278942"/>
                <a:gd name="connsiteX5" fmla="*/ 1039160 w 5390588"/>
                <a:gd name="connsiteY5" fmla="*/ 892787 h 1278942"/>
                <a:gd name="connsiteX6" fmla="*/ 1590345 w 5390588"/>
                <a:gd name="connsiteY6" fmla="*/ 935139 h 1278942"/>
                <a:gd name="connsiteX7" fmla="*/ 1874201 w 5390588"/>
                <a:gd name="connsiteY7" fmla="*/ 537589 h 1278942"/>
                <a:gd name="connsiteX8" fmla="*/ 1877625 w 5390588"/>
                <a:gd name="connsiteY8" fmla="*/ 489658 h 1278942"/>
                <a:gd name="connsiteX9" fmla="*/ 1876158 w 5390588"/>
                <a:gd name="connsiteY9" fmla="*/ 489476 h 1278942"/>
                <a:gd name="connsiteX10" fmla="*/ 1878497 w 5390588"/>
                <a:gd name="connsiteY10" fmla="*/ 477447 h 1278942"/>
                <a:gd name="connsiteX11" fmla="*/ 1879461 w 5390588"/>
                <a:gd name="connsiteY11" fmla="*/ 463957 h 1278942"/>
                <a:gd name="connsiteX12" fmla="*/ 1881121 w 5390588"/>
                <a:gd name="connsiteY12" fmla="*/ 463960 h 1278942"/>
                <a:gd name="connsiteX13" fmla="*/ 1890813 w 5390588"/>
                <a:gd name="connsiteY13" fmla="*/ 414129 h 1278942"/>
                <a:gd name="connsiteX14" fmla="*/ 2231559 w 5390588"/>
                <a:gd name="connsiteY14" fmla="*/ 36516 h 1278942"/>
                <a:gd name="connsiteX15" fmla="*/ 2798190 w 5390588"/>
                <a:gd name="connsiteY15" fmla="*/ 138559 h 1278942"/>
                <a:gd name="connsiteX16" fmla="*/ 2985795 w 5390588"/>
                <a:gd name="connsiteY16" fmla="*/ 611320 h 1278942"/>
                <a:gd name="connsiteX17" fmla="*/ 2973287 w 5390588"/>
                <a:gd name="connsiteY17" fmla="*/ 686789 h 1278942"/>
                <a:gd name="connsiteX18" fmla="*/ 2971841 w 5390588"/>
                <a:gd name="connsiteY18" fmla="*/ 743454 h 1278942"/>
                <a:gd name="connsiteX19" fmla="*/ 3206765 w 5390588"/>
                <a:gd name="connsiteY19" fmla="*/ 1161349 h 1278942"/>
                <a:gd name="connsiteX20" fmla="*/ 3748785 w 5390588"/>
                <a:gd name="connsiteY20" fmla="*/ 1189539 h 1278942"/>
                <a:gd name="connsiteX21" fmla="*/ 4025791 w 5390588"/>
                <a:gd name="connsiteY21" fmla="*/ 798268 h 1278942"/>
                <a:gd name="connsiteX22" fmla="*/ 4030339 w 5390588"/>
                <a:gd name="connsiteY22" fmla="*/ 740379 h 1278942"/>
                <a:gd name="connsiteX23" fmla="*/ 4025977 w 5390588"/>
                <a:gd name="connsiteY23" fmla="*/ 739554 h 1278942"/>
                <a:gd name="connsiteX24" fmla="*/ 4232166 w 5390588"/>
                <a:gd name="connsiteY24" fmla="*/ 402536 h 1278942"/>
                <a:gd name="connsiteX25" fmla="*/ 4609810 w 5390588"/>
                <a:gd name="connsiteY25" fmla="*/ 286427 h 1278942"/>
                <a:gd name="connsiteX26" fmla="*/ 5115824 w 5390588"/>
                <a:gd name="connsiteY26" fmla="*/ 707333 h 1278942"/>
                <a:gd name="connsiteX27" fmla="*/ 5131067 w 5390588"/>
                <a:gd name="connsiteY27" fmla="*/ 806333 h 1278942"/>
                <a:gd name="connsiteX28" fmla="*/ 5135113 w 5390588"/>
                <a:gd name="connsiteY28" fmla="*/ 806564 h 1278942"/>
                <a:gd name="connsiteX29" fmla="*/ 5126192 w 5390588"/>
                <a:gd name="connsiteY29" fmla="*/ 913040 h 1278942"/>
                <a:gd name="connsiteX30" fmla="*/ 5236410 w 5390588"/>
                <a:gd name="connsiteY30" fmla="*/ 1043417 h 1278942"/>
                <a:gd name="connsiteX31" fmla="*/ 5390588 w 5390588"/>
                <a:gd name="connsiteY31" fmla="*/ 1056335 h 1278942"/>
                <a:gd name="connsiteX32" fmla="*/ 5388416 w 5390588"/>
                <a:gd name="connsiteY32" fmla="*/ 1096439 h 1278942"/>
                <a:gd name="connsiteX33" fmla="*/ 5237261 w 5390588"/>
                <a:gd name="connsiteY33" fmla="*/ 1083708 h 1278942"/>
                <a:gd name="connsiteX34" fmla="*/ 5087837 w 5390588"/>
                <a:gd name="connsiteY34" fmla="*/ 906801 h 1278942"/>
                <a:gd name="connsiteX35" fmla="*/ 5096462 w 5390588"/>
                <a:gd name="connsiteY35" fmla="*/ 804356 h 1278942"/>
                <a:gd name="connsiteX36" fmla="*/ 5098635 w 5390588"/>
                <a:gd name="connsiteY36" fmla="*/ 804481 h 1278942"/>
                <a:gd name="connsiteX37" fmla="*/ 5084876 w 5390588"/>
                <a:gd name="connsiteY37" fmla="*/ 715118 h 1278942"/>
                <a:gd name="connsiteX38" fmla="*/ 4607786 w 5390588"/>
                <a:gd name="connsiteY38" fmla="*/ 318272 h 1278942"/>
                <a:gd name="connsiteX39" fmla="*/ 4084307 w 5390588"/>
                <a:gd name="connsiteY39" fmla="*/ 651549 h 1278942"/>
                <a:gd name="connsiteX40" fmla="*/ 4058397 w 5390588"/>
                <a:gd name="connsiteY40" fmla="*/ 741768 h 1278942"/>
                <a:gd name="connsiteX41" fmla="*/ 4053635 w 5390588"/>
                <a:gd name="connsiteY41" fmla="*/ 802385 h 1278942"/>
                <a:gd name="connsiteX42" fmla="*/ 3761921 w 5390588"/>
                <a:gd name="connsiteY42" fmla="*/ 1214432 h 1278942"/>
                <a:gd name="connsiteX43" fmla="*/ 3191121 w 5390588"/>
                <a:gd name="connsiteY43" fmla="*/ 1184745 h 1278942"/>
                <a:gd name="connsiteX44" fmla="*/ 2945665 w 5390588"/>
                <a:gd name="connsiteY44" fmla="*/ 668562 h 1278942"/>
                <a:gd name="connsiteX45" fmla="*/ 2947591 w 5390588"/>
                <a:gd name="connsiteY45" fmla="*/ 668744 h 1278942"/>
                <a:gd name="connsiteX46" fmla="*/ 2957555 w 5390588"/>
                <a:gd name="connsiteY46" fmla="*/ 608620 h 1278942"/>
                <a:gd name="connsiteX47" fmla="*/ 2779484 w 5390588"/>
                <a:gd name="connsiteY47" fmla="*/ 159884 h 1278942"/>
                <a:gd name="connsiteX48" fmla="*/ 2241650 w 5390588"/>
                <a:gd name="connsiteY48" fmla="*/ 63029 h 1278942"/>
                <a:gd name="connsiteX49" fmla="*/ 1918221 w 5390588"/>
                <a:gd name="connsiteY49" fmla="*/ 421451 h 1278942"/>
                <a:gd name="connsiteX50" fmla="*/ 1906250 w 5390588"/>
                <a:gd name="connsiteY50" fmla="*/ 482996 h 1278942"/>
                <a:gd name="connsiteX51" fmla="*/ 1902067 w 5390588"/>
                <a:gd name="connsiteY51" fmla="*/ 541550 h 1278942"/>
                <a:gd name="connsiteX52" fmla="*/ 1603140 w 5390588"/>
                <a:gd name="connsiteY52" fmla="*/ 960209 h 1278942"/>
                <a:gd name="connsiteX53" fmla="*/ 1022686 w 5390588"/>
                <a:gd name="connsiteY53" fmla="*/ 915607 h 1278942"/>
                <a:gd name="connsiteX54" fmla="*/ 795552 w 5390588"/>
                <a:gd name="connsiteY54" fmla="*/ 532703 h 1278942"/>
                <a:gd name="connsiteX55" fmla="*/ 792356 w 5390588"/>
                <a:gd name="connsiteY55" fmla="*/ 476139 h 1278942"/>
                <a:gd name="connsiteX56" fmla="*/ 789967 w 5390588"/>
                <a:gd name="connsiteY56" fmla="*/ 476188 h 1278942"/>
                <a:gd name="connsiteX57" fmla="*/ 790607 w 5390588"/>
                <a:gd name="connsiteY57" fmla="*/ 369340 h 1278942"/>
                <a:gd name="connsiteX58" fmla="*/ 670615 w 5390588"/>
                <a:gd name="connsiteY58" fmla="*/ 247901 h 1278942"/>
                <a:gd name="connsiteX59" fmla="*/ 0 w 5390588"/>
                <a:gd name="connsiteY59" fmla="*/ 252293 h 1278942"/>
                <a:gd name="connsiteX60" fmla="*/ 0 w 5390588"/>
                <a:gd name="connsiteY60" fmla="*/ 203650 h 1278942"/>
                <a:gd name="connsiteX0" fmla="*/ 0 w 5390588"/>
                <a:gd name="connsiteY0" fmla="*/ 203650 h 1278942"/>
                <a:gd name="connsiteX1" fmla="*/ 666642 w 5390588"/>
                <a:gd name="connsiteY1" fmla="*/ 207797 h 1278942"/>
                <a:gd name="connsiteX2" fmla="*/ 829333 w 5390588"/>
                <a:gd name="connsiteY2" fmla="*/ 372586 h 1278942"/>
                <a:gd name="connsiteX3" fmla="*/ 823477 w 5390588"/>
                <a:gd name="connsiteY3" fmla="*/ 529189 h 1278942"/>
                <a:gd name="connsiteX4" fmla="*/ 1039160 w 5390588"/>
                <a:gd name="connsiteY4" fmla="*/ 892787 h 1278942"/>
                <a:gd name="connsiteX5" fmla="*/ 1590345 w 5390588"/>
                <a:gd name="connsiteY5" fmla="*/ 935139 h 1278942"/>
                <a:gd name="connsiteX6" fmla="*/ 1874201 w 5390588"/>
                <a:gd name="connsiteY6" fmla="*/ 537589 h 1278942"/>
                <a:gd name="connsiteX7" fmla="*/ 1877625 w 5390588"/>
                <a:gd name="connsiteY7" fmla="*/ 489658 h 1278942"/>
                <a:gd name="connsiteX8" fmla="*/ 1876158 w 5390588"/>
                <a:gd name="connsiteY8" fmla="*/ 489476 h 1278942"/>
                <a:gd name="connsiteX9" fmla="*/ 1878497 w 5390588"/>
                <a:gd name="connsiteY9" fmla="*/ 477447 h 1278942"/>
                <a:gd name="connsiteX10" fmla="*/ 1879461 w 5390588"/>
                <a:gd name="connsiteY10" fmla="*/ 463957 h 1278942"/>
                <a:gd name="connsiteX11" fmla="*/ 1881121 w 5390588"/>
                <a:gd name="connsiteY11" fmla="*/ 463960 h 1278942"/>
                <a:gd name="connsiteX12" fmla="*/ 1890813 w 5390588"/>
                <a:gd name="connsiteY12" fmla="*/ 414129 h 1278942"/>
                <a:gd name="connsiteX13" fmla="*/ 2231559 w 5390588"/>
                <a:gd name="connsiteY13" fmla="*/ 36516 h 1278942"/>
                <a:gd name="connsiteX14" fmla="*/ 2798190 w 5390588"/>
                <a:gd name="connsiteY14" fmla="*/ 138559 h 1278942"/>
                <a:gd name="connsiteX15" fmla="*/ 2985795 w 5390588"/>
                <a:gd name="connsiteY15" fmla="*/ 611320 h 1278942"/>
                <a:gd name="connsiteX16" fmla="*/ 2973287 w 5390588"/>
                <a:gd name="connsiteY16" fmla="*/ 686789 h 1278942"/>
                <a:gd name="connsiteX17" fmla="*/ 2971841 w 5390588"/>
                <a:gd name="connsiteY17" fmla="*/ 743454 h 1278942"/>
                <a:gd name="connsiteX18" fmla="*/ 3206765 w 5390588"/>
                <a:gd name="connsiteY18" fmla="*/ 1161349 h 1278942"/>
                <a:gd name="connsiteX19" fmla="*/ 3748785 w 5390588"/>
                <a:gd name="connsiteY19" fmla="*/ 1189539 h 1278942"/>
                <a:gd name="connsiteX20" fmla="*/ 4025791 w 5390588"/>
                <a:gd name="connsiteY20" fmla="*/ 798268 h 1278942"/>
                <a:gd name="connsiteX21" fmla="*/ 4030339 w 5390588"/>
                <a:gd name="connsiteY21" fmla="*/ 740379 h 1278942"/>
                <a:gd name="connsiteX22" fmla="*/ 4025977 w 5390588"/>
                <a:gd name="connsiteY22" fmla="*/ 739554 h 1278942"/>
                <a:gd name="connsiteX23" fmla="*/ 4232166 w 5390588"/>
                <a:gd name="connsiteY23" fmla="*/ 402536 h 1278942"/>
                <a:gd name="connsiteX24" fmla="*/ 4609810 w 5390588"/>
                <a:gd name="connsiteY24" fmla="*/ 286427 h 1278942"/>
                <a:gd name="connsiteX25" fmla="*/ 5115824 w 5390588"/>
                <a:gd name="connsiteY25" fmla="*/ 707333 h 1278942"/>
                <a:gd name="connsiteX26" fmla="*/ 5131067 w 5390588"/>
                <a:gd name="connsiteY26" fmla="*/ 806333 h 1278942"/>
                <a:gd name="connsiteX27" fmla="*/ 5135113 w 5390588"/>
                <a:gd name="connsiteY27" fmla="*/ 806564 h 1278942"/>
                <a:gd name="connsiteX28" fmla="*/ 5126192 w 5390588"/>
                <a:gd name="connsiteY28" fmla="*/ 913040 h 1278942"/>
                <a:gd name="connsiteX29" fmla="*/ 5236410 w 5390588"/>
                <a:gd name="connsiteY29" fmla="*/ 1043417 h 1278942"/>
                <a:gd name="connsiteX30" fmla="*/ 5390588 w 5390588"/>
                <a:gd name="connsiteY30" fmla="*/ 1056335 h 1278942"/>
                <a:gd name="connsiteX31" fmla="*/ 5388416 w 5390588"/>
                <a:gd name="connsiteY31" fmla="*/ 1096439 h 1278942"/>
                <a:gd name="connsiteX32" fmla="*/ 5237261 w 5390588"/>
                <a:gd name="connsiteY32" fmla="*/ 1083708 h 1278942"/>
                <a:gd name="connsiteX33" fmla="*/ 5087837 w 5390588"/>
                <a:gd name="connsiteY33" fmla="*/ 906801 h 1278942"/>
                <a:gd name="connsiteX34" fmla="*/ 5096462 w 5390588"/>
                <a:gd name="connsiteY34" fmla="*/ 804356 h 1278942"/>
                <a:gd name="connsiteX35" fmla="*/ 5098635 w 5390588"/>
                <a:gd name="connsiteY35" fmla="*/ 804481 h 1278942"/>
                <a:gd name="connsiteX36" fmla="*/ 5084876 w 5390588"/>
                <a:gd name="connsiteY36" fmla="*/ 715118 h 1278942"/>
                <a:gd name="connsiteX37" fmla="*/ 4607786 w 5390588"/>
                <a:gd name="connsiteY37" fmla="*/ 318272 h 1278942"/>
                <a:gd name="connsiteX38" fmla="*/ 4084307 w 5390588"/>
                <a:gd name="connsiteY38" fmla="*/ 651549 h 1278942"/>
                <a:gd name="connsiteX39" fmla="*/ 4058397 w 5390588"/>
                <a:gd name="connsiteY39" fmla="*/ 741768 h 1278942"/>
                <a:gd name="connsiteX40" fmla="*/ 4053635 w 5390588"/>
                <a:gd name="connsiteY40" fmla="*/ 802385 h 1278942"/>
                <a:gd name="connsiteX41" fmla="*/ 3761921 w 5390588"/>
                <a:gd name="connsiteY41" fmla="*/ 1214432 h 1278942"/>
                <a:gd name="connsiteX42" fmla="*/ 3191121 w 5390588"/>
                <a:gd name="connsiteY42" fmla="*/ 1184745 h 1278942"/>
                <a:gd name="connsiteX43" fmla="*/ 2945665 w 5390588"/>
                <a:gd name="connsiteY43" fmla="*/ 668562 h 1278942"/>
                <a:gd name="connsiteX44" fmla="*/ 2947591 w 5390588"/>
                <a:gd name="connsiteY44" fmla="*/ 668744 h 1278942"/>
                <a:gd name="connsiteX45" fmla="*/ 2957555 w 5390588"/>
                <a:gd name="connsiteY45" fmla="*/ 608620 h 1278942"/>
                <a:gd name="connsiteX46" fmla="*/ 2779484 w 5390588"/>
                <a:gd name="connsiteY46" fmla="*/ 159884 h 1278942"/>
                <a:gd name="connsiteX47" fmla="*/ 2241650 w 5390588"/>
                <a:gd name="connsiteY47" fmla="*/ 63029 h 1278942"/>
                <a:gd name="connsiteX48" fmla="*/ 1918221 w 5390588"/>
                <a:gd name="connsiteY48" fmla="*/ 421451 h 1278942"/>
                <a:gd name="connsiteX49" fmla="*/ 1906250 w 5390588"/>
                <a:gd name="connsiteY49" fmla="*/ 482996 h 1278942"/>
                <a:gd name="connsiteX50" fmla="*/ 1902067 w 5390588"/>
                <a:gd name="connsiteY50" fmla="*/ 541550 h 1278942"/>
                <a:gd name="connsiteX51" fmla="*/ 1603140 w 5390588"/>
                <a:gd name="connsiteY51" fmla="*/ 960209 h 1278942"/>
                <a:gd name="connsiteX52" fmla="*/ 1022686 w 5390588"/>
                <a:gd name="connsiteY52" fmla="*/ 915607 h 1278942"/>
                <a:gd name="connsiteX53" fmla="*/ 795552 w 5390588"/>
                <a:gd name="connsiteY53" fmla="*/ 532703 h 1278942"/>
                <a:gd name="connsiteX54" fmla="*/ 792356 w 5390588"/>
                <a:gd name="connsiteY54" fmla="*/ 476139 h 1278942"/>
                <a:gd name="connsiteX55" fmla="*/ 789967 w 5390588"/>
                <a:gd name="connsiteY55" fmla="*/ 476188 h 1278942"/>
                <a:gd name="connsiteX56" fmla="*/ 790607 w 5390588"/>
                <a:gd name="connsiteY56" fmla="*/ 369340 h 1278942"/>
                <a:gd name="connsiteX57" fmla="*/ 670615 w 5390588"/>
                <a:gd name="connsiteY57" fmla="*/ 247901 h 1278942"/>
                <a:gd name="connsiteX58" fmla="*/ 0 w 5390588"/>
                <a:gd name="connsiteY58" fmla="*/ 252293 h 1278942"/>
                <a:gd name="connsiteX59" fmla="*/ 0 w 5390588"/>
                <a:gd name="connsiteY59" fmla="*/ 203650 h 1278942"/>
                <a:gd name="connsiteX0" fmla="*/ 0 w 5898369"/>
                <a:gd name="connsiteY0" fmla="*/ 203650 h 1278942"/>
                <a:gd name="connsiteX1" fmla="*/ 666642 w 5898369"/>
                <a:gd name="connsiteY1" fmla="*/ 207797 h 1278942"/>
                <a:gd name="connsiteX2" fmla="*/ 829333 w 5898369"/>
                <a:gd name="connsiteY2" fmla="*/ 372586 h 1278942"/>
                <a:gd name="connsiteX3" fmla="*/ 823477 w 5898369"/>
                <a:gd name="connsiteY3" fmla="*/ 529189 h 1278942"/>
                <a:gd name="connsiteX4" fmla="*/ 1039160 w 5898369"/>
                <a:gd name="connsiteY4" fmla="*/ 892787 h 1278942"/>
                <a:gd name="connsiteX5" fmla="*/ 1590345 w 5898369"/>
                <a:gd name="connsiteY5" fmla="*/ 935139 h 1278942"/>
                <a:gd name="connsiteX6" fmla="*/ 1874201 w 5898369"/>
                <a:gd name="connsiteY6" fmla="*/ 537589 h 1278942"/>
                <a:gd name="connsiteX7" fmla="*/ 1877625 w 5898369"/>
                <a:gd name="connsiteY7" fmla="*/ 489658 h 1278942"/>
                <a:gd name="connsiteX8" fmla="*/ 1876158 w 5898369"/>
                <a:gd name="connsiteY8" fmla="*/ 489476 h 1278942"/>
                <a:gd name="connsiteX9" fmla="*/ 1878497 w 5898369"/>
                <a:gd name="connsiteY9" fmla="*/ 477447 h 1278942"/>
                <a:gd name="connsiteX10" fmla="*/ 1879461 w 5898369"/>
                <a:gd name="connsiteY10" fmla="*/ 463957 h 1278942"/>
                <a:gd name="connsiteX11" fmla="*/ 1881121 w 5898369"/>
                <a:gd name="connsiteY11" fmla="*/ 463960 h 1278942"/>
                <a:gd name="connsiteX12" fmla="*/ 1890813 w 5898369"/>
                <a:gd name="connsiteY12" fmla="*/ 414129 h 1278942"/>
                <a:gd name="connsiteX13" fmla="*/ 2231559 w 5898369"/>
                <a:gd name="connsiteY13" fmla="*/ 36516 h 1278942"/>
                <a:gd name="connsiteX14" fmla="*/ 2798190 w 5898369"/>
                <a:gd name="connsiteY14" fmla="*/ 138559 h 1278942"/>
                <a:gd name="connsiteX15" fmla="*/ 2985795 w 5898369"/>
                <a:gd name="connsiteY15" fmla="*/ 611320 h 1278942"/>
                <a:gd name="connsiteX16" fmla="*/ 2973287 w 5898369"/>
                <a:gd name="connsiteY16" fmla="*/ 686789 h 1278942"/>
                <a:gd name="connsiteX17" fmla="*/ 2971841 w 5898369"/>
                <a:gd name="connsiteY17" fmla="*/ 743454 h 1278942"/>
                <a:gd name="connsiteX18" fmla="*/ 3206765 w 5898369"/>
                <a:gd name="connsiteY18" fmla="*/ 1161349 h 1278942"/>
                <a:gd name="connsiteX19" fmla="*/ 3748785 w 5898369"/>
                <a:gd name="connsiteY19" fmla="*/ 1189539 h 1278942"/>
                <a:gd name="connsiteX20" fmla="*/ 4025791 w 5898369"/>
                <a:gd name="connsiteY20" fmla="*/ 798268 h 1278942"/>
                <a:gd name="connsiteX21" fmla="*/ 4030339 w 5898369"/>
                <a:gd name="connsiteY21" fmla="*/ 740379 h 1278942"/>
                <a:gd name="connsiteX22" fmla="*/ 4025977 w 5898369"/>
                <a:gd name="connsiteY22" fmla="*/ 739554 h 1278942"/>
                <a:gd name="connsiteX23" fmla="*/ 4232166 w 5898369"/>
                <a:gd name="connsiteY23" fmla="*/ 402536 h 1278942"/>
                <a:gd name="connsiteX24" fmla="*/ 4609810 w 5898369"/>
                <a:gd name="connsiteY24" fmla="*/ 286427 h 1278942"/>
                <a:gd name="connsiteX25" fmla="*/ 5115824 w 5898369"/>
                <a:gd name="connsiteY25" fmla="*/ 707333 h 1278942"/>
                <a:gd name="connsiteX26" fmla="*/ 5131067 w 5898369"/>
                <a:gd name="connsiteY26" fmla="*/ 806333 h 1278942"/>
                <a:gd name="connsiteX27" fmla="*/ 5135113 w 5898369"/>
                <a:gd name="connsiteY27" fmla="*/ 806564 h 1278942"/>
                <a:gd name="connsiteX28" fmla="*/ 5126192 w 5898369"/>
                <a:gd name="connsiteY28" fmla="*/ 913040 h 1278942"/>
                <a:gd name="connsiteX29" fmla="*/ 5236410 w 5898369"/>
                <a:gd name="connsiteY29" fmla="*/ 1043417 h 1278942"/>
                <a:gd name="connsiteX30" fmla="*/ 5898369 w 5898369"/>
                <a:gd name="connsiteY30" fmla="*/ 1079693 h 1278942"/>
                <a:gd name="connsiteX31" fmla="*/ 5388416 w 5898369"/>
                <a:gd name="connsiteY31" fmla="*/ 1096439 h 1278942"/>
                <a:gd name="connsiteX32" fmla="*/ 5237261 w 5898369"/>
                <a:gd name="connsiteY32" fmla="*/ 1083708 h 1278942"/>
                <a:gd name="connsiteX33" fmla="*/ 5087837 w 5898369"/>
                <a:gd name="connsiteY33" fmla="*/ 906801 h 1278942"/>
                <a:gd name="connsiteX34" fmla="*/ 5096462 w 5898369"/>
                <a:gd name="connsiteY34" fmla="*/ 804356 h 1278942"/>
                <a:gd name="connsiteX35" fmla="*/ 5098635 w 5898369"/>
                <a:gd name="connsiteY35" fmla="*/ 804481 h 1278942"/>
                <a:gd name="connsiteX36" fmla="*/ 5084876 w 5898369"/>
                <a:gd name="connsiteY36" fmla="*/ 715118 h 1278942"/>
                <a:gd name="connsiteX37" fmla="*/ 4607786 w 5898369"/>
                <a:gd name="connsiteY37" fmla="*/ 318272 h 1278942"/>
                <a:gd name="connsiteX38" fmla="*/ 4084307 w 5898369"/>
                <a:gd name="connsiteY38" fmla="*/ 651549 h 1278942"/>
                <a:gd name="connsiteX39" fmla="*/ 4058397 w 5898369"/>
                <a:gd name="connsiteY39" fmla="*/ 741768 h 1278942"/>
                <a:gd name="connsiteX40" fmla="*/ 4053635 w 5898369"/>
                <a:gd name="connsiteY40" fmla="*/ 802385 h 1278942"/>
                <a:gd name="connsiteX41" fmla="*/ 3761921 w 5898369"/>
                <a:gd name="connsiteY41" fmla="*/ 1214432 h 1278942"/>
                <a:gd name="connsiteX42" fmla="*/ 3191121 w 5898369"/>
                <a:gd name="connsiteY42" fmla="*/ 1184745 h 1278942"/>
                <a:gd name="connsiteX43" fmla="*/ 2945665 w 5898369"/>
                <a:gd name="connsiteY43" fmla="*/ 668562 h 1278942"/>
                <a:gd name="connsiteX44" fmla="*/ 2947591 w 5898369"/>
                <a:gd name="connsiteY44" fmla="*/ 668744 h 1278942"/>
                <a:gd name="connsiteX45" fmla="*/ 2957555 w 5898369"/>
                <a:gd name="connsiteY45" fmla="*/ 608620 h 1278942"/>
                <a:gd name="connsiteX46" fmla="*/ 2779484 w 5898369"/>
                <a:gd name="connsiteY46" fmla="*/ 159884 h 1278942"/>
                <a:gd name="connsiteX47" fmla="*/ 2241650 w 5898369"/>
                <a:gd name="connsiteY47" fmla="*/ 63029 h 1278942"/>
                <a:gd name="connsiteX48" fmla="*/ 1918221 w 5898369"/>
                <a:gd name="connsiteY48" fmla="*/ 421451 h 1278942"/>
                <a:gd name="connsiteX49" fmla="*/ 1906250 w 5898369"/>
                <a:gd name="connsiteY49" fmla="*/ 482996 h 1278942"/>
                <a:gd name="connsiteX50" fmla="*/ 1902067 w 5898369"/>
                <a:gd name="connsiteY50" fmla="*/ 541550 h 1278942"/>
                <a:gd name="connsiteX51" fmla="*/ 1603140 w 5898369"/>
                <a:gd name="connsiteY51" fmla="*/ 960209 h 1278942"/>
                <a:gd name="connsiteX52" fmla="*/ 1022686 w 5898369"/>
                <a:gd name="connsiteY52" fmla="*/ 915607 h 1278942"/>
                <a:gd name="connsiteX53" fmla="*/ 795552 w 5898369"/>
                <a:gd name="connsiteY53" fmla="*/ 532703 h 1278942"/>
                <a:gd name="connsiteX54" fmla="*/ 792356 w 5898369"/>
                <a:gd name="connsiteY54" fmla="*/ 476139 h 1278942"/>
                <a:gd name="connsiteX55" fmla="*/ 789967 w 5898369"/>
                <a:gd name="connsiteY55" fmla="*/ 476188 h 1278942"/>
                <a:gd name="connsiteX56" fmla="*/ 790607 w 5898369"/>
                <a:gd name="connsiteY56" fmla="*/ 369340 h 1278942"/>
                <a:gd name="connsiteX57" fmla="*/ 670615 w 5898369"/>
                <a:gd name="connsiteY57" fmla="*/ 247901 h 1278942"/>
                <a:gd name="connsiteX58" fmla="*/ 0 w 5898369"/>
                <a:gd name="connsiteY58" fmla="*/ 252293 h 1278942"/>
                <a:gd name="connsiteX59" fmla="*/ 0 w 5898369"/>
                <a:gd name="connsiteY59" fmla="*/ 203650 h 1278942"/>
                <a:gd name="connsiteX0" fmla="*/ 0 w 5898369"/>
                <a:gd name="connsiteY0" fmla="*/ 203650 h 1278942"/>
                <a:gd name="connsiteX1" fmla="*/ 666642 w 5898369"/>
                <a:gd name="connsiteY1" fmla="*/ 207797 h 1278942"/>
                <a:gd name="connsiteX2" fmla="*/ 829333 w 5898369"/>
                <a:gd name="connsiteY2" fmla="*/ 372586 h 1278942"/>
                <a:gd name="connsiteX3" fmla="*/ 823477 w 5898369"/>
                <a:gd name="connsiteY3" fmla="*/ 529189 h 1278942"/>
                <a:gd name="connsiteX4" fmla="*/ 1039160 w 5898369"/>
                <a:gd name="connsiteY4" fmla="*/ 892787 h 1278942"/>
                <a:gd name="connsiteX5" fmla="*/ 1590345 w 5898369"/>
                <a:gd name="connsiteY5" fmla="*/ 935139 h 1278942"/>
                <a:gd name="connsiteX6" fmla="*/ 1874201 w 5898369"/>
                <a:gd name="connsiteY6" fmla="*/ 537589 h 1278942"/>
                <a:gd name="connsiteX7" fmla="*/ 1877625 w 5898369"/>
                <a:gd name="connsiteY7" fmla="*/ 489658 h 1278942"/>
                <a:gd name="connsiteX8" fmla="*/ 1876158 w 5898369"/>
                <a:gd name="connsiteY8" fmla="*/ 489476 h 1278942"/>
                <a:gd name="connsiteX9" fmla="*/ 1878497 w 5898369"/>
                <a:gd name="connsiteY9" fmla="*/ 477447 h 1278942"/>
                <a:gd name="connsiteX10" fmla="*/ 1879461 w 5898369"/>
                <a:gd name="connsiteY10" fmla="*/ 463957 h 1278942"/>
                <a:gd name="connsiteX11" fmla="*/ 1881121 w 5898369"/>
                <a:gd name="connsiteY11" fmla="*/ 463960 h 1278942"/>
                <a:gd name="connsiteX12" fmla="*/ 1890813 w 5898369"/>
                <a:gd name="connsiteY12" fmla="*/ 414129 h 1278942"/>
                <a:gd name="connsiteX13" fmla="*/ 2231559 w 5898369"/>
                <a:gd name="connsiteY13" fmla="*/ 36516 h 1278942"/>
                <a:gd name="connsiteX14" fmla="*/ 2798190 w 5898369"/>
                <a:gd name="connsiteY14" fmla="*/ 138559 h 1278942"/>
                <a:gd name="connsiteX15" fmla="*/ 2985795 w 5898369"/>
                <a:gd name="connsiteY15" fmla="*/ 611320 h 1278942"/>
                <a:gd name="connsiteX16" fmla="*/ 2973287 w 5898369"/>
                <a:gd name="connsiteY16" fmla="*/ 686789 h 1278942"/>
                <a:gd name="connsiteX17" fmla="*/ 2971841 w 5898369"/>
                <a:gd name="connsiteY17" fmla="*/ 743454 h 1278942"/>
                <a:gd name="connsiteX18" fmla="*/ 3206765 w 5898369"/>
                <a:gd name="connsiteY18" fmla="*/ 1161349 h 1278942"/>
                <a:gd name="connsiteX19" fmla="*/ 3748785 w 5898369"/>
                <a:gd name="connsiteY19" fmla="*/ 1189539 h 1278942"/>
                <a:gd name="connsiteX20" fmla="*/ 4025791 w 5898369"/>
                <a:gd name="connsiteY20" fmla="*/ 798268 h 1278942"/>
                <a:gd name="connsiteX21" fmla="*/ 4030339 w 5898369"/>
                <a:gd name="connsiteY21" fmla="*/ 740379 h 1278942"/>
                <a:gd name="connsiteX22" fmla="*/ 4025977 w 5898369"/>
                <a:gd name="connsiteY22" fmla="*/ 739554 h 1278942"/>
                <a:gd name="connsiteX23" fmla="*/ 4232166 w 5898369"/>
                <a:gd name="connsiteY23" fmla="*/ 402536 h 1278942"/>
                <a:gd name="connsiteX24" fmla="*/ 4609810 w 5898369"/>
                <a:gd name="connsiteY24" fmla="*/ 286427 h 1278942"/>
                <a:gd name="connsiteX25" fmla="*/ 5115824 w 5898369"/>
                <a:gd name="connsiteY25" fmla="*/ 707333 h 1278942"/>
                <a:gd name="connsiteX26" fmla="*/ 5131067 w 5898369"/>
                <a:gd name="connsiteY26" fmla="*/ 806333 h 1278942"/>
                <a:gd name="connsiteX27" fmla="*/ 5135113 w 5898369"/>
                <a:gd name="connsiteY27" fmla="*/ 806564 h 1278942"/>
                <a:gd name="connsiteX28" fmla="*/ 5126192 w 5898369"/>
                <a:gd name="connsiteY28" fmla="*/ 913040 h 1278942"/>
                <a:gd name="connsiteX29" fmla="*/ 5236410 w 5898369"/>
                <a:gd name="connsiteY29" fmla="*/ 1043417 h 1278942"/>
                <a:gd name="connsiteX30" fmla="*/ 5898369 w 5898369"/>
                <a:gd name="connsiteY30" fmla="*/ 1079693 h 1278942"/>
                <a:gd name="connsiteX31" fmla="*/ 5891039 w 5898369"/>
                <a:gd name="connsiteY31" fmla="*/ 1109947 h 1278942"/>
                <a:gd name="connsiteX32" fmla="*/ 5237261 w 5898369"/>
                <a:gd name="connsiteY32" fmla="*/ 1083708 h 1278942"/>
                <a:gd name="connsiteX33" fmla="*/ 5087837 w 5898369"/>
                <a:gd name="connsiteY33" fmla="*/ 906801 h 1278942"/>
                <a:gd name="connsiteX34" fmla="*/ 5096462 w 5898369"/>
                <a:gd name="connsiteY34" fmla="*/ 804356 h 1278942"/>
                <a:gd name="connsiteX35" fmla="*/ 5098635 w 5898369"/>
                <a:gd name="connsiteY35" fmla="*/ 804481 h 1278942"/>
                <a:gd name="connsiteX36" fmla="*/ 5084876 w 5898369"/>
                <a:gd name="connsiteY36" fmla="*/ 715118 h 1278942"/>
                <a:gd name="connsiteX37" fmla="*/ 4607786 w 5898369"/>
                <a:gd name="connsiteY37" fmla="*/ 318272 h 1278942"/>
                <a:gd name="connsiteX38" fmla="*/ 4084307 w 5898369"/>
                <a:gd name="connsiteY38" fmla="*/ 651549 h 1278942"/>
                <a:gd name="connsiteX39" fmla="*/ 4058397 w 5898369"/>
                <a:gd name="connsiteY39" fmla="*/ 741768 h 1278942"/>
                <a:gd name="connsiteX40" fmla="*/ 4053635 w 5898369"/>
                <a:gd name="connsiteY40" fmla="*/ 802385 h 1278942"/>
                <a:gd name="connsiteX41" fmla="*/ 3761921 w 5898369"/>
                <a:gd name="connsiteY41" fmla="*/ 1214432 h 1278942"/>
                <a:gd name="connsiteX42" fmla="*/ 3191121 w 5898369"/>
                <a:gd name="connsiteY42" fmla="*/ 1184745 h 1278942"/>
                <a:gd name="connsiteX43" fmla="*/ 2945665 w 5898369"/>
                <a:gd name="connsiteY43" fmla="*/ 668562 h 1278942"/>
                <a:gd name="connsiteX44" fmla="*/ 2947591 w 5898369"/>
                <a:gd name="connsiteY44" fmla="*/ 668744 h 1278942"/>
                <a:gd name="connsiteX45" fmla="*/ 2957555 w 5898369"/>
                <a:gd name="connsiteY45" fmla="*/ 608620 h 1278942"/>
                <a:gd name="connsiteX46" fmla="*/ 2779484 w 5898369"/>
                <a:gd name="connsiteY46" fmla="*/ 159884 h 1278942"/>
                <a:gd name="connsiteX47" fmla="*/ 2241650 w 5898369"/>
                <a:gd name="connsiteY47" fmla="*/ 63029 h 1278942"/>
                <a:gd name="connsiteX48" fmla="*/ 1918221 w 5898369"/>
                <a:gd name="connsiteY48" fmla="*/ 421451 h 1278942"/>
                <a:gd name="connsiteX49" fmla="*/ 1906250 w 5898369"/>
                <a:gd name="connsiteY49" fmla="*/ 482996 h 1278942"/>
                <a:gd name="connsiteX50" fmla="*/ 1902067 w 5898369"/>
                <a:gd name="connsiteY50" fmla="*/ 541550 h 1278942"/>
                <a:gd name="connsiteX51" fmla="*/ 1603140 w 5898369"/>
                <a:gd name="connsiteY51" fmla="*/ 960209 h 1278942"/>
                <a:gd name="connsiteX52" fmla="*/ 1022686 w 5898369"/>
                <a:gd name="connsiteY52" fmla="*/ 915607 h 1278942"/>
                <a:gd name="connsiteX53" fmla="*/ 795552 w 5898369"/>
                <a:gd name="connsiteY53" fmla="*/ 532703 h 1278942"/>
                <a:gd name="connsiteX54" fmla="*/ 792356 w 5898369"/>
                <a:gd name="connsiteY54" fmla="*/ 476139 h 1278942"/>
                <a:gd name="connsiteX55" fmla="*/ 789967 w 5898369"/>
                <a:gd name="connsiteY55" fmla="*/ 476188 h 1278942"/>
                <a:gd name="connsiteX56" fmla="*/ 790607 w 5898369"/>
                <a:gd name="connsiteY56" fmla="*/ 369340 h 1278942"/>
                <a:gd name="connsiteX57" fmla="*/ 670615 w 5898369"/>
                <a:gd name="connsiteY57" fmla="*/ 247901 h 1278942"/>
                <a:gd name="connsiteX58" fmla="*/ 0 w 5898369"/>
                <a:gd name="connsiteY58" fmla="*/ 252293 h 1278942"/>
                <a:gd name="connsiteX59" fmla="*/ 0 w 5898369"/>
                <a:gd name="connsiteY59" fmla="*/ 203650 h 127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98369" h="1278942">
                  <a:moveTo>
                    <a:pt x="0" y="203650"/>
                  </a:moveTo>
                  <a:lnTo>
                    <a:pt x="666642" y="207797"/>
                  </a:lnTo>
                  <a:cubicBezTo>
                    <a:pt x="757073" y="208376"/>
                    <a:pt x="829912" y="282156"/>
                    <a:pt x="829333" y="372586"/>
                  </a:cubicBezTo>
                  <a:lnTo>
                    <a:pt x="823477" y="529189"/>
                  </a:lnTo>
                  <a:cubicBezTo>
                    <a:pt x="841578" y="672941"/>
                    <a:pt x="918231" y="805492"/>
                    <a:pt x="1039160" y="892787"/>
                  </a:cubicBezTo>
                  <a:cubicBezTo>
                    <a:pt x="1200398" y="1009179"/>
                    <a:pt x="1413218" y="1025532"/>
                    <a:pt x="1590345" y="935139"/>
                  </a:cubicBezTo>
                  <a:cubicBezTo>
                    <a:pt x="1745332" y="856044"/>
                    <a:pt x="1850173" y="706867"/>
                    <a:pt x="1874201" y="537589"/>
                  </a:cubicBezTo>
                  <a:lnTo>
                    <a:pt x="1877625" y="489658"/>
                  </a:lnTo>
                  <a:lnTo>
                    <a:pt x="1876158" y="489476"/>
                  </a:lnTo>
                  <a:lnTo>
                    <a:pt x="1878497" y="477447"/>
                  </a:lnTo>
                  <a:cubicBezTo>
                    <a:pt x="1878818" y="472950"/>
                    <a:pt x="1879140" y="468454"/>
                    <a:pt x="1879461" y="463957"/>
                  </a:cubicBezTo>
                  <a:lnTo>
                    <a:pt x="1881121" y="463960"/>
                  </a:lnTo>
                  <a:lnTo>
                    <a:pt x="1890813" y="414129"/>
                  </a:lnTo>
                  <a:cubicBezTo>
                    <a:pt x="1936682" y="242333"/>
                    <a:pt x="2062509" y="100856"/>
                    <a:pt x="2231559" y="36516"/>
                  </a:cubicBezTo>
                  <a:cubicBezTo>
                    <a:pt x="2424760" y="-37015"/>
                    <a:pt x="2642778" y="2247"/>
                    <a:pt x="2798190" y="138559"/>
                  </a:cubicBezTo>
                  <a:cubicBezTo>
                    <a:pt x="2934174" y="257831"/>
                    <a:pt x="3002741" y="434314"/>
                    <a:pt x="2985795" y="611320"/>
                  </a:cubicBezTo>
                  <a:lnTo>
                    <a:pt x="2973287" y="686789"/>
                  </a:lnTo>
                  <a:lnTo>
                    <a:pt x="2971841" y="743454"/>
                  </a:lnTo>
                  <a:cubicBezTo>
                    <a:pt x="2978991" y="910773"/>
                    <a:pt x="3065197" y="1066676"/>
                    <a:pt x="3206765" y="1161349"/>
                  </a:cubicBezTo>
                  <a:cubicBezTo>
                    <a:pt x="3368559" y="1269550"/>
                    <a:pt x="3576639" y="1280372"/>
                    <a:pt x="3748785" y="1189539"/>
                  </a:cubicBezTo>
                  <a:cubicBezTo>
                    <a:pt x="3899411" y="1110062"/>
                    <a:pt x="4001322" y="963942"/>
                    <a:pt x="4025791" y="798268"/>
                  </a:cubicBezTo>
                  <a:lnTo>
                    <a:pt x="4030339" y="740379"/>
                  </a:lnTo>
                  <a:lnTo>
                    <a:pt x="4025977" y="739554"/>
                  </a:lnTo>
                  <a:cubicBezTo>
                    <a:pt x="4052200" y="601208"/>
                    <a:pt x="4127895" y="483462"/>
                    <a:pt x="4232166" y="402536"/>
                  </a:cubicBezTo>
                  <a:cubicBezTo>
                    <a:pt x="4336437" y="321608"/>
                    <a:pt x="4469284" y="277499"/>
                    <a:pt x="4609810" y="286427"/>
                  </a:cubicBezTo>
                  <a:cubicBezTo>
                    <a:pt x="4855728" y="302052"/>
                    <a:pt x="5057764" y="475820"/>
                    <a:pt x="5115824" y="707333"/>
                  </a:cubicBezTo>
                  <a:lnTo>
                    <a:pt x="5131067" y="806333"/>
                  </a:lnTo>
                  <a:lnTo>
                    <a:pt x="5135113" y="806564"/>
                  </a:lnTo>
                  <a:lnTo>
                    <a:pt x="5126192" y="913040"/>
                  </a:lnTo>
                  <a:cubicBezTo>
                    <a:pt x="5120625" y="979477"/>
                    <a:pt x="5169972" y="1037850"/>
                    <a:pt x="5236410" y="1043417"/>
                  </a:cubicBezTo>
                  <a:lnTo>
                    <a:pt x="5898369" y="1079693"/>
                  </a:lnTo>
                  <a:lnTo>
                    <a:pt x="5891039" y="1109947"/>
                  </a:lnTo>
                  <a:lnTo>
                    <a:pt x="5237261" y="1083708"/>
                  </a:lnTo>
                  <a:cubicBezTo>
                    <a:pt x="5147147" y="1076120"/>
                    <a:pt x="5080247" y="996917"/>
                    <a:pt x="5087837" y="906801"/>
                  </a:cubicBezTo>
                  <a:lnTo>
                    <a:pt x="5096462" y="804356"/>
                  </a:lnTo>
                  <a:lnTo>
                    <a:pt x="5098635" y="804481"/>
                  </a:lnTo>
                  <a:lnTo>
                    <a:pt x="5084876" y="715118"/>
                  </a:lnTo>
                  <a:cubicBezTo>
                    <a:pt x="5030135" y="496837"/>
                    <a:pt x="4839647" y="333001"/>
                    <a:pt x="4607786" y="318272"/>
                  </a:cubicBezTo>
                  <a:cubicBezTo>
                    <a:pt x="4375925" y="303539"/>
                    <a:pt x="4166234" y="441950"/>
                    <a:pt x="4084307" y="651549"/>
                  </a:cubicBezTo>
                  <a:lnTo>
                    <a:pt x="4058397" y="741768"/>
                  </a:lnTo>
                  <a:lnTo>
                    <a:pt x="4053635" y="802385"/>
                  </a:lnTo>
                  <a:cubicBezTo>
                    <a:pt x="4027867" y="976856"/>
                    <a:pt x="3920545" y="1130733"/>
                    <a:pt x="3761921" y="1214432"/>
                  </a:cubicBezTo>
                  <a:cubicBezTo>
                    <a:pt x="3580635" y="1310086"/>
                    <a:pt x="3361506" y="1298691"/>
                    <a:pt x="3191121" y="1184745"/>
                  </a:cubicBezTo>
                  <a:cubicBezTo>
                    <a:pt x="3020736" y="1070801"/>
                    <a:pt x="2926505" y="872639"/>
                    <a:pt x="2945665" y="668562"/>
                  </a:cubicBezTo>
                  <a:lnTo>
                    <a:pt x="2947591" y="668744"/>
                  </a:lnTo>
                  <a:lnTo>
                    <a:pt x="2957555" y="608620"/>
                  </a:lnTo>
                  <a:cubicBezTo>
                    <a:pt x="2973639" y="440610"/>
                    <a:pt x="2908558" y="273096"/>
                    <a:pt x="2779484" y="159884"/>
                  </a:cubicBezTo>
                  <a:cubicBezTo>
                    <a:pt x="2631971" y="30501"/>
                    <a:pt x="2425032" y="-6765"/>
                    <a:pt x="2241650" y="63029"/>
                  </a:cubicBezTo>
                  <a:cubicBezTo>
                    <a:pt x="2081191" y="124098"/>
                    <a:pt x="1961759" y="258385"/>
                    <a:pt x="1918221" y="421451"/>
                  </a:cubicBezTo>
                  <a:lnTo>
                    <a:pt x="1906250" y="482996"/>
                  </a:lnTo>
                  <a:lnTo>
                    <a:pt x="1902067" y="541550"/>
                  </a:lnTo>
                  <a:cubicBezTo>
                    <a:pt x="1876764" y="719818"/>
                    <a:pt x="1766355" y="876915"/>
                    <a:pt x="1603140" y="960209"/>
                  </a:cubicBezTo>
                  <a:cubicBezTo>
                    <a:pt x="1416607" y="1055401"/>
                    <a:pt x="1192485" y="1038180"/>
                    <a:pt x="1022686" y="915607"/>
                  </a:cubicBezTo>
                  <a:cubicBezTo>
                    <a:pt x="895336" y="823677"/>
                    <a:pt x="814613" y="684087"/>
                    <a:pt x="795552" y="532703"/>
                  </a:cubicBezTo>
                  <a:lnTo>
                    <a:pt x="792356" y="476139"/>
                  </a:lnTo>
                  <a:lnTo>
                    <a:pt x="789967" y="476188"/>
                  </a:lnTo>
                  <a:cubicBezTo>
                    <a:pt x="790180" y="440572"/>
                    <a:pt x="790394" y="404956"/>
                    <a:pt x="790607" y="369340"/>
                  </a:cubicBezTo>
                  <a:cubicBezTo>
                    <a:pt x="791008" y="302671"/>
                    <a:pt x="737284" y="248300"/>
                    <a:pt x="670615" y="247901"/>
                  </a:cubicBezTo>
                  <a:lnTo>
                    <a:pt x="0" y="252293"/>
                  </a:lnTo>
                  <a:lnTo>
                    <a:pt x="0" y="203650"/>
                  </a:lnTo>
                  <a:close/>
                </a:path>
              </a:pathLst>
            </a:custGeom>
            <a:solidFill>
              <a:schemeClr val="tx1">
                <a:lumMod val="50000"/>
                <a:lumOff val="50000"/>
              </a:schemeClr>
            </a:solidFill>
            <a:ln w="381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41" name="圆角矩形 67"/>
            <p:cNvSpPr/>
            <p:nvPr/>
          </p:nvSpPr>
          <p:spPr>
            <a:xfrm rot="18900000">
              <a:off x="5952673" y="3356372"/>
              <a:ext cx="1909664" cy="631414"/>
            </a:xfrm>
            <a:prstGeom prst="roundRect">
              <a:avLst>
                <a:gd name="adj" fmla="val 50000"/>
              </a:avLst>
            </a:prstGeom>
            <a:solidFill>
              <a:srgbClr val="FF800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42" name="椭圆 41"/>
            <p:cNvSpPr/>
            <p:nvPr/>
          </p:nvSpPr>
          <p:spPr>
            <a:xfrm flipH="1">
              <a:off x="6206539" y="3850588"/>
              <a:ext cx="528842" cy="529105"/>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rgbClr val="E77817"/>
                </a:solidFill>
                <a:latin typeface="+mj-lt"/>
              </a:endParaRPr>
            </a:p>
          </p:txBody>
        </p:sp>
        <p:sp>
          <p:nvSpPr>
            <p:cNvPr id="43" name="矩形 42"/>
            <p:cNvSpPr/>
            <p:nvPr/>
          </p:nvSpPr>
          <p:spPr>
            <a:xfrm rot="18900000">
              <a:off x="6224952" y="3869903"/>
              <a:ext cx="527709"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98">
                <a:defRPr/>
              </a:pPr>
              <a:r>
                <a:rPr lang="es-ES" altLang="zh-CN" sz="2400" kern="0" dirty="0">
                  <a:solidFill>
                    <a:schemeClr val="accent2"/>
                  </a:solidFill>
                  <a:ea typeface="微软雅黑" pitchFamily="34" charset="-122"/>
                  <a:cs typeface="Arial" pitchFamily="34" charset="0"/>
                </a:rPr>
                <a:t>11</a:t>
              </a:r>
              <a:endParaRPr lang="zh-CN" altLang="en-US" sz="2400" kern="0" dirty="0">
                <a:solidFill>
                  <a:schemeClr val="accent2"/>
                </a:solidFill>
                <a:ea typeface="微软雅黑" pitchFamily="34" charset="-122"/>
                <a:cs typeface="Arial" pitchFamily="34" charset="0"/>
              </a:endParaRPr>
            </a:p>
          </p:txBody>
        </p:sp>
        <p:sp>
          <p:nvSpPr>
            <p:cNvPr id="45" name="KSO_Shape"/>
            <p:cNvSpPr>
              <a:spLocks/>
            </p:cNvSpPr>
            <p:nvPr/>
          </p:nvSpPr>
          <p:spPr bwMode="auto">
            <a:xfrm>
              <a:off x="7266036" y="3019566"/>
              <a:ext cx="252288" cy="32018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latin typeface="微软雅黑" pitchFamily="34" charset="-122"/>
                <a:ea typeface="微软雅黑" pitchFamily="34" charset="-122"/>
              </a:endParaRPr>
            </a:p>
          </p:txBody>
        </p:sp>
        <p:sp>
          <p:nvSpPr>
            <p:cNvPr id="51" name="椭圆 50"/>
            <p:cNvSpPr/>
            <p:nvPr/>
          </p:nvSpPr>
          <p:spPr>
            <a:xfrm flipH="1">
              <a:off x="6851015" y="4505919"/>
              <a:ext cx="528842" cy="529105"/>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a:solidFill>
                  <a:schemeClr val="accent2"/>
                </a:solidFill>
              </a:endParaRPr>
            </a:p>
          </p:txBody>
        </p:sp>
        <p:sp>
          <p:nvSpPr>
            <p:cNvPr id="50" name="KSO_Shape"/>
            <p:cNvSpPr>
              <a:spLocks/>
            </p:cNvSpPr>
            <p:nvPr/>
          </p:nvSpPr>
          <p:spPr bwMode="auto">
            <a:xfrm>
              <a:off x="6051743" y="5473387"/>
              <a:ext cx="343161" cy="340469"/>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grpSp>
        <p:nvGrpSpPr>
          <p:cNvPr id="38" name="组合 37"/>
          <p:cNvGrpSpPr/>
          <p:nvPr/>
        </p:nvGrpSpPr>
        <p:grpSpPr>
          <a:xfrm>
            <a:off x="5756839" y="865212"/>
            <a:ext cx="4939800" cy="1285793"/>
            <a:chOff x="7483989" y="3433235"/>
            <a:chExt cx="4939800" cy="1285793"/>
          </a:xfrm>
        </p:grpSpPr>
        <p:sp>
          <p:nvSpPr>
            <p:cNvPr id="39" name="矩形 38"/>
            <p:cNvSpPr/>
            <p:nvPr/>
          </p:nvSpPr>
          <p:spPr>
            <a:xfrm>
              <a:off x="7483989" y="3740299"/>
              <a:ext cx="3742811" cy="978729"/>
            </a:xfrm>
            <a:prstGeom prst="rect">
              <a:avLst/>
            </a:prstGeom>
          </p:spPr>
          <p:txBody>
            <a:bodyPr wrap="square">
              <a:spAutoFit/>
              <a:scene3d>
                <a:camera prst="orthographicFront"/>
                <a:lightRig rig="threePt" dir="t"/>
              </a:scene3d>
              <a:sp3d contourW="12700"/>
            </a:bodyPr>
            <a:lstStyle/>
            <a:p>
              <a:pPr algn="just">
                <a:lnSpc>
                  <a:spcPct val="120000"/>
                </a:lnSpc>
              </a:pPr>
              <a:r>
                <a:rPr lang="es-ES" altLang="zh-CN" sz="1200" dirty="0">
                  <a:solidFill>
                    <a:schemeClr val="tx1">
                      <a:lumMod val="75000"/>
                      <a:lumOff val="25000"/>
                    </a:schemeClr>
                  </a:solidFill>
                  <a:latin typeface="+mn-ea"/>
                </a:rPr>
                <a:t>✔ Agua</a:t>
              </a:r>
            </a:p>
            <a:p>
              <a:pPr algn="just">
                <a:lnSpc>
                  <a:spcPct val="120000"/>
                </a:lnSpc>
              </a:pPr>
              <a:r>
                <a:rPr lang="es-ES" altLang="zh-CN" sz="1200" dirty="0">
                  <a:solidFill>
                    <a:schemeClr val="tx1">
                      <a:lumMod val="75000"/>
                      <a:lumOff val="25000"/>
                    </a:schemeClr>
                  </a:solidFill>
                  <a:latin typeface="+mn-ea"/>
                </a:rPr>
                <a:t>✔</a:t>
              </a:r>
              <a:r>
                <a:rPr lang="es-ES" altLang="zh-CN" sz="1200" b="1" dirty="0">
                  <a:solidFill>
                    <a:schemeClr val="accent1"/>
                  </a:solidFill>
                  <a:latin typeface="+mn-ea"/>
                </a:rPr>
                <a:t> </a:t>
              </a:r>
              <a:r>
                <a:rPr lang="es-ES" altLang="zh-CN" sz="1200" dirty="0">
                  <a:solidFill>
                    <a:schemeClr val="tx1">
                      <a:lumMod val="75000"/>
                      <a:lumOff val="25000"/>
                    </a:schemeClr>
                  </a:solidFill>
                  <a:latin typeface="+mn-ea"/>
                </a:rPr>
                <a:t>Desagüe</a:t>
              </a:r>
            </a:p>
            <a:p>
              <a:pPr algn="just">
                <a:lnSpc>
                  <a:spcPct val="120000"/>
                </a:lnSpc>
              </a:pPr>
              <a:r>
                <a:rPr lang="en-US" altLang="zh-CN" sz="1200" dirty="0">
                  <a:solidFill>
                    <a:schemeClr val="tx1">
                      <a:lumMod val="75000"/>
                      <a:lumOff val="25000"/>
                    </a:schemeClr>
                  </a:solidFill>
                  <a:latin typeface="+mn-ea"/>
                </a:rPr>
                <a:t>✔ </a:t>
              </a:r>
              <a:r>
                <a:rPr lang="es-PE" altLang="zh-CN" sz="1200" dirty="0" smtClean="0">
                  <a:solidFill>
                    <a:schemeClr val="tx1">
                      <a:lumMod val="75000"/>
                      <a:lumOff val="25000"/>
                    </a:schemeClr>
                  </a:solidFill>
                  <a:latin typeface="+mn-ea"/>
                </a:rPr>
                <a:t>Energía</a:t>
              </a:r>
              <a:r>
                <a:rPr lang="en-US" altLang="zh-CN" sz="1200" dirty="0" smtClean="0">
                  <a:solidFill>
                    <a:schemeClr val="tx1">
                      <a:lumMod val="75000"/>
                      <a:lumOff val="25000"/>
                    </a:schemeClr>
                  </a:solidFill>
                  <a:latin typeface="+mn-ea"/>
                </a:rPr>
                <a:t> </a:t>
              </a:r>
              <a:r>
                <a:rPr lang="en-US" altLang="zh-CN" sz="1200" dirty="0" err="1">
                  <a:solidFill>
                    <a:schemeClr val="tx1">
                      <a:lumMod val="75000"/>
                      <a:lumOff val="25000"/>
                    </a:schemeClr>
                  </a:solidFill>
                  <a:latin typeface="+mn-ea"/>
                </a:rPr>
                <a:t>eléctrica</a:t>
              </a:r>
              <a:endParaRPr lang="en-US" altLang="zh-CN" sz="1200" dirty="0">
                <a:solidFill>
                  <a:schemeClr val="tx1">
                    <a:lumMod val="75000"/>
                    <a:lumOff val="25000"/>
                  </a:schemeClr>
                </a:solidFill>
                <a:latin typeface="+mn-ea"/>
              </a:endParaRPr>
            </a:p>
            <a:p>
              <a:pPr algn="just">
                <a:lnSpc>
                  <a:spcPct val="120000"/>
                </a:lnSpc>
              </a:pPr>
              <a:r>
                <a:rPr lang="en-US" altLang="zh-CN" sz="1200" dirty="0">
                  <a:solidFill>
                    <a:schemeClr val="tx1">
                      <a:lumMod val="75000"/>
                      <a:lumOff val="25000"/>
                    </a:schemeClr>
                  </a:solidFill>
                  <a:latin typeface="+mn-ea"/>
                </a:rPr>
                <a:t>✔</a:t>
              </a:r>
              <a:r>
                <a:rPr lang="en-US" altLang="zh-CN" sz="1200" dirty="0" err="1">
                  <a:solidFill>
                    <a:schemeClr val="tx1">
                      <a:lumMod val="75000"/>
                      <a:lumOff val="25000"/>
                    </a:schemeClr>
                  </a:solidFill>
                  <a:latin typeface="+mn-ea"/>
                </a:rPr>
                <a:t>Comunicaciones</a:t>
              </a:r>
              <a:r>
                <a:rPr lang="en-US" altLang="zh-CN" sz="1200" dirty="0">
                  <a:solidFill>
                    <a:schemeClr val="tx1">
                      <a:lumMod val="75000"/>
                      <a:lumOff val="25000"/>
                    </a:schemeClr>
                  </a:solidFill>
                  <a:latin typeface="+mn-ea"/>
                </a:rPr>
                <a:t> </a:t>
              </a:r>
              <a:endParaRPr lang="zh-CN" altLang="en-US" sz="1200" dirty="0">
                <a:solidFill>
                  <a:schemeClr val="tx1">
                    <a:lumMod val="75000"/>
                    <a:lumOff val="25000"/>
                  </a:schemeClr>
                </a:solidFill>
                <a:latin typeface="+mn-ea"/>
              </a:endParaRPr>
            </a:p>
          </p:txBody>
        </p:sp>
        <p:sp>
          <p:nvSpPr>
            <p:cNvPr id="53" name="矩形 52"/>
            <p:cNvSpPr/>
            <p:nvPr/>
          </p:nvSpPr>
          <p:spPr>
            <a:xfrm>
              <a:off x="7483989" y="3433235"/>
              <a:ext cx="4939800" cy="328936"/>
            </a:xfrm>
            <a:prstGeom prst="rect">
              <a:avLst/>
            </a:prstGeom>
          </p:spPr>
          <p:txBody>
            <a:bodyPr wrap="square">
              <a:spAutoFit/>
              <a:scene3d>
                <a:camera prst="orthographicFront"/>
                <a:lightRig rig="threePt" dir="t"/>
              </a:scene3d>
              <a:sp3d contourW="12700"/>
            </a:bodyPr>
            <a:lstStyle/>
            <a:p>
              <a:pPr algn="just">
                <a:lnSpc>
                  <a:spcPct val="120000"/>
                </a:lnSpc>
              </a:pPr>
              <a:r>
                <a:rPr lang="es-ES" altLang="zh-CN" sz="1400" b="1" dirty="0">
                  <a:solidFill>
                    <a:schemeClr val="accent1"/>
                  </a:solidFill>
                  <a:latin typeface="+mn-ea"/>
                </a:rPr>
                <a:t>9.- FACTIBILIDAD DE SERVICIOS </a:t>
              </a:r>
              <a:endParaRPr lang="zh-CN" altLang="en-US" sz="1400" b="1" dirty="0">
                <a:solidFill>
                  <a:schemeClr val="accent1"/>
                </a:solidFill>
                <a:latin typeface="+mn-ea"/>
              </a:endParaRPr>
            </a:p>
          </p:txBody>
        </p:sp>
      </p:grpSp>
      <p:grpSp>
        <p:nvGrpSpPr>
          <p:cNvPr id="54" name="组合 53"/>
          <p:cNvGrpSpPr/>
          <p:nvPr/>
        </p:nvGrpSpPr>
        <p:grpSpPr>
          <a:xfrm>
            <a:off x="6896687" y="2212438"/>
            <a:ext cx="4887847" cy="1554010"/>
            <a:chOff x="7469110" y="3433235"/>
            <a:chExt cx="4887847" cy="1554010"/>
          </a:xfrm>
        </p:grpSpPr>
        <p:sp>
          <p:nvSpPr>
            <p:cNvPr id="55" name="矩形 54"/>
            <p:cNvSpPr/>
            <p:nvPr/>
          </p:nvSpPr>
          <p:spPr>
            <a:xfrm>
              <a:off x="7469110" y="4008516"/>
              <a:ext cx="3742811" cy="978729"/>
            </a:xfrm>
            <a:prstGeom prst="rect">
              <a:avLst/>
            </a:prstGeom>
          </p:spPr>
          <p:txBody>
            <a:bodyPr wrap="square">
              <a:spAutoFit/>
              <a:scene3d>
                <a:camera prst="orthographicFront"/>
                <a:lightRig rig="threePt" dir="t"/>
              </a:scene3d>
              <a:sp3d contourW="12700"/>
            </a:bodyPr>
            <a:lstStyle/>
            <a:p>
              <a:pPr algn="just">
                <a:lnSpc>
                  <a:spcPct val="120000"/>
                </a:lnSpc>
              </a:pPr>
              <a:r>
                <a:rPr lang="es-ES" altLang="zh-CN" sz="1200" dirty="0">
                  <a:solidFill>
                    <a:schemeClr val="tx1">
                      <a:lumMod val="75000"/>
                      <a:lumOff val="25000"/>
                    </a:schemeClr>
                  </a:solidFill>
                  <a:latin typeface="+mn-ea"/>
                </a:rPr>
                <a:t>Opinión favorable de la Autoridad de Salud. </a:t>
              </a:r>
            </a:p>
            <a:p>
              <a:pPr algn="just">
                <a:lnSpc>
                  <a:spcPct val="120000"/>
                </a:lnSpc>
              </a:pPr>
              <a:r>
                <a:rPr lang="es-ES" altLang="zh-CN" sz="1200" dirty="0">
                  <a:solidFill>
                    <a:schemeClr val="tx1">
                      <a:lumMod val="75000"/>
                      <a:lumOff val="25000"/>
                    </a:schemeClr>
                  </a:solidFill>
                  <a:latin typeface="+mn-ea"/>
                </a:rPr>
                <a:t>(solo cuando el proyecto se ejecuta en el mismo terreno y hay que llevar la prestación de los servicios a otro terreno de manera momentánea)</a:t>
              </a:r>
              <a:endParaRPr lang="zh-CN" altLang="en-US" sz="1200" dirty="0">
                <a:solidFill>
                  <a:schemeClr val="tx1">
                    <a:lumMod val="75000"/>
                    <a:lumOff val="25000"/>
                  </a:schemeClr>
                </a:solidFill>
                <a:latin typeface="+mn-ea"/>
              </a:endParaRPr>
            </a:p>
          </p:txBody>
        </p:sp>
        <p:sp>
          <p:nvSpPr>
            <p:cNvPr id="56" name="矩形 55"/>
            <p:cNvSpPr/>
            <p:nvPr/>
          </p:nvSpPr>
          <p:spPr>
            <a:xfrm>
              <a:off x="7483989" y="3433235"/>
              <a:ext cx="4872968" cy="683264"/>
            </a:xfrm>
            <a:prstGeom prst="rect">
              <a:avLst/>
            </a:prstGeom>
          </p:spPr>
          <p:txBody>
            <a:bodyPr wrap="square">
              <a:spAutoFit/>
              <a:scene3d>
                <a:camera prst="orthographicFront"/>
                <a:lightRig rig="threePt" dir="t"/>
              </a:scene3d>
              <a:sp3d contourW="12700"/>
            </a:bodyPr>
            <a:lstStyle/>
            <a:p>
              <a:pPr>
                <a:lnSpc>
                  <a:spcPct val="120000"/>
                </a:lnSpc>
              </a:pPr>
              <a:r>
                <a:rPr lang="es-ES" altLang="zh-CN" sz="1600" b="1" dirty="0">
                  <a:solidFill>
                    <a:schemeClr val="accent1"/>
                  </a:solidFill>
                  <a:latin typeface="+mn-ea"/>
                </a:rPr>
                <a:t>11. REUBICACIÓN TEMPORAL DE SERVICIOS DE SALUD</a:t>
              </a:r>
              <a:endParaRPr lang="zh-CN" altLang="en-US" sz="1600" b="1" dirty="0">
                <a:solidFill>
                  <a:schemeClr val="accent1"/>
                </a:solidFill>
                <a:latin typeface="+mn-ea"/>
              </a:endParaRPr>
            </a:p>
          </p:txBody>
        </p:sp>
      </p:grpSp>
      <p:grpSp>
        <p:nvGrpSpPr>
          <p:cNvPr id="60" name="组合 59"/>
          <p:cNvGrpSpPr/>
          <p:nvPr/>
        </p:nvGrpSpPr>
        <p:grpSpPr>
          <a:xfrm>
            <a:off x="675027" y="3172693"/>
            <a:ext cx="3830437" cy="1228367"/>
            <a:chOff x="6900016" y="3600792"/>
            <a:chExt cx="4334980" cy="564527"/>
          </a:xfrm>
        </p:grpSpPr>
        <p:sp>
          <p:nvSpPr>
            <p:cNvPr id="61" name="矩形 60"/>
            <p:cNvSpPr/>
            <p:nvPr/>
          </p:nvSpPr>
          <p:spPr>
            <a:xfrm>
              <a:off x="6927851" y="3919202"/>
              <a:ext cx="4307145" cy="246117"/>
            </a:xfrm>
            <a:prstGeom prst="rect">
              <a:avLst/>
            </a:prstGeom>
          </p:spPr>
          <p:txBody>
            <a:bodyPr wrap="square">
              <a:spAutoFit/>
              <a:scene3d>
                <a:camera prst="orthographicFront"/>
                <a:lightRig rig="threePt" dir="t"/>
              </a:scene3d>
              <a:sp3d contourW="12700"/>
            </a:bodyPr>
            <a:lstStyle/>
            <a:p>
              <a:pPr algn="just">
                <a:lnSpc>
                  <a:spcPct val="120000"/>
                </a:lnSpc>
              </a:pPr>
              <a:r>
                <a:rPr lang="es-ES" altLang="zh-CN" sz="1200" dirty="0">
                  <a:solidFill>
                    <a:schemeClr val="tx1">
                      <a:lumMod val="75000"/>
                      <a:lumOff val="25000"/>
                    </a:schemeClr>
                  </a:solidFill>
                  <a:latin typeface="+mn-ea"/>
                </a:rPr>
                <a:t>✔ Documento de compromiso de operación y </a:t>
              </a:r>
              <a:r>
                <a:rPr lang="es-ES" altLang="zh-CN" sz="1200" dirty="0" smtClean="0">
                  <a:solidFill>
                    <a:schemeClr val="tx1">
                      <a:lumMod val="75000"/>
                      <a:lumOff val="25000"/>
                    </a:schemeClr>
                  </a:solidFill>
                  <a:latin typeface="+mn-ea"/>
                </a:rPr>
                <a:t>mantenimiento </a:t>
              </a:r>
              <a:endParaRPr lang="zh-CN" altLang="en-US" sz="1200" dirty="0">
                <a:solidFill>
                  <a:schemeClr val="tx1">
                    <a:lumMod val="75000"/>
                    <a:lumOff val="25000"/>
                  </a:schemeClr>
                </a:solidFill>
                <a:latin typeface="+mn-ea"/>
              </a:endParaRPr>
            </a:p>
          </p:txBody>
        </p:sp>
        <p:sp>
          <p:nvSpPr>
            <p:cNvPr id="62" name="矩形 61"/>
            <p:cNvSpPr/>
            <p:nvPr/>
          </p:nvSpPr>
          <p:spPr>
            <a:xfrm>
              <a:off x="6900016" y="3600792"/>
              <a:ext cx="4175124" cy="387798"/>
            </a:xfrm>
            <a:prstGeom prst="rect">
              <a:avLst/>
            </a:prstGeom>
          </p:spPr>
          <p:txBody>
            <a:bodyPr wrap="square">
              <a:spAutoFit/>
              <a:scene3d>
                <a:camera prst="orthographicFront"/>
                <a:lightRig rig="threePt" dir="t"/>
              </a:scene3d>
              <a:sp3d contourW="12700"/>
            </a:bodyPr>
            <a:lstStyle/>
            <a:p>
              <a:pPr>
                <a:lnSpc>
                  <a:spcPct val="120000"/>
                </a:lnSpc>
              </a:pPr>
              <a:r>
                <a:rPr lang="es-ES" altLang="zh-CN" sz="1600" b="1" dirty="0">
                  <a:solidFill>
                    <a:schemeClr val="accent1"/>
                  </a:solidFill>
                  <a:latin typeface="+mn-ea"/>
                </a:rPr>
                <a:t>10.-SOSTENIBILIDAD PRESUPUESTAL </a:t>
              </a:r>
            </a:p>
          </p:txBody>
        </p:sp>
      </p:grpSp>
      <p:sp>
        <p:nvSpPr>
          <p:cNvPr id="75" name="文本框 74"/>
          <p:cNvSpPr txBox="1"/>
          <p:nvPr/>
        </p:nvSpPr>
        <p:spPr>
          <a:xfrm>
            <a:off x="753873" y="296271"/>
            <a:ext cx="6871689" cy="584775"/>
          </a:xfrm>
          <a:prstGeom prst="rect">
            <a:avLst/>
          </a:prstGeom>
          <a:noFill/>
        </p:spPr>
        <p:txBody>
          <a:bodyPr wrap="squar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mn-ea"/>
              </a:rPr>
              <a:t>PAUTAS PARA LA VIAVILIDAD </a:t>
            </a:r>
            <a:endParaRPr lang="zh-CN" altLang="en-US" sz="3200" b="1" dirty="0">
              <a:solidFill>
                <a:schemeClr val="tx1">
                  <a:lumMod val="75000"/>
                  <a:lumOff val="25000"/>
                </a:schemeClr>
              </a:solidFill>
              <a:latin typeface="+mn-ea"/>
            </a:endParaRPr>
          </a:p>
        </p:txBody>
      </p:sp>
    </p:spTree>
    <p:extLst>
      <p:ext uri="{BB962C8B-B14F-4D97-AF65-F5344CB8AC3E}">
        <p14:creationId xmlns:p14="http://schemas.microsoft.com/office/powerpoint/2010/main" val="1746624795"/>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1+#ppt_w/2"/>
                                          </p:val>
                                        </p:tav>
                                        <p:tav tm="100000">
                                          <p:val>
                                            <p:strVal val="#ppt_x"/>
                                          </p:val>
                                        </p:tav>
                                      </p:tavLst>
                                    </p:anim>
                                    <p:anim calcmode="lin" valueType="num">
                                      <p:cBhvr additive="base">
                                        <p:cTn id="15" dur="500" fill="hold"/>
                                        <p:tgtEl>
                                          <p:spTgt spid="38"/>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fill="hold"/>
                                        <p:tgtEl>
                                          <p:spTgt spid="60"/>
                                        </p:tgtEl>
                                        <p:attrNameLst>
                                          <p:attrName>ppt_x</p:attrName>
                                        </p:attrNameLst>
                                      </p:cBhvr>
                                      <p:tavLst>
                                        <p:tav tm="0">
                                          <p:val>
                                            <p:strVal val="0-#ppt_w/2"/>
                                          </p:val>
                                        </p:tav>
                                        <p:tav tm="100000">
                                          <p:val>
                                            <p:strVal val="#ppt_x"/>
                                          </p:val>
                                        </p:tav>
                                      </p:tavLst>
                                    </p:anim>
                                    <p:anim calcmode="lin" valueType="num">
                                      <p:cBhvr additive="base">
                                        <p:cTn id="20" dur="500" fill="hold"/>
                                        <p:tgtEl>
                                          <p:spTgt spid="6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1+#ppt_w/2"/>
                                          </p:val>
                                        </p:tav>
                                        <p:tav tm="100000">
                                          <p:val>
                                            <p:strVal val="#ppt_x"/>
                                          </p:val>
                                        </p:tav>
                                      </p:tavLst>
                                    </p:anim>
                                    <p:anim calcmode="lin" valueType="num">
                                      <p:cBhvr additive="base">
                                        <p:cTn id="25"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824625" y="307695"/>
            <a:ext cx="4885992" cy="1027979"/>
            <a:chOff x="5402407" y="1174686"/>
            <a:chExt cx="4885992" cy="1027979"/>
          </a:xfrm>
        </p:grpSpPr>
        <p:sp>
          <p:nvSpPr>
            <p:cNvPr id="38" name="文本框 37"/>
            <p:cNvSpPr txBox="1"/>
            <p:nvPr/>
          </p:nvSpPr>
          <p:spPr>
            <a:xfrm>
              <a:off x="5402407" y="1174686"/>
              <a:ext cx="4616055" cy="584775"/>
            </a:xfrm>
            <a:prstGeom prst="rect">
              <a:avLst/>
            </a:prstGeom>
            <a:noFill/>
          </p:spPr>
          <p:txBody>
            <a:bodyPr wrap="squar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mn-ea"/>
                </a:rPr>
                <a:t>AVANCES </a:t>
              </a:r>
              <a:endParaRPr lang="zh-CN" altLang="en-US" sz="3200" b="1" dirty="0">
                <a:solidFill>
                  <a:schemeClr val="tx1">
                    <a:lumMod val="75000"/>
                    <a:lumOff val="25000"/>
                  </a:schemeClr>
                </a:solidFill>
                <a:latin typeface="+mn-ea"/>
              </a:endParaRPr>
            </a:p>
          </p:txBody>
        </p:sp>
        <p:sp>
          <p:nvSpPr>
            <p:cNvPr id="39" name="文本框 38"/>
            <p:cNvSpPr txBox="1"/>
            <p:nvPr/>
          </p:nvSpPr>
          <p:spPr>
            <a:xfrm>
              <a:off x="5402407" y="1722534"/>
              <a:ext cx="4885992"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es-ES" altLang="zh-CN" sz="1050" dirty="0">
                  <a:solidFill>
                    <a:schemeClr val="bg1">
                      <a:lumMod val="50000"/>
                    </a:schemeClr>
                  </a:solidFill>
                  <a:latin typeface="+mj-ea"/>
                  <a:ea typeface="+mj-ea"/>
                </a:rPr>
                <a:t>EXISTEN 63 PROYECTOS EN LA SEGUNDA FASE DEL CICLO DE INVERSIONES DEL SECTOR SALUD EN LA REGION JUNIN </a:t>
              </a:r>
              <a:endParaRPr lang="en-US" altLang="zh-CN" sz="1050" dirty="0">
                <a:solidFill>
                  <a:schemeClr val="bg1">
                    <a:lumMod val="50000"/>
                  </a:schemeClr>
                </a:solidFill>
                <a:latin typeface="+mj-ea"/>
                <a:ea typeface="+mj-ea"/>
              </a:endParaRPr>
            </a:p>
          </p:txBody>
        </p:sp>
      </p:grpSp>
      <p:grpSp>
        <p:nvGrpSpPr>
          <p:cNvPr id="52" name="Group 21">
            <a:extLst>
              <a:ext uri="{FF2B5EF4-FFF2-40B4-BE49-F238E27FC236}">
                <a16:creationId xmlns:a16="http://schemas.microsoft.com/office/drawing/2014/main" id="{DC8A6063-17BB-4758-8C2E-A20B02CF92F2}"/>
              </a:ext>
            </a:extLst>
          </p:cNvPr>
          <p:cNvGrpSpPr/>
          <p:nvPr/>
        </p:nvGrpSpPr>
        <p:grpSpPr>
          <a:xfrm>
            <a:off x="7173843" y="1184383"/>
            <a:ext cx="3670314" cy="678692"/>
            <a:chOff x="803640" y="3362835"/>
            <a:chExt cx="2059657" cy="678692"/>
          </a:xfrm>
        </p:grpSpPr>
        <p:sp>
          <p:nvSpPr>
            <p:cNvPr id="53" name="TextBox 22">
              <a:extLst>
                <a:ext uri="{FF2B5EF4-FFF2-40B4-BE49-F238E27FC236}">
                  <a16:creationId xmlns:a16="http://schemas.microsoft.com/office/drawing/2014/main" id="{30C4157A-7CE0-4122-AE7B-EEB7B7732218}"/>
                </a:ext>
              </a:extLst>
            </p:cNvPr>
            <p:cNvSpPr txBox="1"/>
            <p:nvPr/>
          </p:nvSpPr>
          <p:spPr>
            <a:xfrm>
              <a:off x="803640" y="3579862"/>
              <a:ext cx="2059657" cy="461665"/>
            </a:xfrm>
            <a:prstGeom prst="rect">
              <a:avLst/>
            </a:prstGeom>
            <a:noFill/>
          </p:spPr>
          <p:txBody>
            <a:bodyPr wrap="square" rtlCol="0">
              <a:spAutoFit/>
            </a:bodyPr>
            <a:lstStyle/>
            <a:p>
              <a:pPr algn="r"/>
              <a:r>
                <a:rPr lang="en-US" altLang="ko-KR" sz="1200" dirty="0">
                  <a:solidFill>
                    <a:schemeClr val="bg1"/>
                  </a:solidFill>
                  <a:ea typeface="+mj-ea"/>
                  <a:cs typeface="Arial" pitchFamily="34" charset="0"/>
                </a:rPr>
                <a:t>You can simply impress your audience and add a unique zing and appeal to your Presentations.      </a:t>
              </a:r>
              <a:endParaRPr lang="ko-KR" altLang="en-US" sz="1200" dirty="0">
                <a:solidFill>
                  <a:schemeClr val="bg1"/>
                </a:solidFill>
                <a:ea typeface="+mj-ea"/>
                <a:cs typeface="Arial" pitchFamily="34" charset="0"/>
              </a:endParaRPr>
            </a:p>
          </p:txBody>
        </p:sp>
        <p:sp>
          <p:nvSpPr>
            <p:cNvPr id="54" name="TextBox 23">
              <a:extLst>
                <a:ext uri="{FF2B5EF4-FFF2-40B4-BE49-F238E27FC236}">
                  <a16:creationId xmlns:a16="http://schemas.microsoft.com/office/drawing/2014/main" id="{3D7D29D7-7480-45EC-BD4C-288B5019CCDC}"/>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dirty="0">
                  <a:solidFill>
                    <a:schemeClr val="bg1"/>
                  </a:solidFill>
                  <a:ea typeface="+mj-ea"/>
                  <a:cs typeface="Arial" pitchFamily="34" charset="0"/>
                </a:rPr>
                <a:t>Your Text  Here</a:t>
              </a:r>
              <a:endParaRPr lang="ko-KR" altLang="en-US" sz="1200" b="1" dirty="0">
                <a:solidFill>
                  <a:schemeClr val="bg1"/>
                </a:solidFill>
                <a:ea typeface="+mj-ea"/>
                <a:cs typeface="Arial" pitchFamily="34" charset="0"/>
              </a:endParaRPr>
            </a:p>
          </p:txBody>
        </p:sp>
      </p:grpSp>
      <p:grpSp>
        <p:nvGrpSpPr>
          <p:cNvPr id="55" name="Group 24">
            <a:extLst>
              <a:ext uri="{FF2B5EF4-FFF2-40B4-BE49-F238E27FC236}">
                <a16:creationId xmlns:a16="http://schemas.microsoft.com/office/drawing/2014/main" id="{C5E7A22F-5A76-49AD-A29F-411B234A716A}"/>
              </a:ext>
            </a:extLst>
          </p:cNvPr>
          <p:cNvGrpSpPr/>
          <p:nvPr/>
        </p:nvGrpSpPr>
        <p:grpSpPr>
          <a:xfrm>
            <a:off x="7173843" y="2287445"/>
            <a:ext cx="3670314" cy="678692"/>
            <a:chOff x="803640" y="3362835"/>
            <a:chExt cx="2059657" cy="678692"/>
          </a:xfrm>
        </p:grpSpPr>
        <p:sp>
          <p:nvSpPr>
            <p:cNvPr id="56" name="TextBox 25">
              <a:extLst>
                <a:ext uri="{FF2B5EF4-FFF2-40B4-BE49-F238E27FC236}">
                  <a16:creationId xmlns:a16="http://schemas.microsoft.com/office/drawing/2014/main" id="{AB7D5330-4C11-4C7F-94FA-9B2EFD4AAA2E}"/>
                </a:ext>
              </a:extLst>
            </p:cNvPr>
            <p:cNvSpPr txBox="1"/>
            <p:nvPr/>
          </p:nvSpPr>
          <p:spPr>
            <a:xfrm>
              <a:off x="803640" y="3579862"/>
              <a:ext cx="2059657" cy="461665"/>
            </a:xfrm>
            <a:prstGeom prst="rect">
              <a:avLst/>
            </a:prstGeom>
            <a:noFill/>
          </p:spPr>
          <p:txBody>
            <a:bodyPr wrap="square" rtlCol="0">
              <a:spAutoFit/>
            </a:bodyPr>
            <a:lstStyle/>
            <a:p>
              <a:pPr algn="r"/>
              <a:r>
                <a:rPr lang="en-US" altLang="ko-KR" sz="1200" dirty="0">
                  <a:solidFill>
                    <a:schemeClr val="bg1"/>
                  </a:solidFill>
                  <a:ea typeface="+mj-ea"/>
                  <a:cs typeface="Arial" pitchFamily="34" charset="0"/>
                </a:rPr>
                <a:t>You can simply impress your audience and add a unique zing and appeal to your Presentations.      </a:t>
              </a:r>
              <a:endParaRPr lang="ko-KR" altLang="en-US" sz="1200" dirty="0">
                <a:solidFill>
                  <a:schemeClr val="bg1"/>
                </a:solidFill>
                <a:ea typeface="+mj-ea"/>
                <a:cs typeface="Arial" pitchFamily="34" charset="0"/>
              </a:endParaRPr>
            </a:p>
          </p:txBody>
        </p:sp>
        <p:sp>
          <p:nvSpPr>
            <p:cNvPr id="57" name="TextBox 26">
              <a:extLst>
                <a:ext uri="{FF2B5EF4-FFF2-40B4-BE49-F238E27FC236}">
                  <a16:creationId xmlns:a16="http://schemas.microsoft.com/office/drawing/2014/main" id="{2ED4E518-3A07-4C6D-B2BB-D71C10C635DB}"/>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dirty="0">
                  <a:solidFill>
                    <a:schemeClr val="bg1"/>
                  </a:solidFill>
                  <a:ea typeface="+mj-ea"/>
                  <a:cs typeface="Arial" pitchFamily="34" charset="0"/>
                </a:rPr>
                <a:t>Your Text  Here</a:t>
              </a:r>
              <a:endParaRPr lang="ko-KR" altLang="en-US" sz="1200" b="1" dirty="0">
                <a:solidFill>
                  <a:schemeClr val="bg1"/>
                </a:solidFill>
                <a:ea typeface="+mj-ea"/>
                <a:cs typeface="Arial" pitchFamily="34" charset="0"/>
              </a:endParaRPr>
            </a:p>
          </p:txBody>
        </p:sp>
      </p:grpSp>
      <p:grpSp>
        <p:nvGrpSpPr>
          <p:cNvPr id="70" name="Group 27">
            <a:extLst>
              <a:ext uri="{FF2B5EF4-FFF2-40B4-BE49-F238E27FC236}">
                <a16:creationId xmlns:a16="http://schemas.microsoft.com/office/drawing/2014/main" id="{B956B900-9F70-4168-A906-AF12603027FF}"/>
              </a:ext>
            </a:extLst>
          </p:cNvPr>
          <p:cNvGrpSpPr/>
          <p:nvPr/>
        </p:nvGrpSpPr>
        <p:grpSpPr>
          <a:xfrm>
            <a:off x="7173843" y="3390506"/>
            <a:ext cx="3670314" cy="678692"/>
            <a:chOff x="803640" y="3362835"/>
            <a:chExt cx="2059657" cy="678692"/>
          </a:xfrm>
        </p:grpSpPr>
        <p:sp>
          <p:nvSpPr>
            <p:cNvPr id="71" name="TextBox 28">
              <a:extLst>
                <a:ext uri="{FF2B5EF4-FFF2-40B4-BE49-F238E27FC236}">
                  <a16:creationId xmlns:a16="http://schemas.microsoft.com/office/drawing/2014/main" id="{A8A03DEE-B682-4520-834D-CA5CAB48A08A}"/>
                </a:ext>
              </a:extLst>
            </p:cNvPr>
            <p:cNvSpPr txBox="1"/>
            <p:nvPr/>
          </p:nvSpPr>
          <p:spPr>
            <a:xfrm>
              <a:off x="803640" y="3579862"/>
              <a:ext cx="2059657" cy="461665"/>
            </a:xfrm>
            <a:prstGeom prst="rect">
              <a:avLst/>
            </a:prstGeom>
            <a:noFill/>
          </p:spPr>
          <p:txBody>
            <a:bodyPr wrap="square" rtlCol="0">
              <a:spAutoFit/>
            </a:bodyPr>
            <a:lstStyle/>
            <a:p>
              <a:pPr algn="r"/>
              <a:r>
                <a:rPr lang="en-US" altLang="ko-KR" sz="1200" dirty="0">
                  <a:solidFill>
                    <a:schemeClr val="bg1"/>
                  </a:solidFill>
                  <a:ea typeface="+mj-ea"/>
                  <a:cs typeface="Arial" pitchFamily="34" charset="0"/>
                </a:rPr>
                <a:t>You can simply impress your audience and add a unique zing and appeal to your Presentations.      </a:t>
              </a:r>
              <a:endParaRPr lang="ko-KR" altLang="en-US" sz="1200" dirty="0">
                <a:solidFill>
                  <a:schemeClr val="bg1"/>
                </a:solidFill>
                <a:ea typeface="+mj-ea"/>
                <a:cs typeface="Arial" pitchFamily="34" charset="0"/>
              </a:endParaRPr>
            </a:p>
          </p:txBody>
        </p:sp>
        <p:sp>
          <p:nvSpPr>
            <p:cNvPr id="72" name="TextBox 29">
              <a:extLst>
                <a:ext uri="{FF2B5EF4-FFF2-40B4-BE49-F238E27FC236}">
                  <a16:creationId xmlns:a16="http://schemas.microsoft.com/office/drawing/2014/main" id="{C479E960-8797-4A61-B4BE-7A826743A5F4}"/>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dirty="0">
                  <a:solidFill>
                    <a:schemeClr val="bg1"/>
                  </a:solidFill>
                  <a:ea typeface="+mj-ea"/>
                  <a:cs typeface="Arial" pitchFamily="34" charset="0"/>
                </a:rPr>
                <a:t>Your Text  Here</a:t>
              </a:r>
              <a:endParaRPr lang="ko-KR" altLang="en-US" sz="1200" b="1" dirty="0">
                <a:solidFill>
                  <a:schemeClr val="bg1"/>
                </a:solidFill>
                <a:ea typeface="+mj-ea"/>
                <a:cs typeface="Arial" pitchFamily="34" charset="0"/>
              </a:endParaRPr>
            </a:p>
          </p:txBody>
        </p:sp>
      </p:grpSp>
      <p:sp>
        <p:nvSpPr>
          <p:cNvPr id="76" name="Rounded Rectangle 1">
            <a:extLst>
              <a:ext uri="{FF2B5EF4-FFF2-40B4-BE49-F238E27FC236}">
                <a16:creationId xmlns:a16="http://schemas.microsoft.com/office/drawing/2014/main" id="{3B1472BB-2E6C-427C-ADC2-2EADFE410417}"/>
              </a:ext>
            </a:extLst>
          </p:cNvPr>
          <p:cNvSpPr>
            <a:spLocks noChangeAspect="1"/>
          </p:cNvSpPr>
          <p:nvPr/>
        </p:nvSpPr>
        <p:spPr>
          <a:xfrm>
            <a:off x="6335784" y="3547935"/>
            <a:ext cx="597192" cy="540000"/>
          </a:xfrm>
          <a:custGeom>
            <a:avLst/>
            <a:gdLst>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737586 w 3986472"/>
              <a:gd name="connsiteY6" fmla="*/ 2520272 h 3604689"/>
              <a:gd name="connsiteX7" fmla="*/ 3749916 w 3986472"/>
              <a:gd name="connsiteY7" fmla="*/ 2520646 h 3604689"/>
              <a:gd name="connsiteX8" fmla="*/ 3739535 w 3986472"/>
              <a:gd name="connsiteY8" fmla="*/ 2531027 h 3604689"/>
              <a:gd name="connsiteX9" fmla="*/ 3741790 w 3986472"/>
              <a:gd name="connsiteY9" fmla="*/ 2543468 h 3604689"/>
              <a:gd name="connsiteX10" fmla="*/ 2667555 w 3986472"/>
              <a:gd name="connsiteY10" fmla="*/ 3603007 h 3604689"/>
              <a:gd name="connsiteX11" fmla="*/ 1617559 w 3986472"/>
              <a:gd name="connsiteY11" fmla="*/ 3571118 h 3604689"/>
              <a:gd name="connsiteX12" fmla="*/ 2628063 w 3986472"/>
              <a:gd name="connsiteY12" fmla="*/ 2560614 h 3604689"/>
              <a:gd name="connsiteX13" fmla="*/ 1908216 w 3986472"/>
              <a:gd name="connsiteY13" fmla="*/ 2538753 h 3604689"/>
              <a:gd name="connsiteX14" fmla="*/ 2569809 w 3986472"/>
              <a:gd name="connsiteY14" fmla="*/ 1877159 h 3604689"/>
              <a:gd name="connsiteX15" fmla="*/ 1999634 w 3986472"/>
              <a:gd name="connsiteY15" fmla="*/ 1877159 h 3604689"/>
              <a:gd name="connsiteX16" fmla="*/ 185337 w 3986472"/>
              <a:gd name="connsiteY16" fmla="*/ 3604689 h 3604689"/>
              <a:gd name="connsiteX17" fmla="*/ 185337 w 3986472"/>
              <a:gd name="connsiteY17" fmla="*/ 2751226 h 3604689"/>
              <a:gd name="connsiteX18" fmla="*/ 185337 w 3986472"/>
              <a:gd name="connsiteY18" fmla="*/ 2535971 h 3604689"/>
              <a:gd name="connsiteX19" fmla="*/ 185337 w 3986472"/>
              <a:gd name="connsiteY19" fmla="*/ 302954 h 3604689"/>
              <a:gd name="connsiteX20" fmla="*/ 116958 w 3986472"/>
              <a:gd name="connsiteY20" fmla="*/ 302954 h 3604689"/>
              <a:gd name="connsiteX21" fmla="*/ 0 w 3986472"/>
              <a:gd name="connsiteY21" fmla="*/ 185996 h 3604689"/>
              <a:gd name="connsiteX22" fmla="*/ 0 w 3986472"/>
              <a:gd name="connsiteY22" fmla="*/ 131880 h 3604689"/>
              <a:gd name="connsiteX23" fmla="*/ 116958 w 3986472"/>
              <a:gd name="connsiteY23" fmla="*/ 14922 h 3604689"/>
              <a:gd name="connsiteX24" fmla="*/ 1076491 w 3986472"/>
              <a:gd name="connsiteY24" fmla="*/ 14922 h 3604689"/>
              <a:gd name="connsiteX25" fmla="*/ 1193449 w 3986472"/>
              <a:gd name="connsiteY25" fmla="*/ 131880 h 3604689"/>
              <a:gd name="connsiteX26" fmla="*/ 1193449 w 3986472"/>
              <a:gd name="connsiteY26" fmla="*/ 185996 h 3604689"/>
              <a:gd name="connsiteX27" fmla="*/ 1076491 w 3986472"/>
              <a:gd name="connsiteY27" fmla="*/ 302954 h 3604689"/>
              <a:gd name="connsiteX28" fmla="*/ 1028167 w 3986472"/>
              <a:gd name="connsiteY28" fmla="*/ 302954 h 3604689"/>
              <a:gd name="connsiteX29" fmla="*/ 1028167 w 3986472"/>
              <a:gd name="connsiteY29" fmla="*/ 1733448 h 3604689"/>
              <a:gd name="connsiteX30" fmla="*/ 2848679 w 3986472"/>
              <a:gd name="connsiteY30"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737586 w 3986472"/>
              <a:gd name="connsiteY6" fmla="*/ 2520272 h 3604689"/>
              <a:gd name="connsiteX7" fmla="*/ 3749916 w 3986472"/>
              <a:gd name="connsiteY7" fmla="*/ 2520646 h 3604689"/>
              <a:gd name="connsiteX8" fmla="*/ 3741790 w 3986472"/>
              <a:gd name="connsiteY8" fmla="*/ 2543468 h 3604689"/>
              <a:gd name="connsiteX9" fmla="*/ 2667555 w 3986472"/>
              <a:gd name="connsiteY9" fmla="*/ 3603007 h 3604689"/>
              <a:gd name="connsiteX10" fmla="*/ 1617559 w 3986472"/>
              <a:gd name="connsiteY10" fmla="*/ 3571118 h 3604689"/>
              <a:gd name="connsiteX11" fmla="*/ 2628063 w 3986472"/>
              <a:gd name="connsiteY11" fmla="*/ 2560614 h 3604689"/>
              <a:gd name="connsiteX12" fmla="*/ 1908216 w 3986472"/>
              <a:gd name="connsiteY12" fmla="*/ 2538753 h 3604689"/>
              <a:gd name="connsiteX13" fmla="*/ 2569809 w 3986472"/>
              <a:gd name="connsiteY13" fmla="*/ 1877159 h 3604689"/>
              <a:gd name="connsiteX14" fmla="*/ 1999634 w 3986472"/>
              <a:gd name="connsiteY14" fmla="*/ 1877159 h 3604689"/>
              <a:gd name="connsiteX15" fmla="*/ 185337 w 3986472"/>
              <a:gd name="connsiteY15" fmla="*/ 3604689 h 3604689"/>
              <a:gd name="connsiteX16" fmla="*/ 185337 w 3986472"/>
              <a:gd name="connsiteY16" fmla="*/ 2751226 h 3604689"/>
              <a:gd name="connsiteX17" fmla="*/ 185337 w 3986472"/>
              <a:gd name="connsiteY17" fmla="*/ 2535971 h 3604689"/>
              <a:gd name="connsiteX18" fmla="*/ 185337 w 3986472"/>
              <a:gd name="connsiteY18" fmla="*/ 302954 h 3604689"/>
              <a:gd name="connsiteX19" fmla="*/ 116958 w 3986472"/>
              <a:gd name="connsiteY19" fmla="*/ 302954 h 3604689"/>
              <a:gd name="connsiteX20" fmla="*/ 0 w 3986472"/>
              <a:gd name="connsiteY20" fmla="*/ 185996 h 3604689"/>
              <a:gd name="connsiteX21" fmla="*/ 0 w 3986472"/>
              <a:gd name="connsiteY21" fmla="*/ 131880 h 3604689"/>
              <a:gd name="connsiteX22" fmla="*/ 116958 w 3986472"/>
              <a:gd name="connsiteY22" fmla="*/ 14922 h 3604689"/>
              <a:gd name="connsiteX23" fmla="*/ 1076491 w 3986472"/>
              <a:gd name="connsiteY23" fmla="*/ 14922 h 3604689"/>
              <a:gd name="connsiteX24" fmla="*/ 1193449 w 3986472"/>
              <a:gd name="connsiteY24" fmla="*/ 131880 h 3604689"/>
              <a:gd name="connsiteX25" fmla="*/ 1193449 w 3986472"/>
              <a:gd name="connsiteY25" fmla="*/ 185996 h 3604689"/>
              <a:gd name="connsiteX26" fmla="*/ 1076491 w 3986472"/>
              <a:gd name="connsiteY26" fmla="*/ 302954 h 3604689"/>
              <a:gd name="connsiteX27" fmla="*/ 1028167 w 3986472"/>
              <a:gd name="connsiteY27" fmla="*/ 302954 h 3604689"/>
              <a:gd name="connsiteX28" fmla="*/ 1028167 w 3986472"/>
              <a:gd name="connsiteY28" fmla="*/ 1733448 h 3604689"/>
              <a:gd name="connsiteX29" fmla="*/ 2848679 w 3986472"/>
              <a:gd name="connsiteY29"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737586 w 3986472"/>
              <a:gd name="connsiteY6" fmla="*/ 2520272 h 3604689"/>
              <a:gd name="connsiteX7" fmla="*/ 3749916 w 3986472"/>
              <a:gd name="connsiteY7" fmla="*/ 2520646 h 3604689"/>
              <a:gd name="connsiteX8" fmla="*/ 2667555 w 3986472"/>
              <a:gd name="connsiteY8" fmla="*/ 3603007 h 3604689"/>
              <a:gd name="connsiteX9" fmla="*/ 1617559 w 3986472"/>
              <a:gd name="connsiteY9" fmla="*/ 3571118 h 3604689"/>
              <a:gd name="connsiteX10" fmla="*/ 2628063 w 3986472"/>
              <a:gd name="connsiteY10" fmla="*/ 2560614 h 3604689"/>
              <a:gd name="connsiteX11" fmla="*/ 1908216 w 3986472"/>
              <a:gd name="connsiteY11" fmla="*/ 2538753 h 3604689"/>
              <a:gd name="connsiteX12" fmla="*/ 2569809 w 3986472"/>
              <a:gd name="connsiteY12" fmla="*/ 1877159 h 3604689"/>
              <a:gd name="connsiteX13" fmla="*/ 1999634 w 3986472"/>
              <a:gd name="connsiteY13" fmla="*/ 1877159 h 3604689"/>
              <a:gd name="connsiteX14" fmla="*/ 185337 w 3986472"/>
              <a:gd name="connsiteY14" fmla="*/ 3604689 h 3604689"/>
              <a:gd name="connsiteX15" fmla="*/ 185337 w 3986472"/>
              <a:gd name="connsiteY15" fmla="*/ 2751226 h 3604689"/>
              <a:gd name="connsiteX16" fmla="*/ 185337 w 3986472"/>
              <a:gd name="connsiteY16" fmla="*/ 2535971 h 3604689"/>
              <a:gd name="connsiteX17" fmla="*/ 185337 w 3986472"/>
              <a:gd name="connsiteY17" fmla="*/ 302954 h 3604689"/>
              <a:gd name="connsiteX18" fmla="*/ 116958 w 3986472"/>
              <a:gd name="connsiteY18" fmla="*/ 302954 h 3604689"/>
              <a:gd name="connsiteX19" fmla="*/ 0 w 3986472"/>
              <a:gd name="connsiteY19" fmla="*/ 185996 h 3604689"/>
              <a:gd name="connsiteX20" fmla="*/ 0 w 3986472"/>
              <a:gd name="connsiteY20" fmla="*/ 131880 h 3604689"/>
              <a:gd name="connsiteX21" fmla="*/ 116958 w 3986472"/>
              <a:gd name="connsiteY21" fmla="*/ 14922 h 3604689"/>
              <a:gd name="connsiteX22" fmla="*/ 1076491 w 3986472"/>
              <a:gd name="connsiteY22" fmla="*/ 14922 h 3604689"/>
              <a:gd name="connsiteX23" fmla="*/ 1193449 w 3986472"/>
              <a:gd name="connsiteY23" fmla="*/ 131880 h 3604689"/>
              <a:gd name="connsiteX24" fmla="*/ 1193449 w 3986472"/>
              <a:gd name="connsiteY24" fmla="*/ 185996 h 3604689"/>
              <a:gd name="connsiteX25" fmla="*/ 1076491 w 3986472"/>
              <a:gd name="connsiteY25" fmla="*/ 302954 h 3604689"/>
              <a:gd name="connsiteX26" fmla="*/ 1028167 w 3986472"/>
              <a:gd name="connsiteY26" fmla="*/ 302954 h 3604689"/>
              <a:gd name="connsiteX27" fmla="*/ 1028167 w 3986472"/>
              <a:gd name="connsiteY27" fmla="*/ 1733448 h 3604689"/>
              <a:gd name="connsiteX28" fmla="*/ 2848679 w 3986472"/>
              <a:gd name="connsiteY28"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737586 w 3986472"/>
              <a:gd name="connsiteY6" fmla="*/ 2520272 h 3604689"/>
              <a:gd name="connsiteX7" fmla="*/ 2667555 w 3986472"/>
              <a:gd name="connsiteY7" fmla="*/ 3603007 h 3604689"/>
              <a:gd name="connsiteX8" fmla="*/ 1617559 w 3986472"/>
              <a:gd name="connsiteY8" fmla="*/ 3571118 h 3604689"/>
              <a:gd name="connsiteX9" fmla="*/ 2628063 w 3986472"/>
              <a:gd name="connsiteY9" fmla="*/ 2560614 h 3604689"/>
              <a:gd name="connsiteX10" fmla="*/ 1908216 w 3986472"/>
              <a:gd name="connsiteY10" fmla="*/ 2538753 h 3604689"/>
              <a:gd name="connsiteX11" fmla="*/ 2569809 w 3986472"/>
              <a:gd name="connsiteY11" fmla="*/ 1877159 h 3604689"/>
              <a:gd name="connsiteX12" fmla="*/ 1999634 w 3986472"/>
              <a:gd name="connsiteY12" fmla="*/ 1877159 h 3604689"/>
              <a:gd name="connsiteX13" fmla="*/ 185337 w 3986472"/>
              <a:gd name="connsiteY13" fmla="*/ 3604689 h 3604689"/>
              <a:gd name="connsiteX14" fmla="*/ 185337 w 3986472"/>
              <a:gd name="connsiteY14" fmla="*/ 2751226 h 3604689"/>
              <a:gd name="connsiteX15" fmla="*/ 185337 w 3986472"/>
              <a:gd name="connsiteY15" fmla="*/ 2535971 h 3604689"/>
              <a:gd name="connsiteX16" fmla="*/ 185337 w 3986472"/>
              <a:gd name="connsiteY16" fmla="*/ 302954 h 3604689"/>
              <a:gd name="connsiteX17" fmla="*/ 116958 w 3986472"/>
              <a:gd name="connsiteY17" fmla="*/ 302954 h 3604689"/>
              <a:gd name="connsiteX18" fmla="*/ 0 w 3986472"/>
              <a:gd name="connsiteY18" fmla="*/ 185996 h 3604689"/>
              <a:gd name="connsiteX19" fmla="*/ 0 w 3986472"/>
              <a:gd name="connsiteY19" fmla="*/ 131880 h 3604689"/>
              <a:gd name="connsiteX20" fmla="*/ 116958 w 3986472"/>
              <a:gd name="connsiteY20" fmla="*/ 14922 h 3604689"/>
              <a:gd name="connsiteX21" fmla="*/ 1076491 w 3986472"/>
              <a:gd name="connsiteY21" fmla="*/ 14922 h 3604689"/>
              <a:gd name="connsiteX22" fmla="*/ 1193449 w 3986472"/>
              <a:gd name="connsiteY22" fmla="*/ 131880 h 3604689"/>
              <a:gd name="connsiteX23" fmla="*/ 1193449 w 3986472"/>
              <a:gd name="connsiteY23" fmla="*/ 185996 h 3604689"/>
              <a:gd name="connsiteX24" fmla="*/ 1076491 w 3986472"/>
              <a:gd name="connsiteY24" fmla="*/ 302954 h 3604689"/>
              <a:gd name="connsiteX25" fmla="*/ 1028167 w 3986472"/>
              <a:gd name="connsiteY25" fmla="*/ 302954 h 3604689"/>
              <a:gd name="connsiteX26" fmla="*/ 1028167 w 3986472"/>
              <a:gd name="connsiteY26" fmla="*/ 1733448 h 3604689"/>
              <a:gd name="connsiteX27" fmla="*/ 2848679 w 3986472"/>
              <a:gd name="connsiteY27"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695056 w 3986472"/>
              <a:gd name="connsiteY6" fmla="*/ 2520272 h 3604689"/>
              <a:gd name="connsiteX7" fmla="*/ 2667555 w 3986472"/>
              <a:gd name="connsiteY7" fmla="*/ 3603007 h 3604689"/>
              <a:gd name="connsiteX8" fmla="*/ 1617559 w 3986472"/>
              <a:gd name="connsiteY8" fmla="*/ 3571118 h 3604689"/>
              <a:gd name="connsiteX9" fmla="*/ 2628063 w 3986472"/>
              <a:gd name="connsiteY9" fmla="*/ 2560614 h 3604689"/>
              <a:gd name="connsiteX10" fmla="*/ 1908216 w 3986472"/>
              <a:gd name="connsiteY10" fmla="*/ 2538753 h 3604689"/>
              <a:gd name="connsiteX11" fmla="*/ 2569809 w 3986472"/>
              <a:gd name="connsiteY11" fmla="*/ 1877159 h 3604689"/>
              <a:gd name="connsiteX12" fmla="*/ 1999634 w 3986472"/>
              <a:gd name="connsiteY12" fmla="*/ 1877159 h 3604689"/>
              <a:gd name="connsiteX13" fmla="*/ 185337 w 3986472"/>
              <a:gd name="connsiteY13" fmla="*/ 3604689 h 3604689"/>
              <a:gd name="connsiteX14" fmla="*/ 185337 w 3986472"/>
              <a:gd name="connsiteY14" fmla="*/ 2751226 h 3604689"/>
              <a:gd name="connsiteX15" fmla="*/ 185337 w 3986472"/>
              <a:gd name="connsiteY15" fmla="*/ 2535971 h 3604689"/>
              <a:gd name="connsiteX16" fmla="*/ 185337 w 3986472"/>
              <a:gd name="connsiteY16" fmla="*/ 302954 h 3604689"/>
              <a:gd name="connsiteX17" fmla="*/ 116958 w 3986472"/>
              <a:gd name="connsiteY17" fmla="*/ 302954 h 3604689"/>
              <a:gd name="connsiteX18" fmla="*/ 0 w 3986472"/>
              <a:gd name="connsiteY18" fmla="*/ 185996 h 3604689"/>
              <a:gd name="connsiteX19" fmla="*/ 0 w 3986472"/>
              <a:gd name="connsiteY19" fmla="*/ 131880 h 3604689"/>
              <a:gd name="connsiteX20" fmla="*/ 116958 w 3986472"/>
              <a:gd name="connsiteY20" fmla="*/ 14922 h 3604689"/>
              <a:gd name="connsiteX21" fmla="*/ 1076491 w 3986472"/>
              <a:gd name="connsiteY21" fmla="*/ 14922 h 3604689"/>
              <a:gd name="connsiteX22" fmla="*/ 1193449 w 3986472"/>
              <a:gd name="connsiteY22" fmla="*/ 131880 h 3604689"/>
              <a:gd name="connsiteX23" fmla="*/ 1193449 w 3986472"/>
              <a:gd name="connsiteY23" fmla="*/ 185996 h 3604689"/>
              <a:gd name="connsiteX24" fmla="*/ 1076491 w 3986472"/>
              <a:gd name="connsiteY24" fmla="*/ 302954 h 3604689"/>
              <a:gd name="connsiteX25" fmla="*/ 1028167 w 3986472"/>
              <a:gd name="connsiteY25" fmla="*/ 302954 h 3604689"/>
              <a:gd name="connsiteX26" fmla="*/ 1028167 w 3986472"/>
              <a:gd name="connsiteY26" fmla="*/ 1733448 h 3604689"/>
              <a:gd name="connsiteX27" fmla="*/ 2848679 w 3986472"/>
              <a:gd name="connsiteY27"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695056 w 3986472"/>
              <a:gd name="connsiteY6" fmla="*/ 2520272 h 3604689"/>
              <a:gd name="connsiteX7" fmla="*/ 2667555 w 3986472"/>
              <a:gd name="connsiteY7" fmla="*/ 3603007 h 3604689"/>
              <a:gd name="connsiteX8" fmla="*/ 1617559 w 3986472"/>
              <a:gd name="connsiteY8" fmla="*/ 3571118 h 3604689"/>
              <a:gd name="connsiteX9" fmla="*/ 2628063 w 3986472"/>
              <a:gd name="connsiteY9" fmla="*/ 2560614 h 3604689"/>
              <a:gd name="connsiteX10" fmla="*/ 1908216 w 3986472"/>
              <a:gd name="connsiteY10" fmla="*/ 2538753 h 3604689"/>
              <a:gd name="connsiteX11" fmla="*/ 2569809 w 3986472"/>
              <a:gd name="connsiteY11" fmla="*/ 1877159 h 3604689"/>
              <a:gd name="connsiteX12" fmla="*/ 1999634 w 3986472"/>
              <a:gd name="connsiteY12" fmla="*/ 1877159 h 3604689"/>
              <a:gd name="connsiteX13" fmla="*/ 185337 w 3986472"/>
              <a:gd name="connsiteY13" fmla="*/ 3604689 h 3604689"/>
              <a:gd name="connsiteX14" fmla="*/ 185337 w 3986472"/>
              <a:gd name="connsiteY14" fmla="*/ 2751226 h 3604689"/>
              <a:gd name="connsiteX15" fmla="*/ 185337 w 3986472"/>
              <a:gd name="connsiteY15" fmla="*/ 2535971 h 3604689"/>
              <a:gd name="connsiteX16" fmla="*/ 185337 w 3986472"/>
              <a:gd name="connsiteY16" fmla="*/ 302954 h 3604689"/>
              <a:gd name="connsiteX17" fmla="*/ 116958 w 3986472"/>
              <a:gd name="connsiteY17" fmla="*/ 302954 h 3604689"/>
              <a:gd name="connsiteX18" fmla="*/ 0 w 3986472"/>
              <a:gd name="connsiteY18" fmla="*/ 185996 h 3604689"/>
              <a:gd name="connsiteX19" fmla="*/ 0 w 3986472"/>
              <a:gd name="connsiteY19" fmla="*/ 131880 h 3604689"/>
              <a:gd name="connsiteX20" fmla="*/ 116958 w 3986472"/>
              <a:gd name="connsiteY20" fmla="*/ 14922 h 3604689"/>
              <a:gd name="connsiteX21" fmla="*/ 1076491 w 3986472"/>
              <a:gd name="connsiteY21" fmla="*/ 14922 h 3604689"/>
              <a:gd name="connsiteX22" fmla="*/ 1193449 w 3986472"/>
              <a:gd name="connsiteY22" fmla="*/ 131880 h 3604689"/>
              <a:gd name="connsiteX23" fmla="*/ 1193449 w 3986472"/>
              <a:gd name="connsiteY23" fmla="*/ 185996 h 3604689"/>
              <a:gd name="connsiteX24" fmla="*/ 1076491 w 3986472"/>
              <a:gd name="connsiteY24" fmla="*/ 302954 h 3604689"/>
              <a:gd name="connsiteX25" fmla="*/ 1028167 w 3986472"/>
              <a:gd name="connsiteY25" fmla="*/ 302954 h 3604689"/>
              <a:gd name="connsiteX26" fmla="*/ 1028167 w 3986472"/>
              <a:gd name="connsiteY26" fmla="*/ 1733448 h 3604689"/>
              <a:gd name="connsiteX27" fmla="*/ 2848679 w 3986472"/>
              <a:gd name="connsiteY27"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695056 w 3986472"/>
              <a:gd name="connsiteY6" fmla="*/ 2520272 h 3604689"/>
              <a:gd name="connsiteX7" fmla="*/ 2667555 w 3986472"/>
              <a:gd name="connsiteY7" fmla="*/ 3603007 h 3604689"/>
              <a:gd name="connsiteX8" fmla="*/ 1617559 w 3986472"/>
              <a:gd name="connsiteY8" fmla="*/ 3571118 h 3604689"/>
              <a:gd name="connsiteX9" fmla="*/ 2628063 w 3986472"/>
              <a:gd name="connsiteY9" fmla="*/ 2560614 h 3604689"/>
              <a:gd name="connsiteX10" fmla="*/ 1908216 w 3986472"/>
              <a:gd name="connsiteY10" fmla="*/ 2538753 h 3604689"/>
              <a:gd name="connsiteX11" fmla="*/ 2569809 w 3986472"/>
              <a:gd name="connsiteY11" fmla="*/ 1877159 h 3604689"/>
              <a:gd name="connsiteX12" fmla="*/ 1999634 w 3986472"/>
              <a:gd name="connsiteY12" fmla="*/ 1877159 h 3604689"/>
              <a:gd name="connsiteX13" fmla="*/ 185337 w 3986472"/>
              <a:gd name="connsiteY13" fmla="*/ 3604689 h 3604689"/>
              <a:gd name="connsiteX14" fmla="*/ 185337 w 3986472"/>
              <a:gd name="connsiteY14" fmla="*/ 2751226 h 3604689"/>
              <a:gd name="connsiteX15" fmla="*/ 185337 w 3986472"/>
              <a:gd name="connsiteY15" fmla="*/ 2535971 h 3604689"/>
              <a:gd name="connsiteX16" fmla="*/ 185337 w 3986472"/>
              <a:gd name="connsiteY16" fmla="*/ 302954 h 3604689"/>
              <a:gd name="connsiteX17" fmla="*/ 116958 w 3986472"/>
              <a:gd name="connsiteY17" fmla="*/ 302954 h 3604689"/>
              <a:gd name="connsiteX18" fmla="*/ 0 w 3986472"/>
              <a:gd name="connsiteY18" fmla="*/ 185996 h 3604689"/>
              <a:gd name="connsiteX19" fmla="*/ 0 w 3986472"/>
              <a:gd name="connsiteY19" fmla="*/ 131880 h 3604689"/>
              <a:gd name="connsiteX20" fmla="*/ 116958 w 3986472"/>
              <a:gd name="connsiteY20" fmla="*/ 14922 h 3604689"/>
              <a:gd name="connsiteX21" fmla="*/ 1076491 w 3986472"/>
              <a:gd name="connsiteY21" fmla="*/ 14922 h 3604689"/>
              <a:gd name="connsiteX22" fmla="*/ 1193449 w 3986472"/>
              <a:gd name="connsiteY22" fmla="*/ 131880 h 3604689"/>
              <a:gd name="connsiteX23" fmla="*/ 1193449 w 3986472"/>
              <a:gd name="connsiteY23" fmla="*/ 185996 h 3604689"/>
              <a:gd name="connsiteX24" fmla="*/ 1076491 w 3986472"/>
              <a:gd name="connsiteY24" fmla="*/ 302954 h 3604689"/>
              <a:gd name="connsiteX25" fmla="*/ 1028167 w 3986472"/>
              <a:gd name="connsiteY25" fmla="*/ 302954 h 3604689"/>
              <a:gd name="connsiteX26" fmla="*/ 1028167 w 3986472"/>
              <a:gd name="connsiteY26" fmla="*/ 1733448 h 3604689"/>
              <a:gd name="connsiteX27" fmla="*/ 2848679 w 3986472"/>
              <a:gd name="connsiteY27"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372472 w 3986472"/>
              <a:gd name="connsiteY4" fmla="*/ 1943009 h 3604689"/>
              <a:gd name="connsiteX5" fmla="*/ 3695056 w 3986472"/>
              <a:gd name="connsiteY5" fmla="*/ 2520272 h 3604689"/>
              <a:gd name="connsiteX6" fmla="*/ 2667555 w 3986472"/>
              <a:gd name="connsiteY6" fmla="*/ 3603007 h 3604689"/>
              <a:gd name="connsiteX7" fmla="*/ 1617559 w 3986472"/>
              <a:gd name="connsiteY7" fmla="*/ 3571118 h 3604689"/>
              <a:gd name="connsiteX8" fmla="*/ 2628063 w 3986472"/>
              <a:gd name="connsiteY8" fmla="*/ 2560614 h 3604689"/>
              <a:gd name="connsiteX9" fmla="*/ 1908216 w 3986472"/>
              <a:gd name="connsiteY9" fmla="*/ 2538753 h 3604689"/>
              <a:gd name="connsiteX10" fmla="*/ 2569809 w 3986472"/>
              <a:gd name="connsiteY10" fmla="*/ 1877159 h 3604689"/>
              <a:gd name="connsiteX11" fmla="*/ 1999634 w 3986472"/>
              <a:gd name="connsiteY11" fmla="*/ 1877159 h 3604689"/>
              <a:gd name="connsiteX12" fmla="*/ 185337 w 3986472"/>
              <a:gd name="connsiteY12" fmla="*/ 3604689 h 3604689"/>
              <a:gd name="connsiteX13" fmla="*/ 185337 w 3986472"/>
              <a:gd name="connsiteY13" fmla="*/ 2751226 h 3604689"/>
              <a:gd name="connsiteX14" fmla="*/ 185337 w 3986472"/>
              <a:gd name="connsiteY14" fmla="*/ 2535971 h 3604689"/>
              <a:gd name="connsiteX15" fmla="*/ 185337 w 3986472"/>
              <a:gd name="connsiteY15" fmla="*/ 302954 h 3604689"/>
              <a:gd name="connsiteX16" fmla="*/ 116958 w 3986472"/>
              <a:gd name="connsiteY16" fmla="*/ 302954 h 3604689"/>
              <a:gd name="connsiteX17" fmla="*/ 0 w 3986472"/>
              <a:gd name="connsiteY17" fmla="*/ 185996 h 3604689"/>
              <a:gd name="connsiteX18" fmla="*/ 0 w 3986472"/>
              <a:gd name="connsiteY18" fmla="*/ 131880 h 3604689"/>
              <a:gd name="connsiteX19" fmla="*/ 116958 w 3986472"/>
              <a:gd name="connsiteY19" fmla="*/ 14922 h 3604689"/>
              <a:gd name="connsiteX20" fmla="*/ 1076491 w 3986472"/>
              <a:gd name="connsiteY20" fmla="*/ 14922 h 3604689"/>
              <a:gd name="connsiteX21" fmla="*/ 1193449 w 3986472"/>
              <a:gd name="connsiteY21" fmla="*/ 131880 h 3604689"/>
              <a:gd name="connsiteX22" fmla="*/ 1193449 w 3986472"/>
              <a:gd name="connsiteY22" fmla="*/ 185996 h 3604689"/>
              <a:gd name="connsiteX23" fmla="*/ 1076491 w 3986472"/>
              <a:gd name="connsiteY23" fmla="*/ 302954 h 3604689"/>
              <a:gd name="connsiteX24" fmla="*/ 1028167 w 3986472"/>
              <a:gd name="connsiteY24" fmla="*/ 302954 h 3604689"/>
              <a:gd name="connsiteX25" fmla="*/ 1028167 w 3986472"/>
              <a:gd name="connsiteY25" fmla="*/ 1733448 h 3604689"/>
              <a:gd name="connsiteX26" fmla="*/ 2848679 w 3986472"/>
              <a:gd name="connsiteY26"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372472 w 3986472"/>
              <a:gd name="connsiteY4" fmla="*/ 1943009 h 3604689"/>
              <a:gd name="connsiteX5" fmla="*/ 3695056 w 3986472"/>
              <a:gd name="connsiteY5" fmla="*/ 2520272 h 3604689"/>
              <a:gd name="connsiteX6" fmla="*/ 2667555 w 3986472"/>
              <a:gd name="connsiteY6" fmla="*/ 3603007 h 3604689"/>
              <a:gd name="connsiteX7" fmla="*/ 1617559 w 3986472"/>
              <a:gd name="connsiteY7" fmla="*/ 3571118 h 3604689"/>
              <a:gd name="connsiteX8" fmla="*/ 2628063 w 3986472"/>
              <a:gd name="connsiteY8" fmla="*/ 2560614 h 3604689"/>
              <a:gd name="connsiteX9" fmla="*/ 1908216 w 3986472"/>
              <a:gd name="connsiteY9" fmla="*/ 2538753 h 3604689"/>
              <a:gd name="connsiteX10" fmla="*/ 2569809 w 3986472"/>
              <a:gd name="connsiteY10" fmla="*/ 1877159 h 3604689"/>
              <a:gd name="connsiteX11" fmla="*/ 1999634 w 3986472"/>
              <a:gd name="connsiteY11" fmla="*/ 1877159 h 3604689"/>
              <a:gd name="connsiteX12" fmla="*/ 185337 w 3986472"/>
              <a:gd name="connsiteY12" fmla="*/ 3604689 h 3604689"/>
              <a:gd name="connsiteX13" fmla="*/ 185337 w 3986472"/>
              <a:gd name="connsiteY13" fmla="*/ 2751226 h 3604689"/>
              <a:gd name="connsiteX14" fmla="*/ 185337 w 3986472"/>
              <a:gd name="connsiteY14" fmla="*/ 2535971 h 3604689"/>
              <a:gd name="connsiteX15" fmla="*/ 185337 w 3986472"/>
              <a:gd name="connsiteY15" fmla="*/ 302954 h 3604689"/>
              <a:gd name="connsiteX16" fmla="*/ 116958 w 3986472"/>
              <a:gd name="connsiteY16" fmla="*/ 302954 h 3604689"/>
              <a:gd name="connsiteX17" fmla="*/ 0 w 3986472"/>
              <a:gd name="connsiteY17" fmla="*/ 185996 h 3604689"/>
              <a:gd name="connsiteX18" fmla="*/ 0 w 3986472"/>
              <a:gd name="connsiteY18" fmla="*/ 131880 h 3604689"/>
              <a:gd name="connsiteX19" fmla="*/ 116958 w 3986472"/>
              <a:gd name="connsiteY19" fmla="*/ 14922 h 3604689"/>
              <a:gd name="connsiteX20" fmla="*/ 1076491 w 3986472"/>
              <a:gd name="connsiteY20" fmla="*/ 14922 h 3604689"/>
              <a:gd name="connsiteX21" fmla="*/ 1193449 w 3986472"/>
              <a:gd name="connsiteY21" fmla="*/ 131880 h 3604689"/>
              <a:gd name="connsiteX22" fmla="*/ 1193449 w 3986472"/>
              <a:gd name="connsiteY22" fmla="*/ 185996 h 3604689"/>
              <a:gd name="connsiteX23" fmla="*/ 1076491 w 3986472"/>
              <a:gd name="connsiteY23" fmla="*/ 302954 h 3604689"/>
              <a:gd name="connsiteX24" fmla="*/ 1028167 w 3986472"/>
              <a:gd name="connsiteY24" fmla="*/ 302954 h 3604689"/>
              <a:gd name="connsiteX25" fmla="*/ 1028167 w 3986472"/>
              <a:gd name="connsiteY25" fmla="*/ 1733448 h 3604689"/>
              <a:gd name="connsiteX26" fmla="*/ 2848679 w 3986472"/>
              <a:gd name="connsiteY26"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372472 w 3986472"/>
              <a:gd name="connsiteY4" fmla="*/ 1943009 h 3604689"/>
              <a:gd name="connsiteX5" fmla="*/ 3652526 w 3986472"/>
              <a:gd name="connsiteY5" fmla="*/ 2541537 h 3604689"/>
              <a:gd name="connsiteX6" fmla="*/ 2667555 w 3986472"/>
              <a:gd name="connsiteY6" fmla="*/ 3603007 h 3604689"/>
              <a:gd name="connsiteX7" fmla="*/ 1617559 w 3986472"/>
              <a:gd name="connsiteY7" fmla="*/ 3571118 h 3604689"/>
              <a:gd name="connsiteX8" fmla="*/ 2628063 w 3986472"/>
              <a:gd name="connsiteY8" fmla="*/ 2560614 h 3604689"/>
              <a:gd name="connsiteX9" fmla="*/ 1908216 w 3986472"/>
              <a:gd name="connsiteY9" fmla="*/ 2538753 h 3604689"/>
              <a:gd name="connsiteX10" fmla="*/ 2569809 w 3986472"/>
              <a:gd name="connsiteY10" fmla="*/ 1877159 h 3604689"/>
              <a:gd name="connsiteX11" fmla="*/ 1999634 w 3986472"/>
              <a:gd name="connsiteY11" fmla="*/ 1877159 h 3604689"/>
              <a:gd name="connsiteX12" fmla="*/ 185337 w 3986472"/>
              <a:gd name="connsiteY12" fmla="*/ 3604689 h 3604689"/>
              <a:gd name="connsiteX13" fmla="*/ 185337 w 3986472"/>
              <a:gd name="connsiteY13" fmla="*/ 2751226 h 3604689"/>
              <a:gd name="connsiteX14" fmla="*/ 185337 w 3986472"/>
              <a:gd name="connsiteY14" fmla="*/ 2535971 h 3604689"/>
              <a:gd name="connsiteX15" fmla="*/ 185337 w 3986472"/>
              <a:gd name="connsiteY15" fmla="*/ 302954 h 3604689"/>
              <a:gd name="connsiteX16" fmla="*/ 116958 w 3986472"/>
              <a:gd name="connsiteY16" fmla="*/ 302954 h 3604689"/>
              <a:gd name="connsiteX17" fmla="*/ 0 w 3986472"/>
              <a:gd name="connsiteY17" fmla="*/ 185996 h 3604689"/>
              <a:gd name="connsiteX18" fmla="*/ 0 w 3986472"/>
              <a:gd name="connsiteY18" fmla="*/ 131880 h 3604689"/>
              <a:gd name="connsiteX19" fmla="*/ 116958 w 3986472"/>
              <a:gd name="connsiteY19" fmla="*/ 14922 h 3604689"/>
              <a:gd name="connsiteX20" fmla="*/ 1076491 w 3986472"/>
              <a:gd name="connsiteY20" fmla="*/ 14922 h 3604689"/>
              <a:gd name="connsiteX21" fmla="*/ 1193449 w 3986472"/>
              <a:gd name="connsiteY21" fmla="*/ 131880 h 3604689"/>
              <a:gd name="connsiteX22" fmla="*/ 1193449 w 3986472"/>
              <a:gd name="connsiteY22" fmla="*/ 185996 h 3604689"/>
              <a:gd name="connsiteX23" fmla="*/ 1076491 w 3986472"/>
              <a:gd name="connsiteY23" fmla="*/ 302954 h 3604689"/>
              <a:gd name="connsiteX24" fmla="*/ 1028167 w 3986472"/>
              <a:gd name="connsiteY24" fmla="*/ 302954 h 3604689"/>
              <a:gd name="connsiteX25" fmla="*/ 1028167 w 3986472"/>
              <a:gd name="connsiteY25" fmla="*/ 1733448 h 3604689"/>
              <a:gd name="connsiteX26" fmla="*/ 2848679 w 3986472"/>
              <a:gd name="connsiteY26"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372472 w 3986472"/>
              <a:gd name="connsiteY4" fmla="*/ 1943009 h 3604689"/>
              <a:gd name="connsiteX5" fmla="*/ 3652526 w 3986472"/>
              <a:gd name="connsiteY5" fmla="*/ 2541537 h 3604689"/>
              <a:gd name="connsiteX6" fmla="*/ 2667555 w 3986472"/>
              <a:gd name="connsiteY6" fmla="*/ 3603007 h 3604689"/>
              <a:gd name="connsiteX7" fmla="*/ 1617559 w 3986472"/>
              <a:gd name="connsiteY7" fmla="*/ 3571118 h 3604689"/>
              <a:gd name="connsiteX8" fmla="*/ 2628063 w 3986472"/>
              <a:gd name="connsiteY8" fmla="*/ 2560614 h 3604689"/>
              <a:gd name="connsiteX9" fmla="*/ 1908216 w 3986472"/>
              <a:gd name="connsiteY9" fmla="*/ 2538753 h 3604689"/>
              <a:gd name="connsiteX10" fmla="*/ 2569809 w 3986472"/>
              <a:gd name="connsiteY10" fmla="*/ 1877159 h 3604689"/>
              <a:gd name="connsiteX11" fmla="*/ 1999634 w 3986472"/>
              <a:gd name="connsiteY11" fmla="*/ 1877159 h 3604689"/>
              <a:gd name="connsiteX12" fmla="*/ 185337 w 3986472"/>
              <a:gd name="connsiteY12" fmla="*/ 3604689 h 3604689"/>
              <a:gd name="connsiteX13" fmla="*/ 185337 w 3986472"/>
              <a:gd name="connsiteY13" fmla="*/ 2751226 h 3604689"/>
              <a:gd name="connsiteX14" fmla="*/ 185337 w 3986472"/>
              <a:gd name="connsiteY14" fmla="*/ 2535971 h 3604689"/>
              <a:gd name="connsiteX15" fmla="*/ 185337 w 3986472"/>
              <a:gd name="connsiteY15" fmla="*/ 302954 h 3604689"/>
              <a:gd name="connsiteX16" fmla="*/ 116958 w 3986472"/>
              <a:gd name="connsiteY16" fmla="*/ 302954 h 3604689"/>
              <a:gd name="connsiteX17" fmla="*/ 0 w 3986472"/>
              <a:gd name="connsiteY17" fmla="*/ 185996 h 3604689"/>
              <a:gd name="connsiteX18" fmla="*/ 0 w 3986472"/>
              <a:gd name="connsiteY18" fmla="*/ 131880 h 3604689"/>
              <a:gd name="connsiteX19" fmla="*/ 116958 w 3986472"/>
              <a:gd name="connsiteY19" fmla="*/ 14922 h 3604689"/>
              <a:gd name="connsiteX20" fmla="*/ 1076491 w 3986472"/>
              <a:gd name="connsiteY20" fmla="*/ 14922 h 3604689"/>
              <a:gd name="connsiteX21" fmla="*/ 1193449 w 3986472"/>
              <a:gd name="connsiteY21" fmla="*/ 131880 h 3604689"/>
              <a:gd name="connsiteX22" fmla="*/ 1193449 w 3986472"/>
              <a:gd name="connsiteY22" fmla="*/ 185996 h 3604689"/>
              <a:gd name="connsiteX23" fmla="*/ 1076491 w 3986472"/>
              <a:gd name="connsiteY23" fmla="*/ 302954 h 3604689"/>
              <a:gd name="connsiteX24" fmla="*/ 1028167 w 3986472"/>
              <a:gd name="connsiteY24" fmla="*/ 302954 h 3604689"/>
              <a:gd name="connsiteX25" fmla="*/ 1028167 w 3986472"/>
              <a:gd name="connsiteY25" fmla="*/ 1733448 h 3604689"/>
              <a:gd name="connsiteX26" fmla="*/ 2848679 w 3986472"/>
              <a:gd name="connsiteY26"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372472 w 3986472"/>
              <a:gd name="connsiteY4" fmla="*/ 1943009 h 3604689"/>
              <a:gd name="connsiteX5" fmla="*/ 3652526 w 3986472"/>
              <a:gd name="connsiteY5" fmla="*/ 2541537 h 3604689"/>
              <a:gd name="connsiteX6" fmla="*/ 2667555 w 3986472"/>
              <a:gd name="connsiteY6" fmla="*/ 3603007 h 3604689"/>
              <a:gd name="connsiteX7" fmla="*/ 1617559 w 3986472"/>
              <a:gd name="connsiteY7" fmla="*/ 3571118 h 3604689"/>
              <a:gd name="connsiteX8" fmla="*/ 2628063 w 3986472"/>
              <a:gd name="connsiteY8" fmla="*/ 2560614 h 3604689"/>
              <a:gd name="connsiteX9" fmla="*/ 1908216 w 3986472"/>
              <a:gd name="connsiteY9" fmla="*/ 2538753 h 3604689"/>
              <a:gd name="connsiteX10" fmla="*/ 2569809 w 3986472"/>
              <a:gd name="connsiteY10" fmla="*/ 1877159 h 3604689"/>
              <a:gd name="connsiteX11" fmla="*/ 1999634 w 3986472"/>
              <a:gd name="connsiteY11" fmla="*/ 1877159 h 3604689"/>
              <a:gd name="connsiteX12" fmla="*/ 185337 w 3986472"/>
              <a:gd name="connsiteY12" fmla="*/ 3604689 h 3604689"/>
              <a:gd name="connsiteX13" fmla="*/ 185337 w 3986472"/>
              <a:gd name="connsiteY13" fmla="*/ 2751226 h 3604689"/>
              <a:gd name="connsiteX14" fmla="*/ 185337 w 3986472"/>
              <a:gd name="connsiteY14" fmla="*/ 302954 h 3604689"/>
              <a:gd name="connsiteX15" fmla="*/ 116958 w 3986472"/>
              <a:gd name="connsiteY15" fmla="*/ 302954 h 3604689"/>
              <a:gd name="connsiteX16" fmla="*/ 0 w 3986472"/>
              <a:gd name="connsiteY16" fmla="*/ 185996 h 3604689"/>
              <a:gd name="connsiteX17" fmla="*/ 0 w 3986472"/>
              <a:gd name="connsiteY17" fmla="*/ 131880 h 3604689"/>
              <a:gd name="connsiteX18" fmla="*/ 116958 w 3986472"/>
              <a:gd name="connsiteY18" fmla="*/ 14922 h 3604689"/>
              <a:gd name="connsiteX19" fmla="*/ 1076491 w 3986472"/>
              <a:gd name="connsiteY19" fmla="*/ 14922 h 3604689"/>
              <a:gd name="connsiteX20" fmla="*/ 1193449 w 3986472"/>
              <a:gd name="connsiteY20" fmla="*/ 131880 h 3604689"/>
              <a:gd name="connsiteX21" fmla="*/ 1193449 w 3986472"/>
              <a:gd name="connsiteY21" fmla="*/ 185996 h 3604689"/>
              <a:gd name="connsiteX22" fmla="*/ 1076491 w 3986472"/>
              <a:gd name="connsiteY22" fmla="*/ 302954 h 3604689"/>
              <a:gd name="connsiteX23" fmla="*/ 1028167 w 3986472"/>
              <a:gd name="connsiteY23" fmla="*/ 302954 h 3604689"/>
              <a:gd name="connsiteX24" fmla="*/ 1028167 w 3986472"/>
              <a:gd name="connsiteY24" fmla="*/ 1733448 h 3604689"/>
              <a:gd name="connsiteX25" fmla="*/ 2848679 w 3986472"/>
              <a:gd name="connsiteY25"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372472 w 3986472"/>
              <a:gd name="connsiteY4" fmla="*/ 1943009 h 3604689"/>
              <a:gd name="connsiteX5" fmla="*/ 3652526 w 3986472"/>
              <a:gd name="connsiteY5" fmla="*/ 2541537 h 3604689"/>
              <a:gd name="connsiteX6" fmla="*/ 2667555 w 3986472"/>
              <a:gd name="connsiteY6" fmla="*/ 3603007 h 3604689"/>
              <a:gd name="connsiteX7" fmla="*/ 1617559 w 3986472"/>
              <a:gd name="connsiteY7" fmla="*/ 3571118 h 3604689"/>
              <a:gd name="connsiteX8" fmla="*/ 2628063 w 3986472"/>
              <a:gd name="connsiteY8" fmla="*/ 2560614 h 3604689"/>
              <a:gd name="connsiteX9" fmla="*/ 1908216 w 3986472"/>
              <a:gd name="connsiteY9" fmla="*/ 2538753 h 3604689"/>
              <a:gd name="connsiteX10" fmla="*/ 2569809 w 3986472"/>
              <a:gd name="connsiteY10" fmla="*/ 1877159 h 3604689"/>
              <a:gd name="connsiteX11" fmla="*/ 1999634 w 3986472"/>
              <a:gd name="connsiteY11" fmla="*/ 1877159 h 3604689"/>
              <a:gd name="connsiteX12" fmla="*/ 185337 w 3986472"/>
              <a:gd name="connsiteY12" fmla="*/ 3604689 h 3604689"/>
              <a:gd name="connsiteX13" fmla="*/ 185337 w 3986472"/>
              <a:gd name="connsiteY13" fmla="*/ 302954 h 3604689"/>
              <a:gd name="connsiteX14" fmla="*/ 116958 w 3986472"/>
              <a:gd name="connsiteY14" fmla="*/ 302954 h 3604689"/>
              <a:gd name="connsiteX15" fmla="*/ 0 w 3986472"/>
              <a:gd name="connsiteY15" fmla="*/ 185996 h 3604689"/>
              <a:gd name="connsiteX16" fmla="*/ 0 w 3986472"/>
              <a:gd name="connsiteY16" fmla="*/ 131880 h 3604689"/>
              <a:gd name="connsiteX17" fmla="*/ 116958 w 3986472"/>
              <a:gd name="connsiteY17" fmla="*/ 14922 h 3604689"/>
              <a:gd name="connsiteX18" fmla="*/ 1076491 w 3986472"/>
              <a:gd name="connsiteY18" fmla="*/ 14922 h 3604689"/>
              <a:gd name="connsiteX19" fmla="*/ 1193449 w 3986472"/>
              <a:gd name="connsiteY19" fmla="*/ 131880 h 3604689"/>
              <a:gd name="connsiteX20" fmla="*/ 1193449 w 3986472"/>
              <a:gd name="connsiteY20" fmla="*/ 185996 h 3604689"/>
              <a:gd name="connsiteX21" fmla="*/ 1076491 w 3986472"/>
              <a:gd name="connsiteY21" fmla="*/ 302954 h 3604689"/>
              <a:gd name="connsiteX22" fmla="*/ 1028167 w 3986472"/>
              <a:gd name="connsiteY22" fmla="*/ 302954 h 3604689"/>
              <a:gd name="connsiteX23" fmla="*/ 1028167 w 3986472"/>
              <a:gd name="connsiteY23" fmla="*/ 1733448 h 3604689"/>
              <a:gd name="connsiteX24" fmla="*/ 2848679 w 3986472"/>
              <a:gd name="connsiteY24" fmla="*/ 0 h 3604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86472" h="3604689">
                <a:moveTo>
                  <a:pt x="2848679" y="0"/>
                </a:moveTo>
                <a:lnTo>
                  <a:pt x="3971074" y="0"/>
                </a:lnTo>
                <a:lnTo>
                  <a:pt x="2561353" y="1342303"/>
                </a:lnTo>
                <a:lnTo>
                  <a:pt x="3986472" y="1342303"/>
                </a:lnTo>
                <a:lnTo>
                  <a:pt x="3372472" y="1943009"/>
                </a:lnTo>
                <a:cubicBezTo>
                  <a:pt x="3620560" y="2058727"/>
                  <a:pt x="3779978" y="2367682"/>
                  <a:pt x="3652526" y="2541537"/>
                </a:cubicBezTo>
                <a:lnTo>
                  <a:pt x="2667555" y="3603007"/>
                </a:lnTo>
                <a:lnTo>
                  <a:pt x="1617559" y="3571118"/>
                </a:lnTo>
                <a:lnTo>
                  <a:pt x="2628063" y="2560614"/>
                </a:lnTo>
                <a:lnTo>
                  <a:pt x="1908216" y="2538753"/>
                </a:lnTo>
                <a:lnTo>
                  <a:pt x="2569809" y="1877159"/>
                </a:lnTo>
                <a:lnTo>
                  <a:pt x="1999634" y="1877159"/>
                </a:lnTo>
                <a:lnTo>
                  <a:pt x="185337" y="3604689"/>
                </a:lnTo>
                <a:lnTo>
                  <a:pt x="185337" y="302954"/>
                </a:lnTo>
                <a:lnTo>
                  <a:pt x="116958" y="302954"/>
                </a:lnTo>
                <a:cubicBezTo>
                  <a:pt x="52364" y="302954"/>
                  <a:pt x="0" y="250590"/>
                  <a:pt x="0" y="185996"/>
                </a:cubicBezTo>
                <a:lnTo>
                  <a:pt x="0" y="131880"/>
                </a:lnTo>
                <a:cubicBezTo>
                  <a:pt x="0" y="67286"/>
                  <a:pt x="52364" y="14922"/>
                  <a:pt x="116958" y="14922"/>
                </a:cubicBezTo>
                <a:lnTo>
                  <a:pt x="1076491" y="14922"/>
                </a:lnTo>
                <a:cubicBezTo>
                  <a:pt x="1141085" y="14922"/>
                  <a:pt x="1193449" y="67286"/>
                  <a:pt x="1193449" y="131880"/>
                </a:cubicBezTo>
                <a:lnTo>
                  <a:pt x="1193449" y="185996"/>
                </a:lnTo>
                <a:cubicBezTo>
                  <a:pt x="1193449" y="250590"/>
                  <a:pt x="1141085" y="302954"/>
                  <a:pt x="1076491" y="302954"/>
                </a:cubicBezTo>
                <a:lnTo>
                  <a:pt x="1028167" y="302954"/>
                </a:lnTo>
                <a:lnTo>
                  <a:pt x="1028167" y="1733448"/>
                </a:lnTo>
                <a:lnTo>
                  <a:pt x="2848679"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a typeface="+mj-ea"/>
            </a:endParaRPr>
          </a:p>
        </p:txBody>
      </p:sp>
      <p:graphicFrame>
        <p:nvGraphicFramePr>
          <p:cNvPr id="110" name="图表 4"/>
          <p:cNvGraphicFramePr>
            <a:graphicFrameLocks/>
          </p:cNvGraphicFramePr>
          <p:nvPr>
            <p:extLst>
              <p:ext uri="{D42A27DB-BD31-4B8C-83A1-F6EECF244321}">
                <p14:modId xmlns:p14="http://schemas.microsoft.com/office/powerpoint/2010/main" val="609820692"/>
              </p:ext>
            </p:extLst>
          </p:nvPr>
        </p:nvGraphicFramePr>
        <p:xfrm>
          <a:off x="3538764" y="1689623"/>
          <a:ext cx="4767020" cy="3178620"/>
        </p:xfrm>
        <a:graphic>
          <a:graphicData uri="http://schemas.openxmlformats.org/drawingml/2006/chart">
            <c:chart xmlns:c="http://schemas.openxmlformats.org/drawingml/2006/chart" xmlns:r="http://schemas.openxmlformats.org/officeDocument/2006/relationships" r:id="rId3"/>
          </a:graphicData>
        </a:graphic>
      </p:graphicFrame>
      <p:sp>
        <p:nvSpPr>
          <p:cNvPr id="111" name="椭圆 29"/>
          <p:cNvSpPr/>
          <p:nvPr/>
        </p:nvSpPr>
        <p:spPr>
          <a:xfrm>
            <a:off x="4953852" y="2310511"/>
            <a:ext cx="1936842" cy="1936842"/>
          </a:xfrm>
          <a:prstGeom prst="ellipse">
            <a:avLst/>
          </a:prstGeom>
          <a:solidFill>
            <a:schemeClr val="bg1"/>
          </a:solidFill>
          <a:ln w="12700" cap="flat" cmpd="sng" algn="ctr">
            <a:noFill/>
            <a:prstDash val="solid"/>
          </a:ln>
          <a:effectLst/>
        </p:spPr>
        <p:txBody>
          <a:bodyPr anchor="ctr"/>
          <a:lstStyle/>
          <a:p>
            <a:pPr algn="ctr" defTabSz="1219170">
              <a:defRPr/>
            </a:pPr>
            <a:endParaRPr lang="zh-CN" altLang="en-US" sz="2400" kern="0">
              <a:solidFill>
                <a:srgbClr val="002060"/>
              </a:solidFill>
              <a:latin typeface="Calibri"/>
              <a:ea typeface="宋体" panose="02010600030101010101" pitchFamily="2" charset="-122"/>
            </a:endParaRPr>
          </a:p>
        </p:txBody>
      </p:sp>
      <p:grpSp>
        <p:nvGrpSpPr>
          <p:cNvPr id="112" name="Group 242"/>
          <p:cNvGrpSpPr/>
          <p:nvPr/>
        </p:nvGrpSpPr>
        <p:grpSpPr>
          <a:xfrm>
            <a:off x="5368346" y="2818511"/>
            <a:ext cx="1107854" cy="844642"/>
            <a:chOff x="2908300" y="2946400"/>
            <a:chExt cx="447675" cy="341313"/>
          </a:xfrm>
          <a:solidFill>
            <a:schemeClr val="accent2"/>
          </a:solidFill>
        </p:grpSpPr>
        <p:sp>
          <p:nvSpPr>
            <p:cNvPr id="113" name="Freeform 227"/>
            <p:cNvSpPr>
              <a:spLocks/>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1219170">
                <a:defRPr/>
              </a:pPr>
              <a:endParaRPr lang="en-AU" sz="2400" kern="0" dirty="0">
                <a:solidFill>
                  <a:srgbClr val="000000"/>
                </a:solidFill>
                <a:latin typeface="微软雅黑"/>
                <a:ea typeface="Microsoft YaHei UI"/>
              </a:endParaRPr>
            </a:p>
          </p:txBody>
        </p:sp>
        <p:sp>
          <p:nvSpPr>
            <p:cNvPr id="114" name="Freeform 228"/>
            <p:cNvSpPr>
              <a:spLocks/>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defTabSz="1219170">
                <a:defRPr/>
              </a:pPr>
              <a:endParaRPr lang="en-AU" sz="2400" kern="0" dirty="0">
                <a:solidFill>
                  <a:srgbClr val="000000"/>
                </a:solidFill>
                <a:latin typeface="微软雅黑"/>
                <a:ea typeface="Microsoft YaHei UI"/>
              </a:endParaRPr>
            </a:p>
          </p:txBody>
        </p:sp>
      </p:grpSp>
      <p:grpSp>
        <p:nvGrpSpPr>
          <p:cNvPr id="115" name="组合 117"/>
          <p:cNvGrpSpPr/>
          <p:nvPr/>
        </p:nvGrpSpPr>
        <p:grpSpPr>
          <a:xfrm>
            <a:off x="7276922" y="1576447"/>
            <a:ext cx="4106185" cy="942549"/>
            <a:chOff x="7483988" y="3399368"/>
            <a:chExt cx="4106185" cy="942549"/>
          </a:xfrm>
        </p:grpSpPr>
        <p:sp>
          <p:nvSpPr>
            <p:cNvPr id="116" name="矩形 118"/>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400" dirty="0">
                  <a:solidFill>
                    <a:schemeClr val="tx1">
                      <a:lumMod val="75000"/>
                      <a:lumOff val="25000"/>
                    </a:schemeClr>
                  </a:solidFill>
                  <a:latin typeface="+mn-ea"/>
                </a:rPr>
                <a:t>08 PROYECTOS DE INVERSION SE CERRARON </a:t>
              </a:r>
              <a:r>
                <a:rPr lang="en-US" altLang="zh-CN" sz="1400" dirty="0" smtClean="0">
                  <a:solidFill>
                    <a:schemeClr val="tx1">
                      <a:lumMod val="75000"/>
                      <a:lumOff val="25000"/>
                    </a:schemeClr>
                  </a:solidFill>
                  <a:latin typeface="+mn-ea"/>
                </a:rPr>
                <a:t>PERMANENTEMENTE.</a:t>
              </a:r>
              <a:endParaRPr lang="zh-CN" altLang="en-US" sz="1400" dirty="0">
                <a:solidFill>
                  <a:schemeClr val="tx1">
                    <a:lumMod val="75000"/>
                    <a:lumOff val="25000"/>
                  </a:schemeClr>
                </a:solidFill>
                <a:latin typeface="+mn-ea"/>
              </a:endParaRPr>
            </a:p>
          </p:txBody>
        </p:sp>
        <p:sp>
          <p:nvSpPr>
            <p:cNvPr id="117" name="矩形 119"/>
            <p:cNvSpPr/>
            <p:nvPr/>
          </p:nvSpPr>
          <p:spPr>
            <a:xfrm>
              <a:off x="7483988" y="3399368"/>
              <a:ext cx="4106185" cy="396583"/>
            </a:xfrm>
            <a:prstGeom prst="rect">
              <a:avLst/>
            </a:prstGeom>
          </p:spPr>
          <p:txBody>
            <a:bodyPr wrap="square">
              <a:spAutoFit/>
              <a:scene3d>
                <a:camera prst="orthographicFront"/>
                <a:lightRig rig="threePt" dir="t"/>
              </a:scene3d>
              <a:sp3d contourW="12700"/>
            </a:bodyPr>
            <a:lstStyle/>
            <a:p>
              <a:pPr algn="just">
                <a:lnSpc>
                  <a:spcPct val="120000"/>
                </a:lnSpc>
              </a:pPr>
              <a:r>
                <a:rPr lang="en-US" b="1" dirty="0">
                  <a:solidFill>
                    <a:schemeClr val="accent1"/>
                  </a:solidFill>
                  <a:latin typeface="+mn-ea"/>
                </a:rPr>
                <a:t>DESACTIVADO PERMANENTE</a:t>
              </a:r>
              <a:endParaRPr lang="zh-CN" altLang="en-US" b="1" dirty="0">
                <a:solidFill>
                  <a:schemeClr val="accent1"/>
                </a:solidFill>
                <a:latin typeface="+mn-ea"/>
              </a:endParaRPr>
            </a:p>
          </p:txBody>
        </p:sp>
      </p:grpSp>
      <p:grpSp>
        <p:nvGrpSpPr>
          <p:cNvPr id="118" name="组合 120"/>
          <p:cNvGrpSpPr/>
          <p:nvPr/>
        </p:nvGrpSpPr>
        <p:grpSpPr>
          <a:xfrm>
            <a:off x="7185060" y="3671008"/>
            <a:ext cx="4498970" cy="1870405"/>
            <a:chOff x="7478064" y="3169100"/>
            <a:chExt cx="4498970" cy="1870405"/>
          </a:xfrm>
        </p:grpSpPr>
        <p:sp>
          <p:nvSpPr>
            <p:cNvPr id="119" name="矩形 121"/>
            <p:cNvSpPr/>
            <p:nvPr/>
          </p:nvSpPr>
          <p:spPr>
            <a:xfrm>
              <a:off x="7478064" y="4171575"/>
              <a:ext cx="3567234" cy="867930"/>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400" dirty="0" smtClean="0">
                  <a:solidFill>
                    <a:schemeClr val="tx1">
                      <a:lumMod val="75000"/>
                      <a:lumOff val="25000"/>
                    </a:schemeClr>
                  </a:solidFill>
                  <a:latin typeface="+mn-ea"/>
                </a:rPr>
                <a:t>8 </a:t>
              </a:r>
              <a:r>
                <a:rPr lang="en-US" altLang="zh-CN" sz="1400" dirty="0">
                  <a:solidFill>
                    <a:schemeClr val="tx1">
                      <a:lumMod val="75000"/>
                      <a:lumOff val="25000"/>
                    </a:schemeClr>
                  </a:solidFill>
                  <a:latin typeface="+mn-ea"/>
                </a:rPr>
                <a:t>PROYECTOS QUE SE ENCUENTRAN EN LA CARTERA DEL GOBIERNO REGIONAL </a:t>
              </a:r>
              <a:endParaRPr lang="zh-CN" altLang="en-US" sz="1400" dirty="0">
                <a:solidFill>
                  <a:schemeClr val="tx1">
                    <a:lumMod val="75000"/>
                    <a:lumOff val="25000"/>
                  </a:schemeClr>
                </a:solidFill>
                <a:latin typeface="+mn-ea"/>
              </a:endParaRPr>
            </a:p>
          </p:txBody>
        </p:sp>
        <p:sp>
          <p:nvSpPr>
            <p:cNvPr id="120" name="矩形 122"/>
            <p:cNvSpPr/>
            <p:nvPr/>
          </p:nvSpPr>
          <p:spPr>
            <a:xfrm>
              <a:off x="7483988" y="3169100"/>
              <a:ext cx="4493046" cy="757130"/>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b="1" dirty="0">
                  <a:solidFill>
                    <a:schemeClr val="accent1"/>
                  </a:solidFill>
                  <a:latin typeface="+mn-ea"/>
                </a:rPr>
                <a:t>PROYECTOS DE INVERSION DEL GOBIERNO REGIONAL JUNIN</a:t>
              </a:r>
              <a:endParaRPr lang="zh-CN" altLang="en-US" b="1" dirty="0">
                <a:solidFill>
                  <a:schemeClr val="accent1"/>
                </a:solidFill>
                <a:latin typeface="+mn-ea"/>
              </a:endParaRPr>
            </a:p>
          </p:txBody>
        </p:sp>
      </p:grpSp>
      <p:grpSp>
        <p:nvGrpSpPr>
          <p:cNvPr id="121" name="组合 123"/>
          <p:cNvGrpSpPr/>
          <p:nvPr/>
        </p:nvGrpSpPr>
        <p:grpSpPr>
          <a:xfrm>
            <a:off x="890359" y="1576447"/>
            <a:ext cx="3567234" cy="1437684"/>
            <a:chOff x="7483989" y="3399368"/>
            <a:chExt cx="3567234" cy="1437684"/>
          </a:xfrm>
        </p:grpSpPr>
        <p:sp>
          <p:nvSpPr>
            <p:cNvPr id="122" name="矩形 124"/>
            <p:cNvSpPr/>
            <p:nvPr/>
          </p:nvSpPr>
          <p:spPr>
            <a:xfrm>
              <a:off x="7483989" y="3732519"/>
              <a:ext cx="3567234" cy="1104533"/>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400" dirty="0">
                  <a:solidFill>
                    <a:schemeClr val="tx1">
                      <a:lumMod val="75000"/>
                      <a:lumOff val="25000"/>
                    </a:schemeClr>
                  </a:solidFill>
                  <a:latin typeface="+mn-ea"/>
                </a:rPr>
                <a:t>02 PROYECTOS DE </a:t>
              </a:r>
              <a:r>
                <a:rPr lang="en-US" altLang="zh-CN" sz="1400" dirty="0" smtClean="0">
                  <a:solidFill>
                    <a:schemeClr val="tx1">
                      <a:lumMod val="75000"/>
                      <a:lumOff val="25000"/>
                    </a:schemeClr>
                  </a:solidFill>
                  <a:latin typeface="+mn-ea"/>
                </a:rPr>
                <a:t>INVERSION,</a:t>
              </a:r>
            </a:p>
            <a:p>
              <a:pPr algn="r">
                <a:lnSpc>
                  <a:spcPct val="120000"/>
                </a:lnSpc>
              </a:pPr>
              <a:r>
                <a:rPr lang="en-US" altLang="zh-CN" sz="1400" dirty="0" smtClean="0">
                  <a:solidFill>
                    <a:schemeClr val="tx1">
                      <a:lumMod val="75000"/>
                      <a:lumOff val="25000"/>
                    </a:schemeClr>
                  </a:solidFill>
                  <a:latin typeface="+mn-ea"/>
                </a:rPr>
                <a:t>SE </a:t>
              </a:r>
              <a:r>
                <a:rPr lang="en-US" altLang="zh-CN" sz="1400" dirty="0">
                  <a:solidFill>
                    <a:schemeClr val="tx1">
                      <a:lumMod val="75000"/>
                      <a:lumOff val="25000"/>
                    </a:schemeClr>
                  </a:solidFill>
                  <a:latin typeface="+mn-ea"/>
                </a:rPr>
                <a:t>ENCUENTRAN </a:t>
              </a:r>
              <a:r>
                <a:rPr lang="en-US" altLang="zh-CN" sz="1400" b="1" dirty="0">
                  <a:solidFill>
                    <a:schemeClr val="tx1">
                      <a:lumMod val="75000"/>
                      <a:lumOff val="25000"/>
                    </a:schemeClr>
                  </a:solidFill>
                  <a:latin typeface="+mn-ea"/>
                </a:rPr>
                <a:t>APTOS</a:t>
              </a:r>
              <a:r>
                <a:rPr lang="en-US" altLang="zh-CN" sz="1400" dirty="0">
                  <a:solidFill>
                    <a:schemeClr val="tx1">
                      <a:lumMod val="75000"/>
                      <a:lumOff val="25000"/>
                    </a:schemeClr>
                  </a:solidFill>
                  <a:latin typeface="+mn-ea"/>
                </a:rPr>
                <a:t> CUMPLIENDO LAS PAUTAS DEL SECTOR. </a:t>
              </a:r>
              <a:endParaRPr lang="zh-CN" altLang="en-US" sz="1400" dirty="0">
                <a:solidFill>
                  <a:schemeClr val="tx1">
                    <a:lumMod val="75000"/>
                    <a:lumOff val="25000"/>
                  </a:schemeClr>
                </a:solidFill>
                <a:latin typeface="+mn-ea"/>
              </a:endParaRPr>
            </a:p>
          </p:txBody>
        </p:sp>
        <p:sp>
          <p:nvSpPr>
            <p:cNvPr id="123" name="矩形 125"/>
            <p:cNvSpPr/>
            <p:nvPr/>
          </p:nvSpPr>
          <p:spPr>
            <a:xfrm>
              <a:off x="9000671" y="3399368"/>
              <a:ext cx="2050552" cy="396583"/>
            </a:xfrm>
            <a:prstGeom prst="rect">
              <a:avLst/>
            </a:prstGeom>
          </p:spPr>
          <p:txBody>
            <a:bodyPr wrap="square">
              <a:spAutoFit/>
              <a:scene3d>
                <a:camera prst="orthographicFront"/>
                <a:lightRig rig="threePt" dir="t"/>
              </a:scene3d>
              <a:sp3d contourW="12700"/>
            </a:bodyPr>
            <a:lstStyle/>
            <a:p>
              <a:pPr algn="r">
                <a:lnSpc>
                  <a:spcPct val="120000"/>
                </a:lnSpc>
              </a:pPr>
              <a:r>
                <a:rPr lang="en-US" altLang="zh-CN" b="1" dirty="0">
                  <a:solidFill>
                    <a:schemeClr val="accent1"/>
                  </a:solidFill>
                  <a:latin typeface="+mn-ea"/>
                </a:rPr>
                <a:t>APTOS</a:t>
              </a:r>
              <a:endParaRPr lang="zh-CN" altLang="en-US" b="1" dirty="0">
                <a:solidFill>
                  <a:schemeClr val="accent1"/>
                </a:solidFill>
                <a:latin typeface="+mn-ea"/>
              </a:endParaRPr>
            </a:p>
          </p:txBody>
        </p:sp>
      </p:grpSp>
      <p:grpSp>
        <p:nvGrpSpPr>
          <p:cNvPr id="124" name="组合 126"/>
          <p:cNvGrpSpPr/>
          <p:nvPr/>
        </p:nvGrpSpPr>
        <p:grpSpPr>
          <a:xfrm>
            <a:off x="811297" y="4085232"/>
            <a:ext cx="3646296" cy="1505189"/>
            <a:chOff x="7404927" y="3399368"/>
            <a:chExt cx="3646296" cy="1505189"/>
          </a:xfrm>
        </p:grpSpPr>
        <p:sp>
          <p:nvSpPr>
            <p:cNvPr id="125" name="矩形 127"/>
            <p:cNvSpPr/>
            <p:nvPr/>
          </p:nvSpPr>
          <p:spPr>
            <a:xfrm>
              <a:off x="7404927" y="4036627"/>
              <a:ext cx="3567234" cy="867930"/>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400" dirty="0" smtClean="0">
                  <a:solidFill>
                    <a:schemeClr val="tx1">
                      <a:lumMod val="75000"/>
                      <a:lumOff val="25000"/>
                    </a:schemeClr>
                  </a:solidFill>
                  <a:latin typeface="+mn-ea"/>
                </a:rPr>
                <a:t>29</a:t>
              </a:r>
              <a:r>
                <a:rPr lang="en-US" altLang="zh-CN" sz="1400" dirty="0" smtClean="0">
                  <a:solidFill>
                    <a:schemeClr val="tx1">
                      <a:lumMod val="75000"/>
                      <a:lumOff val="25000"/>
                    </a:schemeClr>
                  </a:solidFill>
                  <a:latin typeface="+mn-ea"/>
                </a:rPr>
                <a:t> </a:t>
              </a:r>
              <a:r>
                <a:rPr lang="en-US" altLang="zh-CN" sz="1400" dirty="0">
                  <a:solidFill>
                    <a:schemeClr val="tx1">
                      <a:lumMod val="75000"/>
                      <a:lumOff val="25000"/>
                    </a:schemeClr>
                  </a:solidFill>
                  <a:latin typeface="+mn-ea"/>
                </a:rPr>
                <a:t>PROYECTOS DE INVERSION DE LOS GOBIERNOS LOCALES EXISTE ACTUALMENTE. </a:t>
              </a:r>
              <a:endParaRPr lang="zh-CN" altLang="en-US" sz="1400" dirty="0">
                <a:solidFill>
                  <a:schemeClr val="tx1">
                    <a:lumMod val="75000"/>
                    <a:lumOff val="25000"/>
                  </a:schemeClr>
                </a:solidFill>
                <a:latin typeface="+mn-ea"/>
              </a:endParaRPr>
            </a:p>
          </p:txBody>
        </p:sp>
        <p:sp>
          <p:nvSpPr>
            <p:cNvPr id="126" name="矩形 128"/>
            <p:cNvSpPr/>
            <p:nvPr/>
          </p:nvSpPr>
          <p:spPr>
            <a:xfrm>
              <a:off x="7418255" y="3399368"/>
              <a:ext cx="3632968" cy="757130"/>
            </a:xfrm>
            <a:prstGeom prst="rect">
              <a:avLst/>
            </a:prstGeom>
          </p:spPr>
          <p:txBody>
            <a:bodyPr wrap="square">
              <a:spAutoFit/>
              <a:scene3d>
                <a:camera prst="orthographicFront"/>
                <a:lightRig rig="threePt" dir="t"/>
              </a:scene3d>
              <a:sp3d contourW="12700"/>
            </a:bodyPr>
            <a:lstStyle/>
            <a:p>
              <a:pPr algn="r">
                <a:lnSpc>
                  <a:spcPct val="120000"/>
                </a:lnSpc>
              </a:pPr>
              <a:r>
                <a:rPr lang="en-US" altLang="zh-CN" b="1" dirty="0">
                  <a:solidFill>
                    <a:schemeClr val="accent1"/>
                  </a:solidFill>
                  <a:latin typeface="+mn-ea"/>
                </a:rPr>
                <a:t>PROYECTOS DE INVERSION DE LOS GOBIERNOS LOCALES </a:t>
              </a:r>
              <a:endParaRPr lang="zh-CN" altLang="en-US" b="1" dirty="0">
                <a:solidFill>
                  <a:schemeClr val="accent1"/>
                </a:solidFill>
                <a:latin typeface="+mn-ea"/>
              </a:endParaRPr>
            </a:p>
          </p:txBody>
        </p:sp>
      </p:grpSp>
      <p:sp>
        <p:nvSpPr>
          <p:cNvPr id="3" name="CuadroTexto 2"/>
          <p:cNvSpPr txBox="1"/>
          <p:nvPr/>
        </p:nvSpPr>
        <p:spPr>
          <a:xfrm>
            <a:off x="6634380" y="404075"/>
            <a:ext cx="4579085" cy="923330"/>
          </a:xfrm>
          <a:prstGeom prst="rect">
            <a:avLst/>
          </a:prstGeom>
          <a:noFill/>
        </p:spPr>
        <p:txBody>
          <a:bodyPr wrap="square" rtlCol="0">
            <a:spAutoFit/>
          </a:bodyPr>
          <a:lstStyle/>
          <a:p>
            <a:pPr algn="ctr"/>
            <a:r>
              <a:rPr lang="es-ES" b="1" dirty="0"/>
              <a:t>ESTADO SITUACIONAL CON RESPECTO A LA PRIMERA REUNION DEL CRISS </a:t>
            </a:r>
            <a:endParaRPr lang="en-US" b="1" dirty="0"/>
          </a:p>
        </p:txBody>
      </p:sp>
    </p:spTree>
    <p:extLst>
      <p:ext uri="{BB962C8B-B14F-4D97-AF65-F5344CB8AC3E}">
        <p14:creationId xmlns:p14="http://schemas.microsoft.com/office/powerpoint/2010/main" val="379645091"/>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fade">
                                      <p:cBhvr>
                                        <p:cTn id="15" dur="500"/>
                                        <p:tgtEl>
                                          <p:spTgt spid="7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500"/>
                                        <p:tgtEl>
                                          <p:spTgt spid="76"/>
                                        </p:tgtEl>
                                      </p:cBhvr>
                                    </p:animEffect>
                                  </p:childTnLst>
                                </p:cTn>
                              </p:par>
                              <p:par>
                                <p:cTn id="20" presetID="53" presetClass="entr" presetSubtype="16" fill="hold" nodeType="withEffect">
                                  <p:stCondLst>
                                    <p:cond delay="0"/>
                                  </p:stCondLst>
                                  <p:childTnLst>
                                    <p:set>
                                      <p:cBhvr>
                                        <p:cTn id="21" dur="1" fill="hold">
                                          <p:stCondLst>
                                            <p:cond delay="0"/>
                                          </p:stCondLst>
                                        </p:cTn>
                                        <p:tgtEl>
                                          <p:spTgt spid="112"/>
                                        </p:tgtEl>
                                        <p:attrNameLst>
                                          <p:attrName>style.visibility</p:attrName>
                                        </p:attrNameLst>
                                      </p:cBhvr>
                                      <p:to>
                                        <p:strVal val="visible"/>
                                      </p:to>
                                    </p:set>
                                    <p:anim calcmode="lin" valueType="num">
                                      <p:cBhvr>
                                        <p:cTn id="22" dur="500" fill="hold"/>
                                        <p:tgtEl>
                                          <p:spTgt spid="112"/>
                                        </p:tgtEl>
                                        <p:attrNameLst>
                                          <p:attrName>ppt_w</p:attrName>
                                        </p:attrNameLst>
                                      </p:cBhvr>
                                      <p:tavLst>
                                        <p:tav tm="0">
                                          <p:val>
                                            <p:fltVal val="0"/>
                                          </p:val>
                                        </p:tav>
                                        <p:tav tm="100000">
                                          <p:val>
                                            <p:strVal val="#ppt_w"/>
                                          </p:val>
                                        </p:tav>
                                      </p:tavLst>
                                    </p:anim>
                                    <p:anim calcmode="lin" valueType="num">
                                      <p:cBhvr>
                                        <p:cTn id="23" dur="500" fill="hold"/>
                                        <p:tgtEl>
                                          <p:spTgt spid="112"/>
                                        </p:tgtEl>
                                        <p:attrNameLst>
                                          <p:attrName>ppt_h</p:attrName>
                                        </p:attrNameLst>
                                      </p:cBhvr>
                                      <p:tavLst>
                                        <p:tav tm="0">
                                          <p:val>
                                            <p:fltVal val="0"/>
                                          </p:val>
                                        </p:tav>
                                        <p:tav tm="100000">
                                          <p:val>
                                            <p:strVal val="#ppt_h"/>
                                          </p:val>
                                        </p:tav>
                                      </p:tavLst>
                                    </p:anim>
                                    <p:animEffect transition="in" filter="fade">
                                      <p:cBhvr>
                                        <p:cTn id="24" dur="500"/>
                                        <p:tgtEl>
                                          <p:spTgt spid="1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11"/>
                                        </p:tgtEl>
                                        <p:attrNameLst>
                                          <p:attrName>style.visibility</p:attrName>
                                        </p:attrNameLst>
                                      </p:cBhvr>
                                      <p:to>
                                        <p:strVal val="visible"/>
                                      </p:to>
                                    </p:set>
                                    <p:anim calcmode="lin" valueType="num">
                                      <p:cBhvr>
                                        <p:cTn id="27" dur="500" fill="hold"/>
                                        <p:tgtEl>
                                          <p:spTgt spid="111"/>
                                        </p:tgtEl>
                                        <p:attrNameLst>
                                          <p:attrName>ppt_w</p:attrName>
                                        </p:attrNameLst>
                                      </p:cBhvr>
                                      <p:tavLst>
                                        <p:tav tm="0">
                                          <p:val>
                                            <p:fltVal val="0"/>
                                          </p:val>
                                        </p:tav>
                                        <p:tav tm="100000">
                                          <p:val>
                                            <p:strVal val="#ppt_w"/>
                                          </p:val>
                                        </p:tav>
                                      </p:tavLst>
                                    </p:anim>
                                    <p:anim calcmode="lin" valueType="num">
                                      <p:cBhvr>
                                        <p:cTn id="28" dur="500" fill="hold"/>
                                        <p:tgtEl>
                                          <p:spTgt spid="111"/>
                                        </p:tgtEl>
                                        <p:attrNameLst>
                                          <p:attrName>ppt_h</p:attrName>
                                        </p:attrNameLst>
                                      </p:cBhvr>
                                      <p:tavLst>
                                        <p:tav tm="0">
                                          <p:val>
                                            <p:fltVal val="0"/>
                                          </p:val>
                                        </p:tav>
                                        <p:tav tm="100000">
                                          <p:val>
                                            <p:strVal val="#ppt_h"/>
                                          </p:val>
                                        </p:tav>
                                      </p:tavLst>
                                    </p:anim>
                                    <p:animEffect transition="in" filter="fade">
                                      <p:cBhvr>
                                        <p:cTn id="29" dur="500"/>
                                        <p:tgtEl>
                                          <p:spTgt spid="111"/>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0"/>
                                        </p:tgtEl>
                                        <p:attrNameLst>
                                          <p:attrName>style.visibility</p:attrName>
                                        </p:attrNameLst>
                                      </p:cBhvr>
                                      <p:to>
                                        <p:strVal val="visible"/>
                                      </p:to>
                                    </p:set>
                                    <p:animEffect transition="in" filter="fade">
                                      <p:cBhvr>
                                        <p:cTn id="33" dur="500"/>
                                        <p:tgtEl>
                                          <p:spTgt spid="110"/>
                                        </p:tgtEl>
                                      </p:cBhvr>
                                    </p:animEffect>
                                  </p:childTnLst>
                                </p:cTn>
                              </p:par>
                            </p:childTnLst>
                          </p:cTn>
                        </p:par>
                        <p:par>
                          <p:cTn id="34" fill="hold">
                            <p:stCondLst>
                              <p:cond delay="2500"/>
                            </p:stCondLst>
                            <p:childTnLst>
                              <p:par>
                                <p:cTn id="35" presetID="12" presetClass="entr" presetSubtype="2" fill="hold" nodeType="afterEffect">
                                  <p:stCondLst>
                                    <p:cond delay="0"/>
                                  </p:stCondLst>
                                  <p:childTnLst>
                                    <p:set>
                                      <p:cBhvr>
                                        <p:cTn id="36" dur="1" fill="hold">
                                          <p:stCondLst>
                                            <p:cond delay="0"/>
                                          </p:stCondLst>
                                        </p:cTn>
                                        <p:tgtEl>
                                          <p:spTgt spid="121"/>
                                        </p:tgtEl>
                                        <p:attrNameLst>
                                          <p:attrName>style.visibility</p:attrName>
                                        </p:attrNameLst>
                                      </p:cBhvr>
                                      <p:to>
                                        <p:strVal val="visible"/>
                                      </p:to>
                                    </p:set>
                                    <p:anim calcmode="lin" valueType="num">
                                      <p:cBhvr additive="base">
                                        <p:cTn id="37" dur="500"/>
                                        <p:tgtEl>
                                          <p:spTgt spid="121"/>
                                        </p:tgtEl>
                                        <p:attrNameLst>
                                          <p:attrName>ppt_x</p:attrName>
                                        </p:attrNameLst>
                                      </p:cBhvr>
                                      <p:tavLst>
                                        <p:tav tm="0">
                                          <p:val>
                                            <p:strVal val="#ppt_x+#ppt_w*1.125000"/>
                                          </p:val>
                                        </p:tav>
                                        <p:tav tm="100000">
                                          <p:val>
                                            <p:strVal val="#ppt_x"/>
                                          </p:val>
                                        </p:tav>
                                      </p:tavLst>
                                    </p:anim>
                                    <p:animEffect transition="in" filter="wipe(left)">
                                      <p:cBhvr>
                                        <p:cTn id="38" dur="500"/>
                                        <p:tgtEl>
                                          <p:spTgt spid="121"/>
                                        </p:tgtEl>
                                      </p:cBhvr>
                                    </p:animEffect>
                                  </p:childTnLst>
                                </p:cTn>
                              </p:par>
                              <p:par>
                                <p:cTn id="39" presetID="12" presetClass="entr" presetSubtype="2" fill="hold" nodeType="withEffect">
                                  <p:stCondLst>
                                    <p:cond delay="0"/>
                                  </p:stCondLst>
                                  <p:childTnLst>
                                    <p:set>
                                      <p:cBhvr>
                                        <p:cTn id="40" dur="1" fill="hold">
                                          <p:stCondLst>
                                            <p:cond delay="0"/>
                                          </p:stCondLst>
                                        </p:cTn>
                                        <p:tgtEl>
                                          <p:spTgt spid="124"/>
                                        </p:tgtEl>
                                        <p:attrNameLst>
                                          <p:attrName>style.visibility</p:attrName>
                                        </p:attrNameLst>
                                      </p:cBhvr>
                                      <p:to>
                                        <p:strVal val="visible"/>
                                      </p:to>
                                    </p:set>
                                    <p:anim calcmode="lin" valueType="num">
                                      <p:cBhvr additive="base">
                                        <p:cTn id="41" dur="500"/>
                                        <p:tgtEl>
                                          <p:spTgt spid="124"/>
                                        </p:tgtEl>
                                        <p:attrNameLst>
                                          <p:attrName>ppt_x</p:attrName>
                                        </p:attrNameLst>
                                      </p:cBhvr>
                                      <p:tavLst>
                                        <p:tav tm="0">
                                          <p:val>
                                            <p:strVal val="#ppt_x+#ppt_w*1.125000"/>
                                          </p:val>
                                        </p:tav>
                                        <p:tav tm="100000">
                                          <p:val>
                                            <p:strVal val="#ppt_x"/>
                                          </p:val>
                                        </p:tav>
                                      </p:tavLst>
                                    </p:anim>
                                    <p:animEffect transition="in" filter="wipe(left)">
                                      <p:cBhvr>
                                        <p:cTn id="42" dur="500"/>
                                        <p:tgtEl>
                                          <p:spTgt spid="124"/>
                                        </p:tgtEl>
                                      </p:cBhvr>
                                    </p:animEffect>
                                  </p:childTnLst>
                                </p:cTn>
                              </p:par>
                              <p:par>
                                <p:cTn id="43" presetID="12" presetClass="entr" presetSubtype="8" fill="hold" nodeType="withEffect">
                                  <p:stCondLst>
                                    <p:cond delay="0"/>
                                  </p:stCondLst>
                                  <p:childTnLst>
                                    <p:set>
                                      <p:cBhvr>
                                        <p:cTn id="44" dur="1" fill="hold">
                                          <p:stCondLst>
                                            <p:cond delay="0"/>
                                          </p:stCondLst>
                                        </p:cTn>
                                        <p:tgtEl>
                                          <p:spTgt spid="115"/>
                                        </p:tgtEl>
                                        <p:attrNameLst>
                                          <p:attrName>style.visibility</p:attrName>
                                        </p:attrNameLst>
                                      </p:cBhvr>
                                      <p:to>
                                        <p:strVal val="visible"/>
                                      </p:to>
                                    </p:set>
                                    <p:anim calcmode="lin" valueType="num">
                                      <p:cBhvr additive="base">
                                        <p:cTn id="45" dur="500"/>
                                        <p:tgtEl>
                                          <p:spTgt spid="115"/>
                                        </p:tgtEl>
                                        <p:attrNameLst>
                                          <p:attrName>ppt_x</p:attrName>
                                        </p:attrNameLst>
                                      </p:cBhvr>
                                      <p:tavLst>
                                        <p:tav tm="0">
                                          <p:val>
                                            <p:strVal val="#ppt_x-#ppt_w*1.125000"/>
                                          </p:val>
                                        </p:tav>
                                        <p:tav tm="100000">
                                          <p:val>
                                            <p:strVal val="#ppt_x"/>
                                          </p:val>
                                        </p:tav>
                                      </p:tavLst>
                                    </p:anim>
                                    <p:animEffect transition="in" filter="wipe(right)">
                                      <p:cBhvr>
                                        <p:cTn id="46" dur="500"/>
                                        <p:tgtEl>
                                          <p:spTgt spid="115"/>
                                        </p:tgtEl>
                                      </p:cBhvr>
                                    </p:animEffect>
                                  </p:childTnLst>
                                </p:cTn>
                              </p:par>
                              <p:par>
                                <p:cTn id="47" presetID="12" presetClass="entr" presetSubtype="8" fill="hold" nodeType="withEffect">
                                  <p:stCondLst>
                                    <p:cond delay="0"/>
                                  </p:stCondLst>
                                  <p:childTnLst>
                                    <p:set>
                                      <p:cBhvr>
                                        <p:cTn id="48" dur="1" fill="hold">
                                          <p:stCondLst>
                                            <p:cond delay="0"/>
                                          </p:stCondLst>
                                        </p:cTn>
                                        <p:tgtEl>
                                          <p:spTgt spid="118"/>
                                        </p:tgtEl>
                                        <p:attrNameLst>
                                          <p:attrName>style.visibility</p:attrName>
                                        </p:attrNameLst>
                                      </p:cBhvr>
                                      <p:to>
                                        <p:strVal val="visible"/>
                                      </p:to>
                                    </p:set>
                                    <p:anim calcmode="lin" valueType="num">
                                      <p:cBhvr additive="base">
                                        <p:cTn id="49" dur="500"/>
                                        <p:tgtEl>
                                          <p:spTgt spid="118"/>
                                        </p:tgtEl>
                                        <p:attrNameLst>
                                          <p:attrName>ppt_x</p:attrName>
                                        </p:attrNameLst>
                                      </p:cBhvr>
                                      <p:tavLst>
                                        <p:tav tm="0">
                                          <p:val>
                                            <p:strVal val="#ppt_x-#ppt_w*1.125000"/>
                                          </p:val>
                                        </p:tav>
                                        <p:tav tm="100000">
                                          <p:val>
                                            <p:strVal val="#ppt_x"/>
                                          </p:val>
                                        </p:tav>
                                      </p:tavLst>
                                    </p:anim>
                                    <p:animEffect transition="in" filter="wipe(right)">
                                      <p:cBhvr>
                                        <p:cTn id="50"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Graphic spid="110" grpId="0">
        <p:bldAsOne/>
      </p:bldGraphic>
      <p:bldP spid="1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704644" y="848216"/>
            <a:ext cx="4076051" cy="412797"/>
            <a:chOff x="6489065" y="4259786"/>
            <a:chExt cx="4076051" cy="412797"/>
          </a:xfrm>
          <a:solidFill>
            <a:srgbClr val="FF8001"/>
          </a:solidFill>
        </p:grpSpPr>
        <p:sp>
          <p:nvSpPr>
            <p:cNvPr id="11" name="Freeform: Shape 20"/>
            <p:cNvSpPr/>
            <p:nvPr/>
          </p:nvSpPr>
          <p:spPr>
            <a:xfrm>
              <a:off x="6489065" y="4259786"/>
              <a:ext cx="4076051" cy="412797"/>
            </a:xfrm>
            <a:prstGeom prst="rect">
              <a:avLst/>
            </a:prstGeom>
            <a:grp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dirty="0"/>
            </a:p>
          </p:txBody>
        </p:sp>
        <p:sp>
          <p:nvSpPr>
            <p:cNvPr id="44" name="矩形 43"/>
            <p:cNvSpPr/>
            <p:nvPr/>
          </p:nvSpPr>
          <p:spPr>
            <a:xfrm>
              <a:off x="6560002" y="4290959"/>
              <a:ext cx="3812001" cy="362792"/>
            </a:xfrm>
            <a:prstGeom prst="rect">
              <a:avLst/>
            </a:prstGeom>
            <a:grpFill/>
          </p:spPr>
          <p:txBody>
            <a:bodyPr wrap="square">
              <a:spAutoFit/>
              <a:scene3d>
                <a:camera prst="orthographicFront"/>
                <a:lightRig rig="threePt" dir="t"/>
              </a:scene3d>
              <a:sp3d contourW="12700"/>
            </a:bodyPr>
            <a:lstStyle/>
            <a:p>
              <a:pPr>
                <a:lnSpc>
                  <a:spcPct val="120000"/>
                </a:lnSpc>
              </a:pPr>
              <a:r>
                <a:rPr lang="en-US" altLang="zh-CN" sz="1600" b="1" dirty="0">
                  <a:solidFill>
                    <a:schemeClr val="bg1"/>
                  </a:solidFill>
                  <a:latin typeface="+mn-ea"/>
                </a:rPr>
                <a:t>RIS CHANCHAMAYO</a:t>
              </a:r>
              <a:endParaRPr lang="zh-CN" altLang="en-US" sz="1600" b="1" dirty="0">
                <a:solidFill>
                  <a:schemeClr val="bg1"/>
                </a:solidFill>
                <a:latin typeface="+mn-ea"/>
              </a:endParaRPr>
            </a:p>
          </p:txBody>
        </p:sp>
      </p:grpSp>
      <p:sp>
        <p:nvSpPr>
          <p:cNvPr id="52" name="文本框 51"/>
          <p:cNvSpPr txBox="1"/>
          <p:nvPr/>
        </p:nvSpPr>
        <p:spPr>
          <a:xfrm>
            <a:off x="704644" y="202054"/>
            <a:ext cx="9461150" cy="584775"/>
          </a:xfrm>
          <a:prstGeom prst="rect">
            <a:avLst/>
          </a:prstGeom>
          <a:noFill/>
        </p:spPr>
        <p:txBody>
          <a:bodyPr wrap="square" rtlCol="0">
            <a:spAutoFit/>
            <a:scene3d>
              <a:camera prst="orthographicFront"/>
              <a:lightRig rig="threePt" dir="t"/>
            </a:scene3d>
            <a:sp3d contourW="12700"/>
          </a:bodyPr>
          <a:lstStyle/>
          <a:p>
            <a:r>
              <a:rPr lang="es-ES" altLang="zh-CN" sz="3200" b="1" dirty="0">
                <a:solidFill>
                  <a:schemeClr val="tx1">
                    <a:lumMod val="75000"/>
                    <a:lumOff val="25000"/>
                  </a:schemeClr>
                </a:solidFill>
                <a:latin typeface="+mn-ea"/>
              </a:rPr>
              <a:t>PROYECTOS DE LOS GOBIERNOS LOCALES </a:t>
            </a:r>
            <a:endParaRPr lang="zh-CN" altLang="en-US" sz="3200" b="1" dirty="0">
              <a:solidFill>
                <a:schemeClr val="tx1">
                  <a:lumMod val="75000"/>
                  <a:lumOff val="25000"/>
                </a:schemeClr>
              </a:solidFill>
              <a:latin typeface="+mn-ea"/>
            </a:endParaRPr>
          </a:p>
        </p:txBody>
      </p:sp>
      <p:graphicFrame>
        <p:nvGraphicFramePr>
          <p:cNvPr id="3" name="Tabla 2"/>
          <p:cNvGraphicFramePr>
            <a:graphicFrameLocks noGrp="1"/>
          </p:cNvGraphicFramePr>
          <p:nvPr>
            <p:extLst>
              <p:ext uri="{D42A27DB-BD31-4B8C-83A1-F6EECF244321}">
                <p14:modId xmlns:p14="http://schemas.microsoft.com/office/powerpoint/2010/main" val="2623269223"/>
              </p:ext>
            </p:extLst>
          </p:nvPr>
        </p:nvGraphicFramePr>
        <p:xfrm>
          <a:off x="547298" y="1418345"/>
          <a:ext cx="5549303" cy="966172"/>
        </p:xfrm>
        <a:graphic>
          <a:graphicData uri="http://schemas.openxmlformats.org/drawingml/2006/table">
            <a:tbl>
              <a:tblPr firstRow="1" bandRow="1">
                <a:tableStyleId>{5C22544A-7EE6-4342-B048-85BDC9FD1C3A}</a:tableStyleId>
              </a:tblPr>
              <a:tblGrid>
                <a:gridCol w="566394">
                  <a:extLst>
                    <a:ext uri="{9D8B030D-6E8A-4147-A177-3AD203B41FA5}">
                      <a16:colId xmlns:a16="http://schemas.microsoft.com/office/drawing/2014/main" val="1858425969"/>
                    </a:ext>
                  </a:extLst>
                </a:gridCol>
                <a:gridCol w="2767622">
                  <a:extLst>
                    <a:ext uri="{9D8B030D-6E8A-4147-A177-3AD203B41FA5}">
                      <a16:colId xmlns:a16="http://schemas.microsoft.com/office/drawing/2014/main" val="2945188997"/>
                    </a:ext>
                  </a:extLst>
                </a:gridCol>
                <a:gridCol w="656116">
                  <a:extLst>
                    <a:ext uri="{9D8B030D-6E8A-4147-A177-3AD203B41FA5}">
                      <a16:colId xmlns:a16="http://schemas.microsoft.com/office/drawing/2014/main" val="1650301530"/>
                    </a:ext>
                  </a:extLst>
                </a:gridCol>
                <a:gridCol w="1559171">
                  <a:extLst>
                    <a:ext uri="{9D8B030D-6E8A-4147-A177-3AD203B41FA5}">
                      <a16:colId xmlns:a16="http://schemas.microsoft.com/office/drawing/2014/main" val="109376374"/>
                    </a:ext>
                  </a:extLst>
                </a:gridCol>
              </a:tblGrid>
              <a:tr h="377527">
                <a:tc>
                  <a:txBody>
                    <a:bodyPr/>
                    <a:lstStyle/>
                    <a:p>
                      <a:pPr algn="ctr"/>
                      <a:r>
                        <a:rPr lang="es-ES" sz="1200" dirty="0"/>
                        <a:t>CUI</a:t>
                      </a:r>
                      <a:endParaRPr lang="en-US" sz="1200" dirty="0"/>
                    </a:p>
                  </a:txBody>
                  <a:tcPr anchor="ctr"/>
                </a:tc>
                <a:tc>
                  <a:txBody>
                    <a:bodyPr/>
                    <a:lstStyle/>
                    <a:p>
                      <a:pPr algn="ctr"/>
                      <a:r>
                        <a:rPr lang="es-ES" sz="1200" dirty="0"/>
                        <a:t>NOMBRE DEL PI</a:t>
                      </a:r>
                      <a:endParaRPr lang="en-US" sz="1200" dirty="0"/>
                    </a:p>
                  </a:txBody>
                  <a:tcPr anchor="ctr"/>
                </a:tc>
                <a:tc>
                  <a:txBody>
                    <a:bodyPr/>
                    <a:lstStyle/>
                    <a:p>
                      <a:pPr algn="ctr"/>
                      <a:r>
                        <a:rPr lang="es-ES" sz="1200" dirty="0"/>
                        <a:t>APTO</a:t>
                      </a:r>
                      <a:endParaRPr lang="en-US" sz="1200" dirty="0"/>
                    </a:p>
                  </a:txBody>
                  <a:tcPr anchor="ctr"/>
                </a:tc>
                <a:tc>
                  <a:txBody>
                    <a:bodyPr/>
                    <a:lstStyle/>
                    <a:p>
                      <a:pPr algn="ctr"/>
                      <a:r>
                        <a:rPr lang="es-ES" sz="1200" dirty="0"/>
                        <a:t>COMENTARIO</a:t>
                      </a:r>
                      <a:endParaRPr lang="en-US" sz="1200" dirty="0"/>
                    </a:p>
                  </a:txBody>
                  <a:tcPr anchor="ctr"/>
                </a:tc>
                <a:extLst>
                  <a:ext uri="{0D108BD9-81ED-4DB2-BD59-A6C34878D82A}">
                    <a16:rowId xmlns:a16="http://schemas.microsoft.com/office/drawing/2014/main" val="3540334836"/>
                  </a:ext>
                </a:extLst>
              </a:tr>
              <a:tr h="377527">
                <a:tc>
                  <a:txBody>
                    <a:bodyPr/>
                    <a:lstStyle/>
                    <a:p>
                      <a:pPr algn="ctr" fontAlgn="ctr"/>
                      <a:r>
                        <a:rPr lang="en-US" sz="950" b="0" i="0" u="none" strike="noStrike">
                          <a:solidFill>
                            <a:srgbClr val="000000"/>
                          </a:solidFill>
                          <a:effectLst/>
                          <a:latin typeface="Eras Medium ITC" panose="020B0602030504020804" pitchFamily="34" charset="0"/>
                        </a:rPr>
                        <a:t>2502714</a:t>
                      </a:r>
                    </a:p>
                  </a:txBody>
                  <a:tcPr marL="9525" marR="9525" marT="9525" marB="0" anchor="ctr"/>
                </a:tc>
                <a:tc>
                  <a:txBody>
                    <a:bodyPr/>
                    <a:lstStyle/>
                    <a:p>
                      <a:pPr algn="ctr" fontAlgn="ctr"/>
                      <a:r>
                        <a:rPr lang="es-ES" sz="950" b="0" i="0" u="none" strike="noStrike" dirty="0">
                          <a:solidFill>
                            <a:srgbClr val="000000"/>
                          </a:solidFill>
                          <a:effectLst/>
                          <a:latin typeface="Eras Medium ITC" panose="020B0602030504020804" pitchFamily="34" charset="0"/>
                        </a:rPr>
                        <a:t> MEJORAMIENTO Y AMPLIACION DEL SERVICIO DE SALUD DEL PUESTO DE SALUD BARINETI REAL DEL DISTRITO DE PICHANAQUI - PROVINCIA DE CHANCHAMAYO - DEPARTAMENTO DE JUNIN</a:t>
                      </a:r>
                    </a:p>
                  </a:txBody>
                  <a:tcPr marL="9525" marR="9525" marT="9525"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algn="ctr"/>
                      <a:r>
                        <a:rPr lang="es-ES" sz="950" b="0" i="0" u="none" strike="noStrike" kern="1200" dirty="0">
                          <a:solidFill>
                            <a:srgbClr val="000000"/>
                          </a:solidFill>
                          <a:effectLst/>
                          <a:latin typeface="Eras Medium ITC" panose="020B0602030504020804" pitchFamily="34" charset="0"/>
                          <a:ea typeface="+mn-ea"/>
                          <a:cs typeface="+mn-cs"/>
                        </a:rPr>
                        <a:t>NO TIENE NINGUN AVANCE</a:t>
                      </a:r>
                      <a:endParaRPr lang="en-US" sz="95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2922649565"/>
                  </a:ext>
                </a:extLst>
              </a:tr>
            </a:tbl>
          </a:graphicData>
        </a:graphic>
      </p:graphicFrame>
      <p:grpSp>
        <p:nvGrpSpPr>
          <p:cNvPr id="28" name="组合 49"/>
          <p:cNvGrpSpPr/>
          <p:nvPr/>
        </p:nvGrpSpPr>
        <p:grpSpPr>
          <a:xfrm>
            <a:off x="558421" y="2541849"/>
            <a:ext cx="4076051" cy="412797"/>
            <a:chOff x="6489065" y="4259786"/>
            <a:chExt cx="4076051" cy="412797"/>
          </a:xfrm>
          <a:solidFill>
            <a:srgbClr val="FF8001"/>
          </a:solidFill>
        </p:grpSpPr>
        <p:sp>
          <p:nvSpPr>
            <p:cNvPr id="29" name="Freeform: Shape 20"/>
            <p:cNvSpPr/>
            <p:nvPr/>
          </p:nvSpPr>
          <p:spPr>
            <a:xfrm>
              <a:off x="6489065" y="4259786"/>
              <a:ext cx="4076051" cy="412797"/>
            </a:xfrm>
            <a:prstGeom prst="rect">
              <a:avLst/>
            </a:prstGeom>
            <a:grp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dirty="0"/>
            </a:p>
          </p:txBody>
        </p:sp>
        <p:sp>
          <p:nvSpPr>
            <p:cNvPr id="30" name="矩形 43"/>
            <p:cNvSpPr/>
            <p:nvPr/>
          </p:nvSpPr>
          <p:spPr>
            <a:xfrm>
              <a:off x="6560002" y="4290959"/>
              <a:ext cx="3812001" cy="362792"/>
            </a:xfrm>
            <a:prstGeom prst="rect">
              <a:avLst/>
            </a:prstGeom>
            <a:grpFill/>
          </p:spPr>
          <p:txBody>
            <a:bodyPr wrap="square">
              <a:spAutoFit/>
              <a:scene3d>
                <a:camera prst="orthographicFront"/>
                <a:lightRig rig="threePt" dir="t"/>
              </a:scene3d>
              <a:sp3d contourW="12700"/>
            </a:bodyPr>
            <a:lstStyle/>
            <a:p>
              <a:pPr>
                <a:lnSpc>
                  <a:spcPct val="120000"/>
                </a:lnSpc>
              </a:pPr>
              <a:r>
                <a:rPr lang="en-US" altLang="zh-CN" sz="1600" b="1" dirty="0">
                  <a:solidFill>
                    <a:schemeClr val="bg1"/>
                  </a:solidFill>
                  <a:latin typeface="+mn-ea"/>
                </a:rPr>
                <a:t>RIS PANGOA</a:t>
              </a:r>
              <a:endParaRPr lang="zh-CN" altLang="en-US" sz="1600" b="1" dirty="0">
                <a:solidFill>
                  <a:schemeClr val="bg1"/>
                </a:solidFill>
                <a:latin typeface="+mn-ea"/>
              </a:endParaRPr>
            </a:p>
          </p:txBody>
        </p:sp>
      </p:grpSp>
      <p:graphicFrame>
        <p:nvGraphicFramePr>
          <p:cNvPr id="31" name="Tabla 30"/>
          <p:cNvGraphicFramePr>
            <a:graphicFrameLocks noGrp="1"/>
          </p:cNvGraphicFramePr>
          <p:nvPr>
            <p:extLst>
              <p:ext uri="{D42A27DB-BD31-4B8C-83A1-F6EECF244321}">
                <p14:modId xmlns:p14="http://schemas.microsoft.com/office/powerpoint/2010/main" val="1056315487"/>
              </p:ext>
            </p:extLst>
          </p:nvPr>
        </p:nvGraphicFramePr>
        <p:xfrm>
          <a:off x="547297" y="3111978"/>
          <a:ext cx="5549303" cy="3253652"/>
        </p:xfrm>
        <a:graphic>
          <a:graphicData uri="http://schemas.openxmlformats.org/drawingml/2006/table">
            <a:tbl>
              <a:tblPr firstRow="1" bandRow="1">
                <a:tableStyleId>{5C22544A-7EE6-4342-B048-85BDC9FD1C3A}</a:tableStyleId>
              </a:tblPr>
              <a:tblGrid>
                <a:gridCol w="1140792">
                  <a:extLst>
                    <a:ext uri="{9D8B030D-6E8A-4147-A177-3AD203B41FA5}">
                      <a16:colId xmlns:a16="http://schemas.microsoft.com/office/drawing/2014/main" val="1858425969"/>
                    </a:ext>
                  </a:extLst>
                </a:gridCol>
                <a:gridCol w="2193224">
                  <a:extLst>
                    <a:ext uri="{9D8B030D-6E8A-4147-A177-3AD203B41FA5}">
                      <a16:colId xmlns:a16="http://schemas.microsoft.com/office/drawing/2014/main" val="2945188997"/>
                    </a:ext>
                  </a:extLst>
                </a:gridCol>
                <a:gridCol w="656116">
                  <a:extLst>
                    <a:ext uri="{9D8B030D-6E8A-4147-A177-3AD203B41FA5}">
                      <a16:colId xmlns:a16="http://schemas.microsoft.com/office/drawing/2014/main" val="1650301530"/>
                    </a:ext>
                  </a:extLst>
                </a:gridCol>
                <a:gridCol w="1559171">
                  <a:extLst>
                    <a:ext uri="{9D8B030D-6E8A-4147-A177-3AD203B41FA5}">
                      <a16:colId xmlns:a16="http://schemas.microsoft.com/office/drawing/2014/main" val="109376374"/>
                    </a:ext>
                  </a:extLst>
                </a:gridCol>
              </a:tblGrid>
              <a:tr h="250002">
                <a:tc>
                  <a:txBody>
                    <a:bodyPr/>
                    <a:lstStyle/>
                    <a:p>
                      <a:pPr algn="ctr"/>
                      <a:r>
                        <a:rPr lang="es-ES" sz="1000" dirty="0"/>
                        <a:t>CUI</a:t>
                      </a:r>
                      <a:endParaRPr lang="en-US" sz="1000" dirty="0"/>
                    </a:p>
                  </a:txBody>
                  <a:tcPr anchor="ctr"/>
                </a:tc>
                <a:tc>
                  <a:txBody>
                    <a:bodyPr/>
                    <a:lstStyle/>
                    <a:p>
                      <a:pPr algn="ctr"/>
                      <a:r>
                        <a:rPr lang="es-ES" sz="1000" dirty="0"/>
                        <a:t>NOMBRE DEL PI</a:t>
                      </a:r>
                      <a:endParaRPr lang="en-US" sz="1000" dirty="0"/>
                    </a:p>
                  </a:txBody>
                  <a:tcPr anchor="ctr"/>
                </a:tc>
                <a:tc>
                  <a:txBody>
                    <a:bodyPr/>
                    <a:lstStyle/>
                    <a:p>
                      <a:pPr algn="ctr"/>
                      <a:r>
                        <a:rPr lang="es-ES" sz="1000" dirty="0"/>
                        <a:t>APTO</a:t>
                      </a:r>
                      <a:endParaRPr lang="en-US" sz="1000" dirty="0"/>
                    </a:p>
                  </a:txBody>
                  <a:tcPr anchor="ctr"/>
                </a:tc>
                <a:tc>
                  <a:txBody>
                    <a:bodyPr/>
                    <a:lstStyle/>
                    <a:p>
                      <a:pPr algn="ctr"/>
                      <a:r>
                        <a:rPr lang="es-ES" sz="1000" dirty="0"/>
                        <a:t>COMENTARIO</a:t>
                      </a:r>
                      <a:endParaRPr lang="en-US" sz="1000" dirty="0"/>
                    </a:p>
                  </a:txBody>
                  <a:tcPr anchor="ctr"/>
                </a:tc>
                <a:extLst>
                  <a:ext uri="{0D108BD9-81ED-4DB2-BD59-A6C34878D82A}">
                    <a16:rowId xmlns:a16="http://schemas.microsoft.com/office/drawing/2014/main" val="3540334836"/>
                  </a:ext>
                </a:extLst>
              </a:tr>
              <a:tr h="581555">
                <a:tc>
                  <a:txBody>
                    <a:bodyPr/>
                    <a:lstStyle/>
                    <a:p>
                      <a:pPr algn="ctr" fontAlgn="ctr"/>
                      <a:r>
                        <a:rPr lang="en-US" sz="700" b="0" i="0" u="none" strike="noStrike">
                          <a:solidFill>
                            <a:srgbClr val="000000"/>
                          </a:solidFill>
                          <a:effectLst/>
                          <a:latin typeface="Eras Medium ITC" panose="020B0602030504020804" pitchFamily="34" charset="0"/>
                        </a:rPr>
                        <a:t>2501627</a:t>
                      </a:r>
                    </a:p>
                  </a:txBody>
                  <a:tcPr marL="9525" marR="9525" marT="9525" marB="0" anchor="ctr"/>
                </a:tc>
                <a:tc>
                  <a:txBody>
                    <a:bodyPr/>
                    <a:lstStyle/>
                    <a:p>
                      <a:pPr algn="ctr" fontAlgn="ctr"/>
                      <a:r>
                        <a:rPr lang="es-ES" sz="700" b="0" i="0" u="none" strike="noStrike" dirty="0">
                          <a:solidFill>
                            <a:srgbClr val="000000"/>
                          </a:solidFill>
                          <a:effectLst/>
                          <a:latin typeface="Eras Medium ITC" panose="020B0602030504020804" pitchFamily="34" charset="0"/>
                        </a:rPr>
                        <a:t>MEJORAMIENTO Y AMPLIACION DE LOS SERVICIOS DE SALUD DEL PUESTO DE SALUD DEL CENTRO POBLADO SANTA ROSA DE ALTO KIATARI DEL DISTRITO DE PANGOA - PROVINCIA DE SATIPO - DEPARTAMENTO DE JUNIN</a:t>
                      </a:r>
                    </a:p>
                  </a:txBody>
                  <a:tcPr marL="9525" marR="9525" marT="9525" marB="0" anchor="ctr"/>
                </a:tc>
                <a:tc>
                  <a:txBody>
                    <a:bodyPr/>
                    <a:lstStyle/>
                    <a:p>
                      <a:pPr algn="ctr"/>
                      <a:r>
                        <a:rPr lang="es-ES" sz="700" b="1" i="0" u="none" strike="noStrike" kern="1200" dirty="0">
                          <a:solidFill>
                            <a:srgbClr val="FF0000"/>
                          </a:solidFill>
                          <a:effectLst/>
                          <a:latin typeface="Eras Medium ITC" panose="020B0602030504020804" pitchFamily="34" charset="0"/>
                          <a:ea typeface="+mn-ea"/>
                          <a:cs typeface="+mn-cs"/>
                        </a:rPr>
                        <a:t>NO</a:t>
                      </a:r>
                      <a:endParaRPr lang="en-US" sz="7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algn="ctr"/>
                      <a:r>
                        <a:rPr lang="es-ES" sz="700" b="0" i="0" u="none" strike="noStrike" kern="1200" dirty="0">
                          <a:solidFill>
                            <a:srgbClr val="000000"/>
                          </a:solidFill>
                          <a:effectLst/>
                          <a:latin typeface="Eras Medium ITC" panose="020B0602030504020804" pitchFamily="34" charset="0"/>
                          <a:ea typeface="+mn-ea"/>
                          <a:cs typeface="+mn-cs"/>
                        </a:rPr>
                        <a:t>NO TIENE NINGUN AVANCE</a:t>
                      </a:r>
                      <a:endParaRPr lang="en-US" sz="7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2922649565"/>
                  </a:ext>
                </a:extLst>
              </a:tr>
              <a:tr h="581555">
                <a:tc>
                  <a:txBody>
                    <a:bodyPr/>
                    <a:lstStyle/>
                    <a:p>
                      <a:pPr algn="ctr" fontAlgn="ctr"/>
                      <a:r>
                        <a:rPr lang="en-US" sz="700" b="0" i="0" u="none" strike="noStrike">
                          <a:solidFill>
                            <a:srgbClr val="000000"/>
                          </a:solidFill>
                          <a:effectLst/>
                          <a:latin typeface="Eras Medium ITC" panose="020B0602030504020804" pitchFamily="34" charset="0"/>
                        </a:rPr>
                        <a:t>2570023</a:t>
                      </a:r>
                    </a:p>
                  </a:txBody>
                  <a:tcPr marL="9525" marR="9525" marT="9525" marB="0" anchor="ctr"/>
                </a:tc>
                <a:tc>
                  <a:txBody>
                    <a:bodyPr/>
                    <a:lstStyle/>
                    <a:p>
                      <a:pPr algn="ctr" fontAlgn="ctr"/>
                      <a:r>
                        <a:rPr lang="es-ES" sz="700" b="0" i="0" u="none" strike="noStrike">
                          <a:solidFill>
                            <a:srgbClr val="000000"/>
                          </a:solidFill>
                          <a:effectLst/>
                          <a:latin typeface="Eras Medium ITC" panose="020B0602030504020804" pitchFamily="34" charset="0"/>
                        </a:rPr>
                        <a:t>MEJORAMIENTO DE LOS SERVICIOS DE SALUD DEL PRIMER NIVEL DE ATENCIÓN EN EL CENTRO POBLADO SAN CRISTOBAL DEL DISTRITO DE PANGOA - PROVINCIA DE SATIPO - DEPARTAMENTO DE JUNIN</a:t>
                      </a:r>
                    </a:p>
                  </a:txBody>
                  <a:tcPr marL="9525" marR="9525" marT="9525" marB="0" anchor="ctr"/>
                </a:tc>
                <a:tc>
                  <a:txBody>
                    <a:bodyPr/>
                    <a:lstStyle/>
                    <a:p>
                      <a:pPr algn="ctr"/>
                      <a:r>
                        <a:rPr lang="es-ES" sz="700" b="1" i="0" u="none" strike="noStrike" kern="1200" dirty="0">
                          <a:solidFill>
                            <a:srgbClr val="FF0000"/>
                          </a:solidFill>
                          <a:effectLst/>
                          <a:latin typeface="Eras Medium ITC" panose="020B0602030504020804" pitchFamily="34" charset="0"/>
                          <a:ea typeface="+mn-ea"/>
                          <a:cs typeface="+mn-cs"/>
                        </a:rPr>
                        <a:t>NO</a:t>
                      </a:r>
                      <a:endParaRPr lang="en-US" sz="7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700" b="0" i="0" u="none" strike="noStrike" kern="1200" dirty="0">
                          <a:solidFill>
                            <a:srgbClr val="000000"/>
                          </a:solidFill>
                          <a:effectLst/>
                          <a:latin typeface="Eras Medium ITC" panose="020B0602030504020804" pitchFamily="34" charset="0"/>
                          <a:ea typeface="+mn-ea"/>
                          <a:cs typeface="+mn-cs"/>
                        </a:rPr>
                        <a:t>NO TIENE NINGUN AVANCE</a:t>
                      </a:r>
                      <a:endParaRPr lang="en-US" sz="700" b="0" i="0" u="none" strike="noStrike" kern="1200" dirty="0">
                        <a:solidFill>
                          <a:srgbClr val="000000"/>
                        </a:solidFill>
                        <a:effectLst/>
                        <a:latin typeface="Eras Medium ITC" panose="020B0602030504020804" pitchFamily="34" charset="0"/>
                        <a:ea typeface="+mn-ea"/>
                        <a:cs typeface="+mn-cs"/>
                      </a:endParaRPr>
                    </a:p>
                    <a:p>
                      <a:pPr algn="ctr"/>
                      <a:endParaRPr lang="en-US" sz="7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2527663604"/>
                  </a:ext>
                </a:extLst>
              </a:tr>
              <a:tr h="677430">
                <a:tc>
                  <a:txBody>
                    <a:bodyPr/>
                    <a:lstStyle/>
                    <a:p>
                      <a:pPr algn="ctr" fontAlgn="ctr"/>
                      <a:r>
                        <a:rPr lang="en-US" sz="700" b="0" i="0" u="none" strike="noStrike">
                          <a:solidFill>
                            <a:srgbClr val="000000"/>
                          </a:solidFill>
                          <a:effectLst/>
                          <a:latin typeface="Eras Medium ITC" panose="020B0602030504020804" pitchFamily="34" charset="0"/>
                        </a:rPr>
                        <a:t>2527008</a:t>
                      </a:r>
                    </a:p>
                  </a:txBody>
                  <a:tcPr marL="9525" marR="9525" marT="9525" marB="0" anchor="ctr"/>
                </a:tc>
                <a:tc>
                  <a:txBody>
                    <a:bodyPr/>
                    <a:lstStyle/>
                    <a:p>
                      <a:pPr algn="ctr" fontAlgn="ctr"/>
                      <a:r>
                        <a:rPr lang="es-ES" sz="700" b="0" i="0" u="none" strike="noStrike">
                          <a:solidFill>
                            <a:srgbClr val="000000"/>
                          </a:solidFill>
                          <a:effectLst/>
                          <a:latin typeface="Eras Medium ITC" panose="020B0602030504020804" pitchFamily="34" charset="0"/>
                        </a:rPr>
                        <a:t>MEJORAMIENTO DE LOS SERVICIOS DE SALUD EN EL PUESTO DE SALUD PUERTO ANAPATI DEL CENTRO POBLADO PUERTO ANAPATI – ENE DEL DISTRITO DE PANGOA - PROVINCIA DE SATIPO - DEPARTAMENTO DE JUNIN</a:t>
                      </a:r>
                    </a:p>
                  </a:txBody>
                  <a:tcPr marL="9525" marR="9525" marT="9525" marB="0" anchor="ctr"/>
                </a:tc>
                <a:tc>
                  <a:txBody>
                    <a:bodyPr/>
                    <a:lstStyle/>
                    <a:p>
                      <a:pPr algn="ctr"/>
                      <a:r>
                        <a:rPr lang="es-ES" sz="700" b="1" i="0" u="none" strike="noStrike" kern="1200" dirty="0">
                          <a:solidFill>
                            <a:srgbClr val="FF0000"/>
                          </a:solidFill>
                          <a:effectLst/>
                          <a:latin typeface="Eras Medium ITC" panose="020B0602030504020804" pitchFamily="34" charset="0"/>
                          <a:ea typeface="+mn-ea"/>
                          <a:cs typeface="+mn-cs"/>
                        </a:rPr>
                        <a:t>NO</a:t>
                      </a:r>
                      <a:endParaRPr lang="en-US" sz="7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700" b="0" i="0" u="none" strike="noStrike" kern="1200" dirty="0">
                          <a:solidFill>
                            <a:srgbClr val="000000"/>
                          </a:solidFill>
                          <a:effectLst/>
                          <a:latin typeface="Eras Medium ITC" panose="020B0602030504020804" pitchFamily="34" charset="0"/>
                          <a:ea typeface="+mn-ea"/>
                          <a:cs typeface="+mn-cs"/>
                        </a:rPr>
                        <a:t>NO TIENE NINGUN AVANCE</a:t>
                      </a:r>
                      <a:endParaRPr lang="en-US" sz="700" b="0" i="0" u="none" strike="noStrike" kern="1200" dirty="0">
                        <a:solidFill>
                          <a:srgbClr val="000000"/>
                        </a:solidFill>
                        <a:effectLst/>
                        <a:latin typeface="Eras Medium ITC" panose="020B0602030504020804" pitchFamily="34" charset="0"/>
                        <a:ea typeface="+mn-ea"/>
                        <a:cs typeface="+mn-cs"/>
                      </a:endParaRPr>
                    </a:p>
                    <a:p>
                      <a:pPr algn="ctr"/>
                      <a:endParaRPr lang="en-US" sz="7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3418958442"/>
                  </a:ext>
                </a:extLst>
              </a:tr>
              <a:tr h="581555">
                <a:tc>
                  <a:txBody>
                    <a:bodyPr/>
                    <a:lstStyle/>
                    <a:p>
                      <a:pPr algn="ctr" fontAlgn="ctr"/>
                      <a:r>
                        <a:rPr lang="en-US" sz="700" b="0" i="0" u="none" strike="noStrike">
                          <a:solidFill>
                            <a:srgbClr val="000000"/>
                          </a:solidFill>
                          <a:effectLst/>
                          <a:latin typeface="Eras Medium ITC" panose="020B0602030504020804" pitchFamily="34" charset="0"/>
                        </a:rPr>
                        <a:t>2390442</a:t>
                      </a:r>
                    </a:p>
                  </a:txBody>
                  <a:tcPr marL="9525" marR="9525" marT="9525" marB="0" anchor="ctr"/>
                </a:tc>
                <a:tc>
                  <a:txBody>
                    <a:bodyPr/>
                    <a:lstStyle/>
                    <a:p>
                      <a:pPr algn="ctr" fontAlgn="ctr"/>
                      <a:r>
                        <a:rPr lang="es-ES" sz="700" b="0" i="0" u="none" strike="noStrike">
                          <a:solidFill>
                            <a:srgbClr val="000000"/>
                          </a:solidFill>
                          <a:effectLst/>
                          <a:latin typeface="Eras Medium ITC" panose="020B0602030504020804" pitchFamily="34" charset="0"/>
                        </a:rPr>
                        <a:t> MEJORAMIENTO DE LOS SERVICIOS DE SALUD EN EL PUESTO DE SALUD DE LA COMUNIDAD NATIVA DE MATERENI DEL DISTRITO DE PANGOA - PROVINCIA DE SATIPO - DEPARTAMENTO DE JUNIN</a:t>
                      </a:r>
                    </a:p>
                  </a:txBody>
                  <a:tcPr marL="9525" marR="9525" marT="9525" marB="0" anchor="ctr"/>
                </a:tc>
                <a:tc>
                  <a:txBody>
                    <a:bodyPr/>
                    <a:lstStyle/>
                    <a:p>
                      <a:pPr algn="ctr"/>
                      <a:r>
                        <a:rPr lang="es-ES" sz="700" b="1" i="0" u="none" strike="noStrike" kern="1200" dirty="0">
                          <a:solidFill>
                            <a:srgbClr val="FF0000"/>
                          </a:solidFill>
                          <a:effectLst/>
                          <a:latin typeface="Eras Medium ITC" panose="020B0602030504020804" pitchFamily="34" charset="0"/>
                          <a:ea typeface="+mn-ea"/>
                          <a:cs typeface="+mn-cs"/>
                        </a:rPr>
                        <a:t>NO</a:t>
                      </a:r>
                      <a:endParaRPr lang="en-US" sz="7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700" b="0" i="0" u="none" strike="noStrike" kern="1200" dirty="0">
                          <a:solidFill>
                            <a:srgbClr val="000000"/>
                          </a:solidFill>
                          <a:effectLst/>
                          <a:latin typeface="Eras Medium ITC" panose="020B0602030504020804" pitchFamily="34" charset="0"/>
                          <a:ea typeface="+mn-ea"/>
                          <a:cs typeface="+mn-cs"/>
                        </a:rPr>
                        <a:t>NO TIENE NINGUN AVANCE</a:t>
                      </a:r>
                      <a:endParaRPr lang="en-US" sz="700" b="0" i="0" u="none" strike="noStrike" kern="1200" dirty="0">
                        <a:solidFill>
                          <a:srgbClr val="000000"/>
                        </a:solidFill>
                        <a:effectLst/>
                        <a:latin typeface="Eras Medium ITC" panose="020B0602030504020804" pitchFamily="34" charset="0"/>
                        <a:ea typeface="+mn-ea"/>
                        <a:cs typeface="+mn-cs"/>
                      </a:endParaRPr>
                    </a:p>
                    <a:p>
                      <a:pPr algn="ctr"/>
                      <a:endParaRPr lang="en-US" sz="7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1121790473"/>
                  </a:ext>
                </a:extLst>
              </a:tr>
              <a:tr h="581555">
                <a:tc>
                  <a:txBody>
                    <a:bodyPr/>
                    <a:lstStyle/>
                    <a:p>
                      <a:pPr algn="ctr" fontAlgn="ctr"/>
                      <a:r>
                        <a:rPr lang="en-US" sz="700" b="0" i="0" u="none" strike="noStrike">
                          <a:solidFill>
                            <a:srgbClr val="000000"/>
                          </a:solidFill>
                          <a:effectLst/>
                          <a:latin typeface="Eras Medium ITC" panose="020B0602030504020804" pitchFamily="34" charset="0"/>
                        </a:rPr>
                        <a:t>2501627</a:t>
                      </a:r>
                    </a:p>
                  </a:txBody>
                  <a:tcPr marL="9525" marR="9525" marT="9525" marB="0" anchor="ctr"/>
                </a:tc>
                <a:tc>
                  <a:txBody>
                    <a:bodyPr/>
                    <a:lstStyle/>
                    <a:p>
                      <a:pPr algn="ctr" fontAlgn="ctr"/>
                      <a:r>
                        <a:rPr lang="es-ES" sz="700" b="0" i="0" u="none" strike="noStrike" dirty="0">
                          <a:solidFill>
                            <a:srgbClr val="000000"/>
                          </a:solidFill>
                          <a:effectLst/>
                          <a:latin typeface="Eras Medium ITC" panose="020B0602030504020804" pitchFamily="34" charset="0"/>
                        </a:rPr>
                        <a:t>MEJORAMIENTO Y AMPLIACION DE LOS SERVICIOS DE SALUD DEL PUESTO DE SALUD DEL CENTRO POBLADO SANTA ROSA DE ALTO KIATARI DEL DISTRITO DE PANGOA - PROVINCIA DE SATIPO - DEPARTAMENTO DE JUNIN</a:t>
                      </a:r>
                    </a:p>
                  </a:txBody>
                  <a:tcPr marL="9525" marR="9525" marT="9525" marB="0" anchor="ctr"/>
                </a:tc>
                <a:tc>
                  <a:txBody>
                    <a:bodyPr/>
                    <a:lstStyle/>
                    <a:p>
                      <a:pPr algn="ctr"/>
                      <a:r>
                        <a:rPr lang="es-ES" sz="700" b="1" i="0" u="none" strike="noStrike" kern="1200" dirty="0">
                          <a:solidFill>
                            <a:srgbClr val="FF0000"/>
                          </a:solidFill>
                          <a:effectLst/>
                          <a:latin typeface="Eras Medium ITC" panose="020B0602030504020804" pitchFamily="34" charset="0"/>
                          <a:ea typeface="+mn-ea"/>
                          <a:cs typeface="+mn-cs"/>
                        </a:rPr>
                        <a:t>NO</a:t>
                      </a:r>
                      <a:endParaRPr lang="en-US" sz="7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algn="ctr"/>
                      <a:r>
                        <a:rPr lang="es-ES" sz="700" b="0" i="0" u="none" strike="noStrike" kern="1200" dirty="0">
                          <a:solidFill>
                            <a:srgbClr val="000000"/>
                          </a:solidFill>
                          <a:effectLst/>
                          <a:latin typeface="Eras Medium ITC" panose="020B0602030504020804" pitchFamily="34" charset="0"/>
                          <a:ea typeface="+mn-ea"/>
                          <a:cs typeface="+mn-cs"/>
                        </a:rPr>
                        <a:t>REFORMULANDO EL EXPEDIENTE TECNICO</a:t>
                      </a:r>
                      <a:endParaRPr lang="en-US" sz="7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1543169598"/>
                  </a:ext>
                </a:extLst>
              </a:tr>
            </a:tbl>
          </a:graphicData>
        </a:graphic>
      </p:graphicFrame>
      <p:grpSp>
        <p:nvGrpSpPr>
          <p:cNvPr id="32" name="组合 49"/>
          <p:cNvGrpSpPr/>
          <p:nvPr/>
        </p:nvGrpSpPr>
        <p:grpSpPr>
          <a:xfrm>
            <a:off x="6853713" y="829384"/>
            <a:ext cx="4076051" cy="412797"/>
            <a:chOff x="6489065" y="4259786"/>
            <a:chExt cx="4076051" cy="412797"/>
          </a:xfrm>
          <a:solidFill>
            <a:srgbClr val="FF8001"/>
          </a:solidFill>
        </p:grpSpPr>
        <p:sp>
          <p:nvSpPr>
            <p:cNvPr id="33" name="Freeform: Shape 20"/>
            <p:cNvSpPr/>
            <p:nvPr/>
          </p:nvSpPr>
          <p:spPr>
            <a:xfrm>
              <a:off x="6489065" y="4259786"/>
              <a:ext cx="4076051" cy="412797"/>
            </a:xfrm>
            <a:prstGeom prst="rect">
              <a:avLst/>
            </a:prstGeom>
            <a:grp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dirty="0"/>
            </a:p>
          </p:txBody>
        </p:sp>
        <p:sp>
          <p:nvSpPr>
            <p:cNvPr id="34" name="矩形 43"/>
            <p:cNvSpPr/>
            <p:nvPr/>
          </p:nvSpPr>
          <p:spPr>
            <a:xfrm>
              <a:off x="6560002" y="4290959"/>
              <a:ext cx="3812001" cy="362792"/>
            </a:xfrm>
            <a:prstGeom prst="rect">
              <a:avLst/>
            </a:prstGeom>
            <a:grpFill/>
          </p:spPr>
          <p:txBody>
            <a:bodyPr wrap="square">
              <a:spAutoFit/>
              <a:scene3d>
                <a:camera prst="orthographicFront"/>
                <a:lightRig rig="threePt" dir="t"/>
              </a:scene3d>
              <a:sp3d contourW="12700"/>
            </a:bodyPr>
            <a:lstStyle/>
            <a:p>
              <a:pPr>
                <a:lnSpc>
                  <a:spcPct val="120000"/>
                </a:lnSpc>
              </a:pPr>
              <a:r>
                <a:rPr lang="en-US" altLang="zh-CN" sz="1600" b="1" dirty="0">
                  <a:solidFill>
                    <a:schemeClr val="bg1"/>
                  </a:solidFill>
                  <a:latin typeface="+mn-ea"/>
                </a:rPr>
                <a:t>RIS TARMA</a:t>
              </a:r>
              <a:endParaRPr lang="zh-CN" altLang="en-US" sz="1600" b="1" dirty="0">
                <a:solidFill>
                  <a:schemeClr val="bg1"/>
                </a:solidFill>
                <a:latin typeface="+mn-ea"/>
              </a:endParaRPr>
            </a:p>
          </p:txBody>
        </p:sp>
      </p:grpSp>
      <p:graphicFrame>
        <p:nvGraphicFramePr>
          <p:cNvPr id="36" name="Tabla 35"/>
          <p:cNvGraphicFramePr>
            <a:graphicFrameLocks noGrp="1"/>
          </p:cNvGraphicFramePr>
          <p:nvPr>
            <p:extLst>
              <p:ext uri="{D42A27DB-BD31-4B8C-83A1-F6EECF244321}">
                <p14:modId xmlns:p14="http://schemas.microsoft.com/office/powerpoint/2010/main" val="1286164548"/>
              </p:ext>
            </p:extLst>
          </p:nvPr>
        </p:nvGraphicFramePr>
        <p:xfrm>
          <a:off x="6642697" y="1386425"/>
          <a:ext cx="5549303" cy="966172"/>
        </p:xfrm>
        <a:graphic>
          <a:graphicData uri="http://schemas.openxmlformats.org/drawingml/2006/table">
            <a:tbl>
              <a:tblPr firstRow="1" bandRow="1">
                <a:tableStyleId>{5C22544A-7EE6-4342-B048-85BDC9FD1C3A}</a:tableStyleId>
              </a:tblPr>
              <a:tblGrid>
                <a:gridCol w="566394">
                  <a:extLst>
                    <a:ext uri="{9D8B030D-6E8A-4147-A177-3AD203B41FA5}">
                      <a16:colId xmlns:a16="http://schemas.microsoft.com/office/drawing/2014/main" val="1858425969"/>
                    </a:ext>
                  </a:extLst>
                </a:gridCol>
                <a:gridCol w="2767622">
                  <a:extLst>
                    <a:ext uri="{9D8B030D-6E8A-4147-A177-3AD203B41FA5}">
                      <a16:colId xmlns:a16="http://schemas.microsoft.com/office/drawing/2014/main" val="2945188997"/>
                    </a:ext>
                  </a:extLst>
                </a:gridCol>
                <a:gridCol w="656116">
                  <a:extLst>
                    <a:ext uri="{9D8B030D-6E8A-4147-A177-3AD203B41FA5}">
                      <a16:colId xmlns:a16="http://schemas.microsoft.com/office/drawing/2014/main" val="1650301530"/>
                    </a:ext>
                  </a:extLst>
                </a:gridCol>
                <a:gridCol w="1559171">
                  <a:extLst>
                    <a:ext uri="{9D8B030D-6E8A-4147-A177-3AD203B41FA5}">
                      <a16:colId xmlns:a16="http://schemas.microsoft.com/office/drawing/2014/main" val="109376374"/>
                    </a:ext>
                  </a:extLst>
                </a:gridCol>
              </a:tblGrid>
              <a:tr h="377527">
                <a:tc>
                  <a:txBody>
                    <a:bodyPr/>
                    <a:lstStyle/>
                    <a:p>
                      <a:pPr algn="ctr"/>
                      <a:r>
                        <a:rPr lang="es-ES" sz="1200" dirty="0"/>
                        <a:t>CUI</a:t>
                      </a:r>
                      <a:endParaRPr lang="en-US" sz="1200" dirty="0"/>
                    </a:p>
                  </a:txBody>
                  <a:tcPr anchor="ctr"/>
                </a:tc>
                <a:tc>
                  <a:txBody>
                    <a:bodyPr/>
                    <a:lstStyle/>
                    <a:p>
                      <a:pPr algn="ctr"/>
                      <a:r>
                        <a:rPr lang="es-ES" sz="1200" dirty="0"/>
                        <a:t>NOMBRE DEL PI</a:t>
                      </a:r>
                      <a:endParaRPr lang="en-US" sz="1200" dirty="0"/>
                    </a:p>
                  </a:txBody>
                  <a:tcPr anchor="ctr"/>
                </a:tc>
                <a:tc>
                  <a:txBody>
                    <a:bodyPr/>
                    <a:lstStyle/>
                    <a:p>
                      <a:pPr algn="ctr"/>
                      <a:r>
                        <a:rPr lang="es-ES" sz="1200" dirty="0"/>
                        <a:t>APTO</a:t>
                      </a:r>
                      <a:endParaRPr lang="en-US" sz="1200" dirty="0"/>
                    </a:p>
                  </a:txBody>
                  <a:tcPr anchor="ctr"/>
                </a:tc>
                <a:tc>
                  <a:txBody>
                    <a:bodyPr/>
                    <a:lstStyle/>
                    <a:p>
                      <a:pPr algn="ctr"/>
                      <a:r>
                        <a:rPr lang="es-ES" sz="1200" dirty="0"/>
                        <a:t>COMENTARIO</a:t>
                      </a:r>
                      <a:endParaRPr lang="en-US" sz="1200" dirty="0"/>
                    </a:p>
                  </a:txBody>
                  <a:tcPr anchor="ctr"/>
                </a:tc>
                <a:extLst>
                  <a:ext uri="{0D108BD9-81ED-4DB2-BD59-A6C34878D82A}">
                    <a16:rowId xmlns:a16="http://schemas.microsoft.com/office/drawing/2014/main" val="3540334836"/>
                  </a:ext>
                </a:extLst>
              </a:tr>
              <a:tr h="377527">
                <a:tc>
                  <a:txBody>
                    <a:bodyPr/>
                    <a:lstStyle/>
                    <a:p>
                      <a:pPr algn="ctr" fontAlgn="ctr"/>
                      <a:r>
                        <a:rPr lang="en-US" sz="950" b="0" i="0" u="none" strike="noStrike" dirty="0">
                          <a:solidFill>
                            <a:srgbClr val="000000"/>
                          </a:solidFill>
                          <a:effectLst/>
                          <a:latin typeface="Eras Medium ITC" panose="020B0602030504020804" pitchFamily="34" charset="0"/>
                        </a:rPr>
                        <a:t>2499136</a:t>
                      </a:r>
                    </a:p>
                  </a:txBody>
                  <a:tcPr marL="9525" marR="9525" marT="9525" marB="0" anchor="ctr"/>
                </a:tc>
                <a:tc>
                  <a:txBody>
                    <a:bodyPr/>
                    <a:lstStyle/>
                    <a:p>
                      <a:pPr algn="ctr" fontAlgn="ctr"/>
                      <a:r>
                        <a:rPr lang="es-ES" sz="950" b="0" i="0" u="none" strike="noStrike" dirty="0">
                          <a:solidFill>
                            <a:srgbClr val="000000"/>
                          </a:solidFill>
                          <a:effectLst/>
                          <a:latin typeface="Eras Medium ITC" panose="020B0602030504020804" pitchFamily="34" charset="0"/>
                        </a:rPr>
                        <a:t>MEJORAMIENTO DE LOS SERVICIOS DE SALUD DEL CENTRO DE SALUD I-4 HUASAHUASI DEL DISTRITO DE HUASAHUASI - PROVINCIA DE TARMA - DEPARTAMENTO DE JUNIN</a:t>
                      </a:r>
                    </a:p>
                  </a:txBody>
                  <a:tcPr marL="9525" marR="9525" marT="9525" marB="0" anchor="ctr"/>
                </a:tc>
                <a:tc>
                  <a:txBody>
                    <a:bodyPr/>
                    <a:lstStyle/>
                    <a:p>
                      <a:pPr algn="ctr"/>
                      <a:r>
                        <a:rPr lang="es-ES" sz="950" b="1" i="0" u="none" strike="noStrike" kern="1200" dirty="0">
                          <a:solidFill>
                            <a:srgbClr val="000000"/>
                          </a:solidFill>
                          <a:effectLst/>
                          <a:latin typeface="Eras Medium ITC" panose="020B0602030504020804" pitchFamily="34" charset="0"/>
                          <a:ea typeface="+mn-ea"/>
                          <a:cs typeface="+mn-cs"/>
                        </a:rPr>
                        <a:t>SI</a:t>
                      </a:r>
                      <a:endParaRPr lang="en-US" sz="950" b="1" i="0" u="none" strike="noStrike" kern="1200" dirty="0">
                        <a:solidFill>
                          <a:srgbClr val="000000"/>
                        </a:solidFill>
                        <a:effectLst/>
                        <a:latin typeface="Eras Medium ITC" panose="020B0602030504020804" pitchFamily="34" charset="0"/>
                        <a:ea typeface="+mn-ea"/>
                        <a:cs typeface="+mn-cs"/>
                      </a:endParaRPr>
                    </a:p>
                  </a:txBody>
                  <a:tcPr anchor="ctr"/>
                </a:tc>
                <a:tc>
                  <a:txBody>
                    <a:bodyPr/>
                    <a:lstStyle/>
                    <a:p>
                      <a:pPr algn="ctr"/>
                      <a:r>
                        <a:rPr lang="es-ES" sz="950" b="0" i="0" u="none" strike="noStrike" kern="1200" dirty="0">
                          <a:solidFill>
                            <a:srgbClr val="000000"/>
                          </a:solidFill>
                          <a:effectLst/>
                          <a:latin typeface="Eras Medium ITC" panose="020B0602030504020804" pitchFamily="34" charset="0"/>
                          <a:ea typeface="+mn-ea"/>
                          <a:cs typeface="+mn-cs"/>
                        </a:rPr>
                        <a:t>VIENE CARGANDO AL BI</a:t>
                      </a:r>
                      <a:endParaRPr lang="en-US" sz="95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2922649565"/>
                  </a:ext>
                </a:extLst>
              </a:tr>
            </a:tbl>
          </a:graphicData>
        </a:graphic>
      </p:graphicFrame>
      <p:grpSp>
        <p:nvGrpSpPr>
          <p:cNvPr id="37" name="组合 49"/>
          <p:cNvGrpSpPr/>
          <p:nvPr/>
        </p:nvGrpSpPr>
        <p:grpSpPr>
          <a:xfrm>
            <a:off x="6853713" y="2554937"/>
            <a:ext cx="4076051" cy="412797"/>
            <a:chOff x="6489065" y="4259786"/>
            <a:chExt cx="4076051" cy="412797"/>
          </a:xfrm>
        </p:grpSpPr>
        <p:sp>
          <p:nvSpPr>
            <p:cNvPr id="38" name="Freeform: Shape 20"/>
            <p:cNvSpPr/>
            <p:nvPr/>
          </p:nvSpPr>
          <p:spPr>
            <a:xfrm>
              <a:off x="6489065" y="4259786"/>
              <a:ext cx="4076051" cy="412797"/>
            </a:xfrm>
            <a:prstGeom prst="rect">
              <a:avLst/>
            </a:prstGeom>
            <a:solidFill>
              <a:srgbClr val="FF800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dirty="0"/>
            </a:p>
          </p:txBody>
        </p:sp>
        <p:sp>
          <p:nvSpPr>
            <p:cNvPr id="54" name="矩形 43"/>
            <p:cNvSpPr/>
            <p:nvPr/>
          </p:nvSpPr>
          <p:spPr>
            <a:xfrm>
              <a:off x="6560002" y="4290959"/>
              <a:ext cx="3812001" cy="362792"/>
            </a:xfrm>
            <a:prstGeom prst="rect">
              <a:avLst/>
            </a:prstGeom>
            <a:solidFill>
              <a:srgbClr val="FF8001"/>
            </a:solidFill>
          </p:spPr>
          <p:txBody>
            <a:bodyPr wrap="square">
              <a:spAutoFit/>
              <a:scene3d>
                <a:camera prst="orthographicFront"/>
                <a:lightRig rig="threePt" dir="t"/>
              </a:scene3d>
              <a:sp3d contourW="12700"/>
            </a:bodyPr>
            <a:lstStyle/>
            <a:p>
              <a:pPr>
                <a:lnSpc>
                  <a:spcPct val="120000"/>
                </a:lnSpc>
              </a:pPr>
              <a:r>
                <a:rPr lang="es-ES" altLang="zh-CN" sz="1600" b="1" dirty="0">
                  <a:solidFill>
                    <a:schemeClr val="bg1"/>
                  </a:solidFill>
                  <a:latin typeface="+mn-ea"/>
                </a:rPr>
                <a:t>PROVINCIA DE CHUPACA</a:t>
              </a:r>
              <a:endParaRPr lang="zh-CN" altLang="en-US" sz="1600" b="1" dirty="0">
                <a:solidFill>
                  <a:schemeClr val="bg1"/>
                </a:solidFill>
                <a:latin typeface="+mn-ea"/>
              </a:endParaRPr>
            </a:p>
          </p:txBody>
        </p:sp>
      </p:grpSp>
      <p:graphicFrame>
        <p:nvGraphicFramePr>
          <p:cNvPr id="55" name="Tabla 54"/>
          <p:cNvGraphicFramePr>
            <a:graphicFrameLocks noGrp="1"/>
          </p:cNvGraphicFramePr>
          <p:nvPr>
            <p:extLst>
              <p:ext uri="{D42A27DB-BD31-4B8C-83A1-F6EECF244321}">
                <p14:modId xmlns:p14="http://schemas.microsoft.com/office/powerpoint/2010/main" val="3208643430"/>
              </p:ext>
            </p:extLst>
          </p:nvPr>
        </p:nvGraphicFramePr>
        <p:xfrm>
          <a:off x="6642697" y="3111978"/>
          <a:ext cx="5549303" cy="2404447"/>
        </p:xfrm>
        <a:graphic>
          <a:graphicData uri="http://schemas.openxmlformats.org/drawingml/2006/table">
            <a:tbl>
              <a:tblPr firstRow="1" bandRow="1">
                <a:tableStyleId>{5C22544A-7EE6-4342-B048-85BDC9FD1C3A}</a:tableStyleId>
              </a:tblPr>
              <a:tblGrid>
                <a:gridCol w="566394">
                  <a:extLst>
                    <a:ext uri="{9D8B030D-6E8A-4147-A177-3AD203B41FA5}">
                      <a16:colId xmlns:a16="http://schemas.microsoft.com/office/drawing/2014/main" val="1858425969"/>
                    </a:ext>
                  </a:extLst>
                </a:gridCol>
                <a:gridCol w="2767622">
                  <a:extLst>
                    <a:ext uri="{9D8B030D-6E8A-4147-A177-3AD203B41FA5}">
                      <a16:colId xmlns:a16="http://schemas.microsoft.com/office/drawing/2014/main" val="2945188997"/>
                    </a:ext>
                  </a:extLst>
                </a:gridCol>
                <a:gridCol w="656116">
                  <a:extLst>
                    <a:ext uri="{9D8B030D-6E8A-4147-A177-3AD203B41FA5}">
                      <a16:colId xmlns:a16="http://schemas.microsoft.com/office/drawing/2014/main" val="1650301530"/>
                    </a:ext>
                  </a:extLst>
                </a:gridCol>
                <a:gridCol w="1559171">
                  <a:extLst>
                    <a:ext uri="{9D8B030D-6E8A-4147-A177-3AD203B41FA5}">
                      <a16:colId xmlns:a16="http://schemas.microsoft.com/office/drawing/2014/main" val="109376374"/>
                    </a:ext>
                  </a:extLst>
                </a:gridCol>
              </a:tblGrid>
              <a:tr h="377527">
                <a:tc>
                  <a:txBody>
                    <a:bodyPr/>
                    <a:lstStyle/>
                    <a:p>
                      <a:pPr algn="ctr"/>
                      <a:r>
                        <a:rPr lang="es-ES" sz="1200" dirty="0"/>
                        <a:t>CUI</a:t>
                      </a:r>
                      <a:endParaRPr lang="en-US" sz="1200" dirty="0"/>
                    </a:p>
                  </a:txBody>
                  <a:tcPr anchor="ctr"/>
                </a:tc>
                <a:tc>
                  <a:txBody>
                    <a:bodyPr/>
                    <a:lstStyle/>
                    <a:p>
                      <a:pPr algn="ctr"/>
                      <a:r>
                        <a:rPr lang="es-ES" sz="1200" dirty="0"/>
                        <a:t>NOMBRE DEL PI</a:t>
                      </a:r>
                      <a:endParaRPr lang="en-US" sz="1200" dirty="0"/>
                    </a:p>
                  </a:txBody>
                  <a:tcPr anchor="ctr"/>
                </a:tc>
                <a:tc>
                  <a:txBody>
                    <a:bodyPr/>
                    <a:lstStyle/>
                    <a:p>
                      <a:pPr algn="ctr"/>
                      <a:r>
                        <a:rPr lang="es-ES" sz="1200" dirty="0"/>
                        <a:t>APTO</a:t>
                      </a:r>
                      <a:endParaRPr lang="en-US" sz="1200" dirty="0"/>
                    </a:p>
                  </a:txBody>
                  <a:tcPr anchor="ctr"/>
                </a:tc>
                <a:tc>
                  <a:txBody>
                    <a:bodyPr/>
                    <a:lstStyle/>
                    <a:p>
                      <a:pPr algn="ctr"/>
                      <a:r>
                        <a:rPr lang="es-ES" sz="1200" dirty="0"/>
                        <a:t>COMENTARIO</a:t>
                      </a:r>
                      <a:endParaRPr lang="en-US" sz="1200" dirty="0"/>
                    </a:p>
                  </a:txBody>
                  <a:tcPr anchor="ctr"/>
                </a:tc>
                <a:extLst>
                  <a:ext uri="{0D108BD9-81ED-4DB2-BD59-A6C34878D82A}">
                    <a16:rowId xmlns:a16="http://schemas.microsoft.com/office/drawing/2014/main" val="3540334836"/>
                  </a:ext>
                </a:extLst>
              </a:tr>
              <a:tr h="377527">
                <a:tc>
                  <a:txBody>
                    <a:bodyPr/>
                    <a:lstStyle/>
                    <a:p>
                      <a:pPr algn="ctr" fontAlgn="ctr"/>
                      <a:r>
                        <a:rPr lang="en-US" sz="950" b="0" i="0" u="none" strike="noStrike" dirty="0">
                          <a:solidFill>
                            <a:srgbClr val="000000"/>
                          </a:solidFill>
                          <a:effectLst/>
                          <a:latin typeface="Eras Medium ITC" panose="020B0602030504020804" pitchFamily="34" charset="0"/>
                        </a:rPr>
                        <a:t>2547807</a:t>
                      </a:r>
                    </a:p>
                  </a:txBody>
                  <a:tcPr marL="0" marR="0" marT="0" marB="0" anchor="ctr"/>
                </a:tc>
                <a:tc>
                  <a:txBody>
                    <a:bodyPr/>
                    <a:lstStyle/>
                    <a:p>
                      <a:pPr algn="ctr" fontAlgn="ctr"/>
                      <a:r>
                        <a:rPr lang="es-ES" sz="950" b="0" i="0" u="none" strike="noStrike" dirty="0">
                          <a:solidFill>
                            <a:srgbClr val="000000"/>
                          </a:solidFill>
                          <a:effectLst/>
                          <a:latin typeface="Eras Medium ITC" panose="020B0602030504020804" pitchFamily="34" charset="0"/>
                        </a:rPr>
                        <a:t>MEJORAMIENTO DE LA CAPACIDAD RESOLUTIVA DEL PUESTO DE SALUD DE HUAYAO DEL DISTRITO DE HUACHAC - PROVINCIA DE CHUPACA - DEPARTAMENTO DE JUNIN</a:t>
                      </a:r>
                    </a:p>
                  </a:txBody>
                  <a:tcPr marL="0" marR="0" marT="0"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800" b="0" i="0" u="none" strike="noStrike" kern="1200" dirty="0">
                          <a:solidFill>
                            <a:srgbClr val="000000"/>
                          </a:solidFill>
                          <a:effectLst/>
                          <a:latin typeface="Eras Medium ITC" panose="020B0602030504020804" pitchFamily="34" charset="0"/>
                          <a:ea typeface="+mn-ea"/>
                          <a:cs typeface="+mn-cs"/>
                        </a:rPr>
                        <a:t>NO TIENE NINGUN AVANCE</a:t>
                      </a:r>
                      <a:endParaRPr lang="en-US" sz="8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2922649565"/>
                  </a:ext>
                </a:extLst>
              </a:tr>
              <a:tr h="377527">
                <a:tc>
                  <a:txBody>
                    <a:bodyPr/>
                    <a:lstStyle/>
                    <a:p>
                      <a:pPr algn="ctr" fontAlgn="ctr"/>
                      <a:r>
                        <a:rPr lang="en-US" sz="950" b="0" i="0" u="none" strike="noStrike">
                          <a:solidFill>
                            <a:srgbClr val="000000"/>
                          </a:solidFill>
                          <a:effectLst/>
                          <a:latin typeface="Eras Medium ITC" panose="020B0602030504020804" pitchFamily="34" charset="0"/>
                        </a:rPr>
                        <a:t>2502196</a:t>
                      </a:r>
                    </a:p>
                  </a:txBody>
                  <a:tcPr marL="0" marR="0" marT="0" marB="0" anchor="ctr"/>
                </a:tc>
                <a:tc>
                  <a:txBody>
                    <a:bodyPr/>
                    <a:lstStyle/>
                    <a:p>
                      <a:pPr algn="ctr" fontAlgn="ctr"/>
                      <a:r>
                        <a:rPr lang="es-ES" sz="950" b="0" i="0" u="none" strike="noStrike">
                          <a:solidFill>
                            <a:srgbClr val="000000"/>
                          </a:solidFill>
                          <a:effectLst/>
                          <a:latin typeface="Eras Medium ITC" panose="020B0602030504020804" pitchFamily="34" charset="0"/>
                        </a:rPr>
                        <a:t> MEJORAMIENTO DE LA CAPACIDAD RESOLUTIVA DEL CENTRO DE SALUD DE HUAMANCACA CHICO DEL DISTRITO DE HUAMANCACA CHICO - PROVINCIA DE CHUPACA - DEPARTAMENTO DE JUNIN</a:t>
                      </a:r>
                    </a:p>
                  </a:txBody>
                  <a:tcPr marL="0" marR="0" marT="0"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a:ln>
                            <a:noFill/>
                          </a:ln>
                          <a:solidFill>
                            <a:srgbClr val="000000"/>
                          </a:solidFill>
                          <a:effectLst/>
                          <a:uLnTx/>
                          <a:uFillTx/>
                          <a:latin typeface="Eras Medium ITC" panose="020B0602030504020804" pitchFamily="34" charset="0"/>
                          <a:ea typeface="微软雅黑"/>
                          <a:cs typeface="+mn-cs"/>
                        </a:rPr>
                        <a:t>NO TIENE NINGUN AVANCE</a:t>
                      </a:r>
                      <a:endParaRPr kumimoji="0" lang="en-U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2982957032"/>
                  </a:ext>
                </a:extLst>
              </a:tr>
              <a:tr h="377527">
                <a:tc>
                  <a:txBody>
                    <a:bodyPr/>
                    <a:lstStyle/>
                    <a:p>
                      <a:pPr algn="ctr" fontAlgn="ctr"/>
                      <a:r>
                        <a:rPr lang="en-US" sz="950" b="0" i="0" u="none" strike="noStrike">
                          <a:solidFill>
                            <a:srgbClr val="000000"/>
                          </a:solidFill>
                          <a:effectLst/>
                          <a:latin typeface="Eras Medium ITC" panose="020B0602030504020804" pitchFamily="34" charset="0"/>
                        </a:rPr>
                        <a:t>2452235</a:t>
                      </a:r>
                    </a:p>
                  </a:txBody>
                  <a:tcPr marL="0" marR="0" marT="0" marB="0" anchor="ctr"/>
                </a:tc>
                <a:tc>
                  <a:txBody>
                    <a:bodyPr/>
                    <a:lstStyle/>
                    <a:p>
                      <a:pPr algn="ctr" fontAlgn="ctr"/>
                      <a:r>
                        <a:rPr lang="es-ES" sz="950" b="0" i="0" u="none" strike="noStrike" dirty="0">
                          <a:solidFill>
                            <a:srgbClr val="000000"/>
                          </a:solidFill>
                          <a:effectLst/>
                          <a:latin typeface="Eras Medium ITC" panose="020B0602030504020804" pitchFamily="34" charset="0"/>
                        </a:rPr>
                        <a:t>MEJORAMIENTO Y EQUIPAMIENTO DE LOS SERVICIOS DEL ESTABLECIMIENTO DE SALUD NIVEL DE ATENCIÓN DE I-2 DEL SECTOR SALUD , DEL DISTRITO DE AHUAC - PROVINCIA DE CHUPACA - DEPARTAMENTO DE JUNIN</a:t>
                      </a:r>
                    </a:p>
                  </a:txBody>
                  <a:tcPr marL="0" marR="0" marT="0"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rPr>
                        <a:t>NO TIENE NINGUN AVANCE</a:t>
                      </a:r>
                      <a:endParaRPr kumimoji="0" lang="en-U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3924202379"/>
                  </a:ext>
                </a:extLst>
              </a:tr>
            </a:tbl>
          </a:graphicData>
        </a:graphic>
      </p:graphicFrame>
    </p:spTree>
    <p:extLst>
      <p:ext uri="{BB962C8B-B14F-4D97-AF65-F5344CB8AC3E}">
        <p14:creationId xmlns:p14="http://schemas.microsoft.com/office/powerpoint/2010/main" val="676869378"/>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900" decel="100000" fill="hold"/>
                                        <p:tgtEl>
                                          <p:spTgt spid="5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900" decel="100000" fill="hold"/>
                                        <p:tgtEl>
                                          <p:spTgt spid="2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1000"/>
                                        <p:tgtEl>
                                          <p:spTgt spid="32"/>
                                        </p:tgtEl>
                                      </p:cBhvr>
                                    </p:animEffect>
                                    <p:anim calcmode="lin" valueType="num">
                                      <p:cBhvr>
                                        <p:cTn id="22" dur="1000" fill="hold"/>
                                        <p:tgtEl>
                                          <p:spTgt spid="32"/>
                                        </p:tgtEl>
                                        <p:attrNameLst>
                                          <p:attrName>ppt_x</p:attrName>
                                        </p:attrNameLst>
                                      </p:cBhvr>
                                      <p:tavLst>
                                        <p:tav tm="0">
                                          <p:val>
                                            <p:strVal val="#ppt_x"/>
                                          </p:val>
                                        </p:tav>
                                        <p:tav tm="100000">
                                          <p:val>
                                            <p:strVal val="#ppt_x"/>
                                          </p:val>
                                        </p:tav>
                                      </p:tavLst>
                                    </p:anim>
                                    <p:anim calcmode="lin" valueType="num">
                                      <p:cBhvr>
                                        <p:cTn id="23" dur="900" decel="100000" fill="hold"/>
                                        <p:tgtEl>
                                          <p:spTgt spid="3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900" decel="100000" fill="hold"/>
                                        <p:tgtEl>
                                          <p:spTgt spid="37"/>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6465562" y="1163540"/>
            <a:ext cx="3812001" cy="387798"/>
          </a:xfrm>
          <a:prstGeom prst="rect">
            <a:avLst/>
          </a:prstGeom>
          <a:solidFill>
            <a:srgbClr val="FF8001"/>
          </a:solidFill>
        </p:spPr>
        <p:txBody>
          <a:bodyPr wrap="square">
            <a:spAutoFit/>
            <a:scene3d>
              <a:camera prst="orthographicFront"/>
              <a:lightRig rig="threePt" dir="t"/>
            </a:scene3d>
            <a:sp3d contourW="12700"/>
          </a:bodyPr>
          <a:lstStyle/>
          <a:p>
            <a:pPr>
              <a:lnSpc>
                <a:spcPct val="120000"/>
              </a:lnSpc>
            </a:pPr>
            <a:r>
              <a:rPr lang="en-US" altLang="zh-CN" sz="1600" b="1" dirty="0">
                <a:solidFill>
                  <a:schemeClr val="bg1"/>
                </a:solidFill>
                <a:latin typeface="+mn-ea"/>
              </a:rPr>
              <a:t>PROVINCIA HUANCAYO</a:t>
            </a:r>
            <a:endParaRPr lang="zh-CN" altLang="en-US" sz="1600" b="1" dirty="0">
              <a:solidFill>
                <a:schemeClr val="bg1"/>
              </a:solidFill>
              <a:latin typeface="+mn-ea"/>
            </a:endParaRPr>
          </a:p>
        </p:txBody>
      </p:sp>
      <p:sp>
        <p:nvSpPr>
          <p:cNvPr id="52" name="文本框 51"/>
          <p:cNvSpPr txBox="1"/>
          <p:nvPr/>
        </p:nvSpPr>
        <p:spPr>
          <a:xfrm>
            <a:off x="704168" y="202310"/>
            <a:ext cx="9461150" cy="584775"/>
          </a:xfrm>
          <a:prstGeom prst="rect">
            <a:avLst/>
          </a:prstGeom>
          <a:noFill/>
        </p:spPr>
        <p:txBody>
          <a:bodyPr wrap="square" rtlCol="0">
            <a:spAutoFit/>
            <a:scene3d>
              <a:camera prst="orthographicFront"/>
              <a:lightRig rig="threePt" dir="t"/>
            </a:scene3d>
            <a:sp3d contourW="12700"/>
          </a:bodyPr>
          <a:lstStyle/>
          <a:p>
            <a:r>
              <a:rPr lang="es-ES" altLang="zh-CN" sz="3200" b="1" dirty="0">
                <a:solidFill>
                  <a:schemeClr val="tx1">
                    <a:lumMod val="75000"/>
                    <a:lumOff val="25000"/>
                  </a:schemeClr>
                </a:solidFill>
                <a:latin typeface="+mn-ea"/>
              </a:rPr>
              <a:t>PROYECTOS DE LOS GOBIERNOS LOCALES </a:t>
            </a:r>
            <a:endParaRPr lang="zh-CN" altLang="en-US" sz="3200" b="1" dirty="0">
              <a:solidFill>
                <a:schemeClr val="tx1">
                  <a:lumMod val="75000"/>
                  <a:lumOff val="25000"/>
                </a:schemeClr>
              </a:solidFill>
              <a:latin typeface="+mn-ea"/>
            </a:endParaRPr>
          </a:p>
        </p:txBody>
      </p:sp>
      <p:graphicFrame>
        <p:nvGraphicFramePr>
          <p:cNvPr id="31" name="Tabla 30"/>
          <p:cNvGraphicFramePr>
            <a:graphicFrameLocks noGrp="1"/>
          </p:cNvGraphicFramePr>
          <p:nvPr>
            <p:extLst>
              <p:ext uri="{D42A27DB-BD31-4B8C-83A1-F6EECF244321}">
                <p14:modId xmlns:p14="http://schemas.microsoft.com/office/powerpoint/2010/main" val="1038130903"/>
              </p:ext>
            </p:extLst>
          </p:nvPr>
        </p:nvGraphicFramePr>
        <p:xfrm>
          <a:off x="6465562" y="1589280"/>
          <a:ext cx="5549303" cy="3724722"/>
        </p:xfrm>
        <a:graphic>
          <a:graphicData uri="http://schemas.openxmlformats.org/drawingml/2006/table">
            <a:tbl>
              <a:tblPr firstRow="1" bandRow="1">
                <a:tableStyleId>{5C22544A-7EE6-4342-B048-85BDC9FD1C3A}</a:tableStyleId>
              </a:tblPr>
              <a:tblGrid>
                <a:gridCol w="1140792">
                  <a:extLst>
                    <a:ext uri="{9D8B030D-6E8A-4147-A177-3AD203B41FA5}">
                      <a16:colId xmlns:a16="http://schemas.microsoft.com/office/drawing/2014/main" val="1858425969"/>
                    </a:ext>
                  </a:extLst>
                </a:gridCol>
                <a:gridCol w="2193224">
                  <a:extLst>
                    <a:ext uri="{9D8B030D-6E8A-4147-A177-3AD203B41FA5}">
                      <a16:colId xmlns:a16="http://schemas.microsoft.com/office/drawing/2014/main" val="2945188997"/>
                    </a:ext>
                  </a:extLst>
                </a:gridCol>
                <a:gridCol w="656116">
                  <a:extLst>
                    <a:ext uri="{9D8B030D-6E8A-4147-A177-3AD203B41FA5}">
                      <a16:colId xmlns:a16="http://schemas.microsoft.com/office/drawing/2014/main" val="1650301530"/>
                    </a:ext>
                  </a:extLst>
                </a:gridCol>
                <a:gridCol w="1559171">
                  <a:extLst>
                    <a:ext uri="{9D8B030D-6E8A-4147-A177-3AD203B41FA5}">
                      <a16:colId xmlns:a16="http://schemas.microsoft.com/office/drawing/2014/main" val="109376374"/>
                    </a:ext>
                  </a:extLst>
                </a:gridCol>
              </a:tblGrid>
              <a:tr h="250002">
                <a:tc>
                  <a:txBody>
                    <a:bodyPr/>
                    <a:lstStyle/>
                    <a:p>
                      <a:pPr algn="ctr"/>
                      <a:r>
                        <a:rPr lang="es-ES" sz="1000" dirty="0"/>
                        <a:t>CUI</a:t>
                      </a:r>
                      <a:endParaRPr lang="en-US" sz="1000" dirty="0"/>
                    </a:p>
                  </a:txBody>
                  <a:tcPr anchor="ctr"/>
                </a:tc>
                <a:tc>
                  <a:txBody>
                    <a:bodyPr/>
                    <a:lstStyle/>
                    <a:p>
                      <a:pPr algn="ctr"/>
                      <a:r>
                        <a:rPr lang="es-ES" sz="1000" dirty="0"/>
                        <a:t>NOMBRE DEL PI</a:t>
                      </a:r>
                      <a:endParaRPr lang="en-US" sz="1000" dirty="0"/>
                    </a:p>
                  </a:txBody>
                  <a:tcPr anchor="ctr"/>
                </a:tc>
                <a:tc>
                  <a:txBody>
                    <a:bodyPr/>
                    <a:lstStyle/>
                    <a:p>
                      <a:pPr algn="ctr"/>
                      <a:r>
                        <a:rPr lang="es-ES" sz="1000" dirty="0"/>
                        <a:t>APTO</a:t>
                      </a:r>
                      <a:endParaRPr lang="en-US" sz="1000" dirty="0"/>
                    </a:p>
                  </a:txBody>
                  <a:tcPr anchor="ctr"/>
                </a:tc>
                <a:tc>
                  <a:txBody>
                    <a:bodyPr/>
                    <a:lstStyle/>
                    <a:p>
                      <a:pPr algn="ctr"/>
                      <a:r>
                        <a:rPr lang="es-ES" sz="1000" dirty="0"/>
                        <a:t>COMENTARIO</a:t>
                      </a:r>
                      <a:endParaRPr lang="en-US" sz="1000" dirty="0"/>
                    </a:p>
                  </a:txBody>
                  <a:tcPr anchor="ctr"/>
                </a:tc>
                <a:extLst>
                  <a:ext uri="{0D108BD9-81ED-4DB2-BD59-A6C34878D82A}">
                    <a16:rowId xmlns:a16="http://schemas.microsoft.com/office/drawing/2014/main" val="3540334836"/>
                  </a:ext>
                </a:extLst>
              </a:tr>
              <a:tr h="581555">
                <a:tc>
                  <a:txBody>
                    <a:bodyPr/>
                    <a:lstStyle/>
                    <a:p>
                      <a:pPr algn="ctr" fontAlgn="ctr"/>
                      <a:r>
                        <a:rPr lang="en-US" sz="950" b="0" i="0" u="none" strike="noStrike">
                          <a:solidFill>
                            <a:srgbClr val="000000"/>
                          </a:solidFill>
                          <a:effectLst/>
                          <a:latin typeface="Eras Medium ITC" panose="020B0602030504020804" pitchFamily="34" charset="0"/>
                        </a:rPr>
                        <a:t>2483722</a:t>
                      </a:r>
                    </a:p>
                  </a:txBody>
                  <a:tcPr marL="0" marR="0" marT="0" marB="0" anchor="ctr"/>
                </a:tc>
                <a:tc>
                  <a:txBody>
                    <a:bodyPr/>
                    <a:lstStyle/>
                    <a:p>
                      <a:pPr algn="ctr" fontAlgn="ctr"/>
                      <a:r>
                        <a:rPr lang="es-ES" sz="950" b="0" i="0" u="none" strike="noStrike" dirty="0">
                          <a:solidFill>
                            <a:srgbClr val="000000"/>
                          </a:solidFill>
                          <a:effectLst/>
                          <a:latin typeface="Eras Medium ITC" panose="020B0602030504020804" pitchFamily="34" charset="0"/>
                        </a:rPr>
                        <a:t>MEJORAMIENTO Y AMPLIACION PUESTO DE SALUD ROSASPAMPA DEL DISTRITO DE SANTO DOMINGO DE ACOBAMBA - PROVINCIA DE HUANCAYO - DEPARTAMENTO DE JUNIN</a:t>
                      </a:r>
                    </a:p>
                  </a:txBody>
                  <a:tcPr marL="0" marR="0" marT="0" marB="0" anchor="ctr"/>
                </a:tc>
                <a:tc>
                  <a:txBody>
                    <a:bodyPr/>
                    <a:lstStyle/>
                    <a:p>
                      <a:pPr algn="ctr"/>
                      <a:r>
                        <a:rPr lang="es-ES" sz="700" b="1" i="0" u="none" strike="noStrike" kern="1200" dirty="0">
                          <a:solidFill>
                            <a:srgbClr val="FF0000"/>
                          </a:solidFill>
                          <a:effectLst/>
                          <a:latin typeface="Eras Medium ITC" panose="020B0602030504020804" pitchFamily="34" charset="0"/>
                          <a:ea typeface="+mn-ea"/>
                          <a:cs typeface="+mn-cs"/>
                        </a:rPr>
                        <a:t>NO</a:t>
                      </a:r>
                      <a:endParaRPr lang="en-US" sz="7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algn="ctr"/>
                      <a:r>
                        <a:rPr lang="es-ES" sz="700" b="0" i="0" u="none" strike="noStrike" kern="1200" dirty="0">
                          <a:solidFill>
                            <a:srgbClr val="000000"/>
                          </a:solidFill>
                          <a:effectLst/>
                          <a:latin typeface="Eras Medium ITC" panose="020B0602030504020804" pitchFamily="34" charset="0"/>
                          <a:ea typeface="+mn-ea"/>
                          <a:cs typeface="+mn-cs"/>
                        </a:rPr>
                        <a:t>NO TIENE NINGUN AVANCE</a:t>
                      </a:r>
                      <a:endParaRPr lang="en-US" sz="7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2922649565"/>
                  </a:ext>
                </a:extLst>
              </a:tr>
              <a:tr h="581555">
                <a:tc>
                  <a:txBody>
                    <a:bodyPr/>
                    <a:lstStyle/>
                    <a:p>
                      <a:pPr algn="ctr" fontAlgn="ctr"/>
                      <a:r>
                        <a:rPr lang="en-US" sz="950" b="0" i="0" u="none" strike="noStrike">
                          <a:solidFill>
                            <a:srgbClr val="000000"/>
                          </a:solidFill>
                          <a:effectLst/>
                          <a:latin typeface="Eras Medium ITC" panose="020B0602030504020804" pitchFamily="34" charset="0"/>
                        </a:rPr>
                        <a:t>2464718</a:t>
                      </a:r>
                    </a:p>
                  </a:txBody>
                  <a:tcPr marL="0" marR="0" marT="0" marB="0" anchor="ctr"/>
                </a:tc>
                <a:tc>
                  <a:txBody>
                    <a:bodyPr/>
                    <a:lstStyle/>
                    <a:p>
                      <a:pPr algn="ctr" fontAlgn="ctr"/>
                      <a:r>
                        <a:rPr lang="es-ES" sz="950" b="0" i="0" u="none" strike="noStrike" dirty="0">
                          <a:solidFill>
                            <a:srgbClr val="000000"/>
                          </a:solidFill>
                          <a:effectLst/>
                          <a:latin typeface="Eras Medium ITC" panose="020B0602030504020804" pitchFamily="34" charset="0"/>
                        </a:rPr>
                        <a:t>MEJORAMIENTO Y AMPLIACION DEL SERVICIO DE ATENCIÓN DEL CENTRO DE SALUD DE SICAYA CON CATEGORÍA I-4, MICRO RED VALLE DEL MANTARO, DISTRITO DE SICAYA - PROVINCIA DE HUANCAYO - DEPARTAMENTO DE JUNIN</a:t>
                      </a:r>
                    </a:p>
                  </a:txBody>
                  <a:tcPr marL="0" marR="0" marT="0" marB="0" anchor="ctr"/>
                </a:tc>
                <a:tc>
                  <a:txBody>
                    <a:bodyPr/>
                    <a:lstStyle/>
                    <a:p>
                      <a:pPr algn="ctr"/>
                      <a:r>
                        <a:rPr lang="es-ES" sz="700" b="1" i="0" u="none" strike="noStrike" kern="1200" dirty="0">
                          <a:solidFill>
                            <a:srgbClr val="FF0000"/>
                          </a:solidFill>
                          <a:effectLst/>
                          <a:latin typeface="Eras Medium ITC" panose="020B0602030504020804" pitchFamily="34" charset="0"/>
                          <a:ea typeface="+mn-ea"/>
                          <a:cs typeface="+mn-cs"/>
                        </a:rPr>
                        <a:t>NO</a:t>
                      </a:r>
                      <a:endParaRPr lang="en-US" sz="7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700" b="0" i="0" u="none" strike="noStrike" kern="1200" dirty="0">
                          <a:solidFill>
                            <a:srgbClr val="000000"/>
                          </a:solidFill>
                          <a:effectLst/>
                          <a:latin typeface="Eras Medium ITC" panose="020B0602030504020804" pitchFamily="34" charset="0"/>
                          <a:ea typeface="+mn-ea"/>
                          <a:cs typeface="+mn-cs"/>
                        </a:rPr>
                        <a:t>NO TIENE NINGUN AVANCE</a:t>
                      </a:r>
                      <a:endParaRPr lang="en-US" sz="700" b="0" i="0" u="none" strike="noStrike" kern="1200" dirty="0">
                        <a:solidFill>
                          <a:srgbClr val="000000"/>
                        </a:solidFill>
                        <a:effectLst/>
                        <a:latin typeface="Eras Medium ITC" panose="020B0602030504020804" pitchFamily="34" charset="0"/>
                        <a:ea typeface="+mn-ea"/>
                        <a:cs typeface="+mn-cs"/>
                      </a:endParaRPr>
                    </a:p>
                    <a:p>
                      <a:pPr algn="ctr"/>
                      <a:endParaRPr lang="en-US" sz="7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2527663604"/>
                  </a:ext>
                </a:extLst>
              </a:tr>
              <a:tr h="677430">
                <a:tc>
                  <a:txBody>
                    <a:bodyPr/>
                    <a:lstStyle/>
                    <a:p>
                      <a:pPr algn="ctr" fontAlgn="ctr"/>
                      <a:r>
                        <a:rPr lang="en-US" sz="950" b="0" i="0" u="none" strike="noStrike">
                          <a:solidFill>
                            <a:srgbClr val="000000"/>
                          </a:solidFill>
                          <a:effectLst/>
                          <a:latin typeface="Eras Medium ITC" panose="020B0602030504020804" pitchFamily="34" charset="0"/>
                        </a:rPr>
                        <a:t>2483522</a:t>
                      </a:r>
                    </a:p>
                  </a:txBody>
                  <a:tcPr marL="0" marR="0" marT="0" marB="0" anchor="ctr"/>
                </a:tc>
                <a:tc>
                  <a:txBody>
                    <a:bodyPr/>
                    <a:lstStyle/>
                    <a:p>
                      <a:pPr algn="ctr" fontAlgn="ctr"/>
                      <a:r>
                        <a:rPr lang="es-ES" sz="950" b="0" i="0" u="none" strike="noStrike" dirty="0">
                          <a:solidFill>
                            <a:srgbClr val="000000"/>
                          </a:solidFill>
                          <a:effectLst/>
                          <a:latin typeface="Eras Medium ITC" panose="020B0602030504020804" pitchFamily="34" charset="0"/>
                        </a:rPr>
                        <a:t> MEJORAMIENTO Y AMPLIACION PUESTO DE SALUD YANABAMBA DEL DISTRITO DE SANTO DOMINGO DE ACOBAMBA - PROVINCIA DE HUANCAYO - DEPARTAMENTO DE JUNIN</a:t>
                      </a:r>
                    </a:p>
                  </a:txBody>
                  <a:tcPr marL="0" marR="0" marT="0" marB="0" anchor="ctr"/>
                </a:tc>
                <a:tc>
                  <a:txBody>
                    <a:bodyPr/>
                    <a:lstStyle/>
                    <a:p>
                      <a:pPr algn="ctr"/>
                      <a:r>
                        <a:rPr lang="es-ES" sz="700" b="1" i="0" u="none" strike="noStrike" kern="1200" dirty="0">
                          <a:solidFill>
                            <a:srgbClr val="FF0000"/>
                          </a:solidFill>
                          <a:effectLst/>
                          <a:latin typeface="Eras Medium ITC" panose="020B0602030504020804" pitchFamily="34" charset="0"/>
                          <a:ea typeface="+mn-ea"/>
                          <a:cs typeface="+mn-cs"/>
                        </a:rPr>
                        <a:t>NO</a:t>
                      </a:r>
                      <a:endParaRPr lang="en-US" sz="7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700" b="0" i="0" u="none" strike="noStrike" kern="1200" dirty="0">
                          <a:solidFill>
                            <a:srgbClr val="000000"/>
                          </a:solidFill>
                          <a:effectLst/>
                          <a:latin typeface="Eras Medium ITC" panose="020B0602030504020804" pitchFamily="34" charset="0"/>
                          <a:ea typeface="+mn-ea"/>
                          <a:cs typeface="+mn-cs"/>
                        </a:rPr>
                        <a:t>NO TIENE NINGUN AVANCE</a:t>
                      </a:r>
                      <a:endParaRPr lang="en-US" sz="700" b="0" i="0" u="none" strike="noStrike" kern="1200" dirty="0">
                        <a:solidFill>
                          <a:srgbClr val="000000"/>
                        </a:solidFill>
                        <a:effectLst/>
                        <a:latin typeface="Eras Medium ITC" panose="020B0602030504020804" pitchFamily="34" charset="0"/>
                        <a:ea typeface="+mn-ea"/>
                        <a:cs typeface="+mn-cs"/>
                      </a:endParaRPr>
                    </a:p>
                    <a:p>
                      <a:pPr algn="ctr"/>
                      <a:endParaRPr lang="en-US" sz="7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3418958442"/>
                  </a:ext>
                </a:extLst>
              </a:tr>
              <a:tr h="581555">
                <a:tc>
                  <a:txBody>
                    <a:bodyPr/>
                    <a:lstStyle/>
                    <a:p>
                      <a:pPr algn="ctr" fontAlgn="ctr"/>
                      <a:r>
                        <a:rPr lang="en-US" sz="950" b="0" i="0" u="none" strike="noStrike" dirty="0">
                          <a:solidFill>
                            <a:srgbClr val="000000"/>
                          </a:solidFill>
                          <a:effectLst/>
                          <a:latin typeface="Eras Medium ITC" panose="020B0602030504020804" pitchFamily="34" charset="0"/>
                        </a:rPr>
                        <a:t>2463263</a:t>
                      </a:r>
                    </a:p>
                  </a:txBody>
                  <a:tcPr marL="0" marR="0" marT="0" marB="0" anchor="ctr"/>
                </a:tc>
                <a:tc>
                  <a:txBody>
                    <a:bodyPr/>
                    <a:lstStyle/>
                    <a:p>
                      <a:pPr algn="ctr" fontAlgn="ctr"/>
                      <a:r>
                        <a:rPr lang="es-ES" sz="950" b="0" i="0" u="none" strike="noStrike" dirty="0">
                          <a:solidFill>
                            <a:srgbClr val="000000"/>
                          </a:solidFill>
                          <a:effectLst/>
                          <a:latin typeface="Eras Medium ITC" panose="020B0602030504020804" pitchFamily="34" charset="0"/>
                        </a:rPr>
                        <a:t>MEJORAMIENTO DE LA CAPACIDAD RESOLUTIVA DEL IPRESS SAN PEDRO DE SAÑO, DISTRITO DE SAÑO - PROVINCIA DE HUANCAYO - DEPARTAMENTO DE JUNIN</a:t>
                      </a:r>
                    </a:p>
                  </a:txBody>
                  <a:tcPr marL="0" marR="0" marT="0" marB="0" anchor="ctr"/>
                </a:tc>
                <a:tc>
                  <a:txBody>
                    <a:bodyPr/>
                    <a:lstStyle/>
                    <a:p>
                      <a:pPr algn="ctr"/>
                      <a:r>
                        <a:rPr lang="es-ES" sz="700" b="1" i="0" u="none" strike="noStrike" kern="1200" dirty="0">
                          <a:solidFill>
                            <a:srgbClr val="FF0000"/>
                          </a:solidFill>
                          <a:effectLst/>
                          <a:latin typeface="Eras Medium ITC" panose="020B0602030504020804" pitchFamily="34" charset="0"/>
                          <a:ea typeface="+mn-ea"/>
                          <a:cs typeface="+mn-cs"/>
                        </a:rPr>
                        <a:t>NO</a:t>
                      </a:r>
                      <a:endParaRPr lang="en-US" sz="7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700" b="0" i="0" u="none" strike="noStrike" kern="1200" dirty="0">
                          <a:solidFill>
                            <a:srgbClr val="000000"/>
                          </a:solidFill>
                          <a:effectLst/>
                          <a:latin typeface="Eras Medium ITC" panose="020B0602030504020804" pitchFamily="34" charset="0"/>
                          <a:ea typeface="+mn-ea"/>
                          <a:cs typeface="+mn-cs"/>
                        </a:rPr>
                        <a:t>NO TIENE NINGUN AVANCE</a:t>
                      </a:r>
                      <a:endParaRPr lang="en-US" sz="700" b="0" i="0" u="none" strike="noStrike" kern="1200" dirty="0">
                        <a:solidFill>
                          <a:srgbClr val="000000"/>
                        </a:solidFill>
                        <a:effectLst/>
                        <a:latin typeface="Eras Medium ITC" panose="020B0602030504020804" pitchFamily="34" charset="0"/>
                        <a:ea typeface="+mn-ea"/>
                        <a:cs typeface="+mn-cs"/>
                      </a:endParaRPr>
                    </a:p>
                    <a:p>
                      <a:pPr algn="ctr"/>
                      <a:endParaRPr lang="en-US" sz="7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1121790473"/>
                  </a:ext>
                </a:extLst>
              </a:tr>
            </a:tbl>
          </a:graphicData>
        </a:graphic>
      </p:graphicFrame>
      <p:sp>
        <p:nvSpPr>
          <p:cNvPr id="34" name="矩形 43"/>
          <p:cNvSpPr/>
          <p:nvPr/>
        </p:nvSpPr>
        <p:spPr>
          <a:xfrm>
            <a:off x="795940" y="893062"/>
            <a:ext cx="3812001" cy="362792"/>
          </a:xfrm>
          <a:prstGeom prst="rect">
            <a:avLst/>
          </a:prstGeom>
          <a:solidFill>
            <a:srgbClr val="FF8001"/>
          </a:solidFill>
        </p:spPr>
        <p:txBody>
          <a:bodyPr wrap="square">
            <a:spAutoFit/>
            <a:scene3d>
              <a:camera prst="orthographicFront"/>
              <a:lightRig rig="threePt" dir="t"/>
            </a:scene3d>
            <a:sp3d contourW="12700"/>
          </a:bodyPr>
          <a:lstStyle/>
          <a:p>
            <a:pPr>
              <a:lnSpc>
                <a:spcPct val="120000"/>
              </a:lnSpc>
            </a:pPr>
            <a:r>
              <a:rPr lang="es-ES" altLang="zh-CN" sz="1600" b="1" dirty="0" smtClean="0">
                <a:solidFill>
                  <a:schemeClr val="bg1"/>
                </a:solidFill>
                <a:latin typeface="+mn-ea"/>
              </a:rPr>
              <a:t>RIS CONCEPCION </a:t>
            </a:r>
            <a:endParaRPr lang="zh-CN" altLang="en-US" sz="1600" b="1" dirty="0">
              <a:solidFill>
                <a:schemeClr val="bg1"/>
              </a:solidFill>
              <a:latin typeface="+mn-ea"/>
            </a:endParaRPr>
          </a:p>
        </p:txBody>
      </p:sp>
      <p:graphicFrame>
        <p:nvGraphicFramePr>
          <p:cNvPr id="55" name="Tabla 54"/>
          <p:cNvGraphicFramePr>
            <a:graphicFrameLocks noGrp="1"/>
          </p:cNvGraphicFramePr>
          <p:nvPr>
            <p:extLst>
              <p:ext uri="{D42A27DB-BD31-4B8C-83A1-F6EECF244321}">
                <p14:modId xmlns:p14="http://schemas.microsoft.com/office/powerpoint/2010/main" val="2068423168"/>
              </p:ext>
            </p:extLst>
          </p:nvPr>
        </p:nvGraphicFramePr>
        <p:xfrm>
          <a:off x="319854" y="3754868"/>
          <a:ext cx="5603867" cy="2834406"/>
        </p:xfrm>
        <a:graphic>
          <a:graphicData uri="http://schemas.openxmlformats.org/drawingml/2006/table">
            <a:tbl>
              <a:tblPr firstRow="1" bandRow="1">
                <a:tableStyleId>{5C22544A-7EE6-4342-B048-85BDC9FD1C3A}</a:tableStyleId>
              </a:tblPr>
              <a:tblGrid>
                <a:gridCol w="571963">
                  <a:extLst>
                    <a:ext uri="{9D8B030D-6E8A-4147-A177-3AD203B41FA5}">
                      <a16:colId xmlns:a16="http://schemas.microsoft.com/office/drawing/2014/main" val="1858425969"/>
                    </a:ext>
                  </a:extLst>
                </a:gridCol>
                <a:gridCol w="2794835">
                  <a:extLst>
                    <a:ext uri="{9D8B030D-6E8A-4147-A177-3AD203B41FA5}">
                      <a16:colId xmlns:a16="http://schemas.microsoft.com/office/drawing/2014/main" val="2945188997"/>
                    </a:ext>
                  </a:extLst>
                </a:gridCol>
                <a:gridCol w="662567">
                  <a:extLst>
                    <a:ext uri="{9D8B030D-6E8A-4147-A177-3AD203B41FA5}">
                      <a16:colId xmlns:a16="http://schemas.microsoft.com/office/drawing/2014/main" val="1650301530"/>
                    </a:ext>
                  </a:extLst>
                </a:gridCol>
                <a:gridCol w="1574502">
                  <a:extLst>
                    <a:ext uri="{9D8B030D-6E8A-4147-A177-3AD203B41FA5}">
                      <a16:colId xmlns:a16="http://schemas.microsoft.com/office/drawing/2014/main" val="109376374"/>
                    </a:ext>
                  </a:extLst>
                </a:gridCol>
              </a:tblGrid>
              <a:tr h="335046">
                <a:tc>
                  <a:txBody>
                    <a:bodyPr/>
                    <a:lstStyle/>
                    <a:p>
                      <a:pPr algn="ctr"/>
                      <a:r>
                        <a:rPr lang="es-ES" sz="1200" dirty="0"/>
                        <a:t>CUI</a:t>
                      </a:r>
                      <a:endParaRPr lang="en-US" sz="1200" dirty="0"/>
                    </a:p>
                  </a:txBody>
                  <a:tcPr anchor="ctr"/>
                </a:tc>
                <a:tc>
                  <a:txBody>
                    <a:bodyPr/>
                    <a:lstStyle/>
                    <a:p>
                      <a:pPr algn="ctr"/>
                      <a:r>
                        <a:rPr lang="es-ES" sz="1200" dirty="0"/>
                        <a:t>NOMBRE DEL PI</a:t>
                      </a:r>
                      <a:endParaRPr lang="en-US" sz="1200" dirty="0"/>
                    </a:p>
                  </a:txBody>
                  <a:tcPr anchor="ctr"/>
                </a:tc>
                <a:tc>
                  <a:txBody>
                    <a:bodyPr/>
                    <a:lstStyle/>
                    <a:p>
                      <a:pPr algn="ctr"/>
                      <a:r>
                        <a:rPr lang="es-ES" sz="1200" dirty="0"/>
                        <a:t>APTO</a:t>
                      </a:r>
                      <a:endParaRPr lang="en-US" sz="1200" dirty="0"/>
                    </a:p>
                  </a:txBody>
                  <a:tcPr anchor="ctr"/>
                </a:tc>
                <a:tc>
                  <a:txBody>
                    <a:bodyPr/>
                    <a:lstStyle/>
                    <a:p>
                      <a:pPr algn="ctr"/>
                      <a:r>
                        <a:rPr lang="es-ES" sz="1200" dirty="0"/>
                        <a:t>COMENTARIO</a:t>
                      </a:r>
                      <a:endParaRPr lang="en-US" sz="1200" dirty="0"/>
                    </a:p>
                  </a:txBody>
                  <a:tcPr anchor="ctr"/>
                </a:tc>
                <a:extLst>
                  <a:ext uri="{0D108BD9-81ED-4DB2-BD59-A6C34878D82A}">
                    <a16:rowId xmlns:a16="http://schemas.microsoft.com/office/drawing/2014/main" val="3540334836"/>
                  </a:ext>
                </a:extLst>
              </a:tr>
              <a:tr h="522408">
                <a:tc>
                  <a:txBody>
                    <a:bodyPr/>
                    <a:lstStyle/>
                    <a:p>
                      <a:pPr algn="ctr" fontAlgn="ctr"/>
                      <a:r>
                        <a:rPr lang="en-US" sz="950" b="0" i="0" u="none" strike="noStrike" dirty="0">
                          <a:solidFill>
                            <a:srgbClr val="000000"/>
                          </a:solidFill>
                          <a:effectLst/>
                          <a:latin typeface="Eras Medium ITC" panose="020B0602030504020804" pitchFamily="34" charset="0"/>
                        </a:rPr>
                        <a:t>2308859</a:t>
                      </a:r>
                    </a:p>
                  </a:txBody>
                  <a:tcPr marL="9525" marR="9525" marT="9525" marB="0" anchor="ctr"/>
                </a:tc>
                <a:tc>
                  <a:txBody>
                    <a:bodyPr/>
                    <a:lstStyle/>
                    <a:p>
                      <a:pPr algn="ctr" fontAlgn="ctr"/>
                      <a:r>
                        <a:rPr lang="es-ES" sz="950" b="0" i="0" u="none" strike="noStrike" dirty="0">
                          <a:solidFill>
                            <a:srgbClr val="000000"/>
                          </a:solidFill>
                          <a:effectLst/>
                          <a:latin typeface="Eras Medium ITC" panose="020B0602030504020804" pitchFamily="34" charset="0"/>
                        </a:rPr>
                        <a:t> MEJORAMIENTO DE LA CAPACIDAD RESOLUTIVA DE LOS SERVICIOS DEL PUESTO DE SALUD MOLINOS DISTRITO DE MOLINOS - PROVINCIA DE JAUJA - DEPARTAMENTO DE JUNIN</a:t>
                      </a:r>
                    </a:p>
                  </a:txBody>
                  <a:tcPr marL="9525" marR="9525" marT="9525"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800" b="0" i="0" u="none" strike="noStrike" kern="1200" dirty="0">
                          <a:solidFill>
                            <a:srgbClr val="000000"/>
                          </a:solidFill>
                          <a:effectLst/>
                          <a:latin typeface="Eras Medium ITC" panose="020B0602030504020804" pitchFamily="34" charset="0"/>
                          <a:ea typeface="+mn-ea"/>
                          <a:cs typeface="+mn-cs"/>
                        </a:rPr>
                        <a:t>NO TIENE NINGUN AVANCE</a:t>
                      </a:r>
                      <a:endParaRPr lang="en-US" sz="8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2922649565"/>
                  </a:ext>
                </a:extLst>
              </a:tr>
              <a:tr h="522408">
                <a:tc>
                  <a:txBody>
                    <a:bodyPr/>
                    <a:lstStyle/>
                    <a:p>
                      <a:pPr algn="ctr" fontAlgn="ctr"/>
                      <a:r>
                        <a:rPr lang="en-US" sz="950" b="0" i="0" u="none" strike="noStrike">
                          <a:solidFill>
                            <a:srgbClr val="000000"/>
                          </a:solidFill>
                          <a:effectLst/>
                          <a:latin typeface="Eras Medium ITC" panose="020B0602030504020804" pitchFamily="34" charset="0"/>
                        </a:rPr>
                        <a:t>2477219</a:t>
                      </a:r>
                    </a:p>
                  </a:txBody>
                  <a:tcPr marL="9525" marR="9525" marT="9525" marB="0" anchor="ctr"/>
                </a:tc>
                <a:tc>
                  <a:txBody>
                    <a:bodyPr/>
                    <a:lstStyle/>
                    <a:p>
                      <a:pPr algn="ctr" fontAlgn="ctr"/>
                      <a:r>
                        <a:rPr lang="es-ES" sz="950" b="0" i="0" u="none" strike="noStrike" dirty="0">
                          <a:solidFill>
                            <a:srgbClr val="000000"/>
                          </a:solidFill>
                          <a:effectLst/>
                          <a:latin typeface="Eras Medium ITC" panose="020B0602030504020804" pitchFamily="34" charset="0"/>
                        </a:rPr>
                        <a:t>MEJORAMIENTO DE LA CAPACIDAD RESOLUTIVA DEL PUESTO DE SALUD PACA, CATEGORÍA I-2 DISTRITO DE PACA - PROVINCIA DE JAUJA - DEPARTAMENTO DE JUNIN</a:t>
                      </a:r>
                    </a:p>
                  </a:txBody>
                  <a:tcPr marL="9525" marR="9525" marT="9525"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a:ln>
                            <a:noFill/>
                          </a:ln>
                          <a:solidFill>
                            <a:srgbClr val="000000"/>
                          </a:solidFill>
                          <a:effectLst/>
                          <a:uLnTx/>
                          <a:uFillTx/>
                          <a:latin typeface="Eras Medium ITC" panose="020B0602030504020804" pitchFamily="34" charset="0"/>
                          <a:ea typeface="微软雅黑"/>
                          <a:cs typeface="+mn-cs"/>
                        </a:rPr>
                        <a:t>NO TIENE NINGUN AVANCE</a:t>
                      </a:r>
                      <a:endParaRPr kumimoji="0" lang="en-U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2982957032"/>
                  </a:ext>
                </a:extLst>
              </a:tr>
              <a:tr h="650897">
                <a:tc>
                  <a:txBody>
                    <a:bodyPr/>
                    <a:lstStyle/>
                    <a:p>
                      <a:pPr algn="ctr" fontAlgn="ctr"/>
                      <a:r>
                        <a:rPr lang="en-US" sz="950" b="0" i="0" u="none" strike="noStrike" dirty="0">
                          <a:solidFill>
                            <a:srgbClr val="000000"/>
                          </a:solidFill>
                          <a:effectLst/>
                          <a:latin typeface="Eras Medium ITC" panose="020B0602030504020804" pitchFamily="34" charset="0"/>
                        </a:rPr>
                        <a:t>2498397</a:t>
                      </a:r>
                    </a:p>
                  </a:txBody>
                  <a:tcPr marL="9525" marR="9525" marT="9525" marB="0" anchor="ctr"/>
                </a:tc>
                <a:tc>
                  <a:txBody>
                    <a:bodyPr/>
                    <a:lstStyle/>
                    <a:p>
                      <a:pPr algn="ctr" fontAlgn="ctr"/>
                      <a:r>
                        <a:rPr lang="es-ES" sz="950" b="0" i="0" u="none" strike="noStrike" dirty="0">
                          <a:solidFill>
                            <a:srgbClr val="000000"/>
                          </a:solidFill>
                          <a:effectLst/>
                          <a:latin typeface="Eras Medium ITC" panose="020B0602030504020804" pitchFamily="34" charset="0"/>
                        </a:rPr>
                        <a:t>MEJORAMIENTO Y AMPLIACION DE LOS SERVICIOS DE ATENCIÓN BÁSICOS DEL PUESTO DE SALUD DE CASA BLANCA DEL DISTRITO DE POMACANCHA - PROVINCIA DE JAUJA - DEPARTAMENTO DE JUNIN</a:t>
                      </a:r>
                    </a:p>
                  </a:txBody>
                  <a:tcPr marL="9525" marR="9525" marT="9525"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rPr>
                        <a:t>REGULARIZANDO EL SANEAMIENTO FISICO LEGAL</a:t>
                      </a:r>
                      <a:endParaRPr kumimoji="0" lang="en-US" sz="8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endParaRPr>
                    </a:p>
                  </a:txBody>
                  <a:tcPr anchor="ctr"/>
                </a:tc>
                <a:extLst>
                  <a:ext uri="{0D108BD9-81ED-4DB2-BD59-A6C34878D82A}">
                    <a16:rowId xmlns:a16="http://schemas.microsoft.com/office/drawing/2014/main" val="3924202379"/>
                  </a:ext>
                </a:extLst>
              </a:tr>
              <a:tr h="522408">
                <a:tc>
                  <a:txBody>
                    <a:bodyPr/>
                    <a:lstStyle/>
                    <a:p>
                      <a:pPr algn="ctr" fontAlgn="ctr"/>
                      <a:r>
                        <a:rPr lang="en-US" sz="950" b="0" i="0" u="none" strike="noStrike">
                          <a:solidFill>
                            <a:srgbClr val="000000"/>
                          </a:solidFill>
                          <a:effectLst/>
                          <a:latin typeface="Eras Medium ITC" panose="020B0602030504020804" pitchFamily="34" charset="0"/>
                        </a:rPr>
                        <a:t>2479304</a:t>
                      </a:r>
                    </a:p>
                  </a:txBody>
                  <a:tcPr marL="9525" marR="9525" marT="9525" marB="0" anchor="ctr"/>
                </a:tc>
                <a:tc>
                  <a:txBody>
                    <a:bodyPr/>
                    <a:lstStyle/>
                    <a:p>
                      <a:pPr algn="ctr" fontAlgn="ctr"/>
                      <a:r>
                        <a:rPr lang="es-ES" sz="950" b="0" i="0" u="none" strike="noStrike" dirty="0">
                          <a:solidFill>
                            <a:srgbClr val="000000"/>
                          </a:solidFill>
                          <a:effectLst/>
                          <a:latin typeface="Eras Medium ITC" panose="020B0602030504020804" pitchFamily="34" charset="0"/>
                        </a:rPr>
                        <a:t>MEJORAMIENTO DE LA CAPACIDAD RESOLUTIVA DEL PUESTO DE SALUD DE YAULI - JAUJA, DISTRITO DE YAULI - PROVINCIA DE JAUJA - DEPARTAMENTO DE JUNIN</a:t>
                      </a:r>
                    </a:p>
                  </a:txBody>
                  <a:tcPr marL="9525" marR="9525" marT="9525" marB="0" anchor="ctr"/>
                </a:tc>
                <a:tc>
                  <a:txBody>
                    <a:bodyPr/>
                    <a:lstStyle/>
                    <a:p>
                      <a:pPr algn="ctr"/>
                      <a:r>
                        <a:rPr lang="en-US" sz="950" b="1" i="0" u="none" strike="noStrike" kern="1200" dirty="0">
                          <a:solidFill>
                            <a:srgbClr val="FF0000"/>
                          </a:solidFill>
                          <a:effectLst/>
                          <a:latin typeface="Eras Medium ITC" panose="020B0602030504020804" pitchFamily="34" charset="0"/>
                          <a:ea typeface="+mn-ea"/>
                          <a:cs typeface="+mn-cs"/>
                        </a:rPr>
                        <a:t>NO</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rPr>
                        <a:t>NO TIENE NINGUN AVANCE</a:t>
                      </a:r>
                      <a:endParaRPr kumimoji="0" lang="en-US" sz="8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3947344862"/>
                  </a:ext>
                </a:extLst>
              </a:tr>
            </a:tbl>
          </a:graphicData>
        </a:graphic>
      </p:graphicFrame>
      <p:grpSp>
        <p:nvGrpSpPr>
          <p:cNvPr id="12" name="组合 49"/>
          <p:cNvGrpSpPr/>
          <p:nvPr/>
        </p:nvGrpSpPr>
        <p:grpSpPr>
          <a:xfrm>
            <a:off x="413480" y="3245242"/>
            <a:ext cx="4076051" cy="412797"/>
            <a:chOff x="6489065" y="4259786"/>
            <a:chExt cx="4076051" cy="412797"/>
          </a:xfrm>
          <a:solidFill>
            <a:srgbClr val="FF8001"/>
          </a:solidFill>
        </p:grpSpPr>
        <p:sp>
          <p:nvSpPr>
            <p:cNvPr id="13" name="Freeform: Shape 20"/>
            <p:cNvSpPr/>
            <p:nvPr/>
          </p:nvSpPr>
          <p:spPr>
            <a:xfrm>
              <a:off x="6489065" y="4259786"/>
              <a:ext cx="4076051" cy="412797"/>
            </a:xfrm>
            <a:prstGeom prst="rect">
              <a:avLst/>
            </a:prstGeom>
            <a:grp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dirty="0"/>
            </a:p>
          </p:txBody>
        </p:sp>
        <p:sp>
          <p:nvSpPr>
            <p:cNvPr id="14" name="矩形 43"/>
            <p:cNvSpPr/>
            <p:nvPr/>
          </p:nvSpPr>
          <p:spPr>
            <a:xfrm>
              <a:off x="6560002" y="4290959"/>
              <a:ext cx="3812001" cy="362792"/>
            </a:xfrm>
            <a:prstGeom prst="rect">
              <a:avLst/>
            </a:prstGeom>
            <a:grpFill/>
          </p:spPr>
          <p:txBody>
            <a:bodyPr wrap="square">
              <a:spAutoFit/>
              <a:scene3d>
                <a:camera prst="orthographicFront"/>
                <a:lightRig rig="threePt" dir="t"/>
              </a:scene3d>
              <a:sp3d contourW="12700"/>
            </a:bodyPr>
            <a:lstStyle/>
            <a:p>
              <a:pPr>
                <a:lnSpc>
                  <a:spcPct val="120000"/>
                </a:lnSpc>
              </a:pPr>
              <a:r>
                <a:rPr lang="es-ES" altLang="zh-CN" sz="1600" b="1" dirty="0">
                  <a:solidFill>
                    <a:schemeClr val="bg1"/>
                  </a:solidFill>
                  <a:latin typeface="+mn-ea"/>
                </a:rPr>
                <a:t>PROVINCIA JAUJA</a:t>
              </a:r>
              <a:endParaRPr lang="zh-CN" altLang="en-US" sz="1600" b="1" dirty="0">
                <a:solidFill>
                  <a:schemeClr val="bg1"/>
                </a:solidFill>
                <a:latin typeface="+mn-ea"/>
              </a:endParaRPr>
            </a:p>
          </p:txBody>
        </p:sp>
      </p:grpSp>
      <p:graphicFrame>
        <p:nvGraphicFramePr>
          <p:cNvPr id="15" name="Tabla 14"/>
          <p:cNvGraphicFramePr>
            <a:graphicFrameLocks noGrp="1"/>
          </p:cNvGraphicFramePr>
          <p:nvPr>
            <p:extLst>
              <p:ext uri="{D42A27DB-BD31-4B8C-83A1-F6EECF244321}">
                <p14:modId xmlns:p14="http://schemas.microsoft.com/office/powerpoint/2010/main" val="2612477064"/>
              </p:ext>
            </p:extLst>
          </p:nvPr>
        </p:nvGraphicFramePr>
        <p:xfrm>
          <a:off x="413480" y="1303578"/>
          <a:ext cx="5372348" cy="1759008"/>
        </p:xfrm>
        <a:graphic>
          <a:graphicData uri="http://schemas.openxmlformats.org/drawingml/2006/table">
            <a:tbl>
              <a:tblPr firstRow="1" bandRow="1">
                <a:tableStyleId>{5C22544A-7EE6-4342-B048-85BDC9FD1C3A}</a:tableStyleId>
              </a:tblPr>
              <a:tblGrid>
                <a:gridCol w="548333">
                  <a:extLst>
                    <a:ext uri="{9D8B030D-6E8A-4147-A177-3AD203B41FA5}">
                      <a16:colId xmlns:a16="http://schemas.microsoft.com/office/drawing/2014/main" val="1858425969"/>
                    </a:ext>
                  </a:extLst>
                </a:gridCol>
                <a:gridCol w="2679369">
                  <a:extLst>
                    <a:ext uri="{9D8B030D-6E8A-4147-A177-3AD203B41FA5}">
                      <a16:colId xmlns:a16="http://schemas.microsoft.com/office/drawing/2014/main" val="2945188997"/>
                    </a:ext>
                  </a:extLst>
                </a:gridCol>
                <a:gridCol w="635194">
                  <a:extLst>
                    <a:ext uri="{9D8B030D-6E8A-4147-A177-3AD203B41FA5}">
                      <a16:colId xmlns:a16="http://schemas.microsoft.com/office/drawing/2014/main" val="1650301530"/>
                    </a:ext>
                  </a:extLst>
                </a:gridCol>
                <a:gridCol w="1509452">
                  <a:extLst>
                    <a:ext uri="{9D8B030D-6E8A-4147-A177-3AD203B41FA5}">
                      <a16:colId xmlns:a16="http://schemas.microsoft.com/office/drawing/2014/main" val="109376374"/>
                    </a:ext>
                  </a:extLst>
                </a:gridCol>
              </a:tblGrid>
              <a:tr h="292158">
                <a:tc>
                  <a:txBody>
                    <a:bodyPr/>
                    <a:lstStyle/>
                    <a:p>
                      <a:pPr algn="ctr"/>
                      <a:r>
                        <a:rPr lang="es-ES" sz="1200" dirty="0"/>
                        <a:t>CUI</a:t>
                      </a:r>
                      <a:endParaRPr lang="en-US" sz="1200" dirty="0"/>
                    </a:p>
                  </a:txBody>
                  <a:tcPr anchor="ctr"/>
                </a:tc>
                <a:tc>
                  <a:txBody>
                    <a:bodyPr/>
                    <a:lstStyle/>
                    <a:p>
                      <a:pPr algn="ctr"/>
                      <a:r>
                        <a:rPr lang="es-ES" sz="1200" dirty="0"/>
                        <a:t>NOMBRE DEL PI</a:t>
                      </a:r>
                      <a:endParaRPr lang="en-US" sz="1200" dirty="0"/>
                    </a:p>
                  </a:txBody>
                  <a:tcPr anchor="ctr"/>
                </a:tc>
                <a:tc>
                  <a:txBody>
                    <a:bodyPr/>
                    <a:lstStyle/>
                    <a:p>
                      <a:pPr algn="ctr"/>
                      <a:r>
                        <a:rPr lang="es-ES" sz="1200" dirty="0"/>
                        <a:t>APTO</a:t>
                      </a:r>
                      <a:endParaRPr lang="en-US" sz="1200" dirty="0"/>
                    </a:p>
                  </a:txBody>
                  <a:tcPr anchor="ctr"/>
                </a:tc>
                <a:tc>
                  <a:txBody>
                    <a:bodyPr/>
                    <a:lstStyle/>
                    <a:p>
                      <a:pPr algn="ctr"/>
                      <a:r>
                        <a:rPr lang="es-ES" sz="1200" dirty="0"/>
                        <a:t>COMENTARIO</a:t>
                      </a:r>
                      <a:endParaRPr lang="en-US" sz="1200" dirty="0"/>
                    </a:p>
                  </a:txBody>
                  <a:tcPr anchor="ctr"/>
                </a:tc>
                <a:extLst>
                  <a:ext uri="{0D108BD9-81ED-4DB2-BD59-A6C34878D82A}">
                    <a16:rowId xmlns:a16="http://schemas.microsoft.com/office/drawing/2014/main" val="3540334836"/>
                  </a:ext>
                </a:extLst>
              </a:tr>
              <a:tr h="567578">
                <a:tc>
                  <a:txBody>
                    <a:bodyPr/>
                    <a:lstStyle/>
                    <a:p>
                      <a:pPr algn="ctr" fontAlgn="ctr"/>
                      <a:r>
                        <a:rPr lang="en-US" sz="950" b="0" i="0" u="none" strike="noStrike" dirty="0" smtClean="0">
                          <a:solidFill>
                            <a:srgbClr val="000000"/>
                          </a:solidFill>
                          <a:effectLst/>
                          <a:latin typeface="Eras Medium ITC" panose="020B0602030504020804" pitchFamily="34" charset="0"/>
                        </a:rPr>
                        <a:t>2483043</a:t>
                      </a:r>
                      <a:endParaRPr lang="en-US" sz="950" b="0" i="0" u="none" strike="noStrike" dirty="0">
                        <a:solidFill>
                          <a:srgbClr val="000000"/>
                        </a:solidFill>
                        <a:effectLst/>
                        <a:latin typeface="Eras Medium ITC" panose="020B0602030504020804" pitchFamily="34" charset="0"/>
                      </a:endParaRPr>
                    </a:p>
                  </a:txBody>
                  <a:tcPr marL="9525" marR="9525" marT="9525" marB="0" anchor="ctr"/>
                </a:tc>
                <a:tc>
                  <a:txBody>
                    <a:bodyPr/>
                    <a:lstStyle/>
                    <a:p>
                      <a:pPr algn="ctr" fontAlgn="ctr"/>
                      <a:r>
                        <a:rPr lang="es-ES" sz="950" b="0" i="0" u="none" strike="noStrike" dirty="0" smtClean="0">
                          <a:solidFill>
                            <a:srgbClr val="000000"/>
                          </a:solidFill>
                          <a:effectLst/>
                          <a:latin typeface="Eras Medium ITC" panose="020B0602030504020804" pitchFamily="34" charset="0"/>
                        </a:rPr>
                        <a:t> MEJORAMIENTO Y AMPLIACION DE LOS SERVICIOS DE SALUD DEL ESTABLECIMIENTO DE SALUD DAVID GUERRERO DUARTE, DISTRITO DE CONCEPCION - PROVINCIA DE CONCEPCION - DEPARTAMENTO DE JUNIN</a:t>
                      </a:r>
                      <a:endParaRPr lang="es-ES" sz="950" b="0" i="0" u="none" strike="noStrike" dirty="0">
                        <a:solidFill>
                          <a:srgbClr val="000000"/>
                        </a:solidFill>
                        <a:effectLst/>
                        <a:latin typeface="Eras Medium ITC" panose="020B0602030504020804" pitchFamily="34" charset="0"/>
                      </a:endParaRPr>
                    </a:p>
                  </a:txBody>
                  <a:tcPr marL="9525" marR="9525" marT="9525" marB="0" anchor="ctr"/>
                </a:tc>
                <a:tc>
                  <a:txBody>
                    <a:bodyPr/>
                    <a:lstStyle/>
                    <a:p>
                      <a:pPr algn="ctr"/>
                      <a:r>
                        <a:rPr lang="es-ES" sz="950" b="1" i="0" u="none" strike="noStrike" kern="1200" dirty="0" smtClean="0">
                          <a:solidFill>
                            <a:schemeClr val="tx1"/>
                          </a:solidFill>
                          <a:effectLst/>
                          <a:latin typeface="Eras Medium ITC" panose="020B0602030504020804" pitchFamily="34" charset="0"/>
                          <a:ea typeface="+mn-ea"/>
                          <a:cs typeface="+mn-cs"/>
                        </a:rPr>
                        <a:t>SI</a:t>
                      </a:r>
                      <a:endParaRPr lang="en-US" sz="950" b="1" i="0" u="none" strike="noStrike" kern="1200" dirty="0">
                        <a:solidFill>
                          <a:schemeClr val="tx1"/>
                        </a:solidFill>
                        <a:effectLst/>
                        <a:latin typeface="Eras Medium ITC" panose="020B0602030504020804" pitchFamily="34" charset="0"/>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8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2922649565"/>
                  </a:ext>
                </a:extLst>
              </a:tr>
              <a:tr h="567578">
                <a:tc>
                  <a:txBody>
                    <a:bodyPr/>
                    <a:lstStyle/>
                    <a:p>
                      <a:pPr algn="ctr" fontAlgn="ctr"/>
                      <a:r>
                        <a:rPr lang="en-US" sz="950" b="0" i="0" u="none" strike="noStrike">
                          <a:solidFill>
                            <a:srgbClr val="000000"/>
                          </a:solidFill>
                          <a:effectLst/>
                          <a:latin typeface="Eras Medium ITC" panose="020B0602030504020804" pitchFamily="34" charset="0"/>
                        </a:rPr>
                        <a:t>2452713</a:t>
                      </a:r>
                    </a:p>
                  </a:txBody>
                  <a:tcPr marL="9525" marR="9525" marT="9525" marB="0" anchor="ctr"/>
                </a:tc>
                <a:tc>
                  <a:txBody>
                    <a:bodyPr/>
                    <a:lstStyle/>
                    <a:p>
                      <a:pPr algn="ctr" fontAlgn="ctr"/>
                      <a:r>
                        <a:rPr lang="es-ES" sz="950" b="0" i="0" u="none" strike="noStrike" dirty="0">
                          <a:solidFill>
                            <a:srgbClr val="000000"/>
                          </a:solidFill>
                          <a:effectLst/>
                          <a:latin typeface="Eras Medium ITC" panose="020B0602030504020804" pitchFamily="34" charset="0"/>
                        </a:rPr>
                        <a:t> MEJORAMIENTO Y AMPLIACION DE LA CAPACIDAD RESOLUTIVA DE LOS ESTABLECIMIENTOS DE SALUD DISTRITO DE SANTA ROSA DE OCOPA - PROVINCIA DE CONCEPCION - DEPARTAMENTO DE JUNIN</a:t>
                      </a:r>
                    </a:p>
                  </a:txBody>
                  <a:tcPr marL="9525" marR="9525" marT="9525"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rPr>
                        <a:t>NO TIENE NINGUN AVANCE</a:t>
                      </a:r>
                      <a:endParaRPr kumimoji="0" lang="en-U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2982957032"/>
                  </a:ext>
                </a:extLst>
              </a:tr>
            </a:tbl>
          </a:graphicData>
        </a:graphic>
      </p:graphicFrame>
    </p:spTree>
    <p:extLst>
      <p:ext uri="{BB962C8B-B14F-4D97-AF65-F5344CB8AC3E}">
        <p14:creationId xmlns:p14="http://schemas.microsoft.com/office/powerpoint/2010/main" val="2823620966"/>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704168" y="829384"/>
            <a:ext cx="4076051" cy="412797"/>
            <a:chOff x="6489065" y="4259786"/>
            <a:chExt cx="4076051" cy="412797"/>
          </a:xfrm>
          <a:solidFill>
            <a:srgbClr val="FF8001"/>
          </a:solidFill>
        </p:grpSpPr>
        <p:sp>
          <p:nvSpPr>
            <p:cNvPr id="11" name="Freeform: Shape 20"/>
            <p:cNvSpPr/>
            <p:nvPr/>
          </p:nvSpPr>
          <p:spPr>
            <a:xfrm>
              <a:off x="6489065" y="4259786"/>
              <a:ext cx="4076051" cy="412797"/>
            </a:xfrm>
            <a:prstGeom prst="rect">
              <a:avLst/>
            </a:prstGeom>
            <a:grp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dirty="0"/>
            </a:p>
          </p:txBody>
        </p:sp>
        <p:sp>
          <p:nvSpPr>
            <p:cNvPr id="44" name="矩形 43"/>
            <p:cNvSpPr/>
            <p:nvPr/>
          </p:nvSpPr>
          <p:spPr>
            <a:xfrm>
              <a:off x="6560002" y="4290959"/>
              <a:ext cx="3812001" cy="362792"/>
            </a:xfrm>
            <a:prstGeom prst="rect">
              <a:avLst/>
            </a:prstGeom>
            <a:grpFill/>
          </p:spPr>
          <p:txBody>
            <a:bodyPr wrap="square">
              <a:spAutoFit/>
              <a:scene3d>
                <a:camera prst="orthographicFront"/>
                <a:lightRig rig="threePt" dir="t"/>
              </a:scene3d>
              <a:sp3d contourW="12700"/>
            </a:bodyPr>
            <a:lstStyle/>
            <a:p>
              <a:pPr>
                <a:lnSpc>
                  <a:spcPct val="120000"/>
                </a:lnSpc>
              </a:pPr>
              <a:r>
                <a:rPr lang="en-US" altLang="zh-CN" sz="1600" b="1" dirty="0">
                  <a:solidFill>
                    <a:schemeClr val="bg1"/>
                  </a:solidFill>
                  <a:latin typeface="+mn-ea"/>
                </a:rPr>
                <a:t>PROVINCIA SATIPO</a:t>
              </a:r>
              <a:endParaRPr lang="zh-CN" altLang="en-US" sz="1600" b="1" dirty="0">
                <a:solidFill>
                  <a:schemeClr val="bg1"/>
                </a:solidFill>
                <a:latin typeface="+mn-ea"/>
              </a:endParaRPr>
            </a:p>
          </p:txBody>
        </p:sp>
      </p:grpSp>
      <p:sp>
        <p:nvSpPr>
          <p:cNvPr id="52" name="文本框 51"/>
          <p:cNvSpPr txBox="1"/>
          <p:nvPr/>
        </p:nvSpPr>
        <p:spPr>
          <a:xfrm>
            <a:off x="704168" y="164963"/>
            <a:ext cx="9461150" cy="584775"/>
          </a:xfrm>
          <a:prstGeom prst="rect">
            <a:avLst/>
          </a:prstGeom>
          <a:noFill/>
        </p:spPr>
        <p:txBody>
          <a:bodyPr wrap="square" rtlCol="0">
            <a:spAutoFit/>
            <a:scene3d>
              <a:camera prst="orthographicFront"/>
              <a:lightRig rig="threePt" dir="t"/>
            </a:scene3d>
            <a:sp3d contourW="12700"/>
          </a:bodyPr>
          <a:lstStyle/>
          <a:p>
            <a:r>
              <a:rPr lang="es-ES" altLang="zh-CN" sz="3200" b="1" dirty="0">
                <a:solidFill>
                  <a:schemeClr val="tx1">
                    <a:lumMod val="75000"/>
                    <a:lumOff val="25000"/>
                  </a:schemeClr>
                </a:solidFill>
                <a:latin typeface="+mn-ea"/>
              </a:rPr>
              <a:t>PROYECTOS DE LOS GOBIERNOS LOCALES </a:t>
            </a:r>
            <a:endParaRPr lang="zh-CN" altLang="en-US" sz="3200" b="1" dirty="0">
              <a:solidFill>
                <a:schemeClr val="tx1">
                  <a:lumMod val="75000"/>
                  <a:lumOff val="25000"/>
                </a:schemeClr>
              </a:solidFill>
              <a:latin typeface="+mn-ea"/>
            </a:endParaRPr>
          </a:p>
        </p:txBody>
      </p:sp>
      <p:graphicFrame>
        <p:nvGraphicFramePr>
          <p:cNvPr id="31" name="Tabla 30"/>
          <p:cNvGraphicFramePr>
            <a:graphicFrameLocks noGrp="1"/>
          </p:cNvGraphicFramePr>
          <p:nvPr>
            <p:extLst>
              <p:ext uri="{D42A27DB-BD31-4B8C-83A1-F6EECF244321}">
                <p14:modId xmlns:p14="http://schemas.microsoft.com/office/powerpoint/2010/main" val="2011291138"/>
              </p:ext>
            </p:extLst>
          </p:nvPr>
        </p:nvGraphicFramePr>
        <p:xfrm>
          <a:off x="535576" y="1386427"/>
          <a:ext cx="5513532" cy="5285319"/>
        </p:xfrm>
        <a:graphic>
          <a:graphicData uri="http://schemas.openxmlformats.org/drawingml/2006/table">
            <a:tbl>
              <a:tblPr firstRow="1" bandRow="1">
                <a:tableStyleId>{5C22544A-7EE6-4342-B048-85BDC9FD1C3A}</a:tableStyleId>
              </a:tblPr>
              <a:tblGrid>
                <a:gridCol w="1133439">
                  <a:extLst>
                    <a:ext uri="{9D8B030D-6E8A-4147-A177-3AD203B41FA5}">
                      <a16:colId xmlns:a16="http://schemas.microsoft.com/office/drawing/2014/main" val="1858425969"/>
                    </a:ext>
                  </a:extLst>
                </a:gridCol>
                <a:gridCol w="2179087">
                  <a:extLst>
                    <a:ext uri="{9D8B030D-6E8A-4147-A177-3AD203B41FA5}">
                      <a16:colId xmlns:a16="http://schemas.microsoft.com/office/drawing/2014/main" val="2945188997"/>
                    </a:ext>
                  </a:extLst>
                </a:gridCol>
                <a:gridCol w="651886">
                  <a:extLst>
                    <a:ext uri="{9D8B030D-6E8A-4147-A177-3AD203B41FA5}">
                      <a16:colId xmlns:a16="http://schemas.microsoft.com/office/drawing/2014/main" val="1650301530"/>
                    </a:ext>
                  </a:extLst>
                </a:gridCol>
                <a:gridCol w="1549120">
                  <a:extLst>
                    <a:ext uri="{9D8B030D-6E8A-4147-A177-3AD203B41FA5}">
                      <a16:colId xmlns:a16="http://schemas.microsoft.com/office/drawing/2014/main" val="109376374"/>
                    </a:ext>
                  </a:extLst>
                </a:gridCol>
              </a:tblGrid>
              <a:tr h="216947">
                <a:tc>
                  <a:txBody>
                    <a:bodyPr/>
                    <a:lstStyle/>
                    <a:p>
                      <a:pPr algn="ctr"/>
                      <a:r>
                        <a:rPr lang="es-ES" sz="900" dirty="0"/>
                        <a:t>CUI</a:t>
                      </a:r>
                      <a:endParaRPr lang="en-US" sz="900" dirty="0"/>
                    </a:p>
                  </a:txBody>
                  <a:tcPr anchor="ctr"/>
                </a:tc>
                <a:tc>
                  <a:txBody>
                    <a:bodyPr/>
                    <a:lstStyle/>
                    <a:p>
                      <a:pPr algn="ctr"/>
                      <a:r>
                        <a:rPr lang="es-ES" sz="900" dirty="0"/>
                        <a:t>NOMBRE DEL PI</a:t>
                      </a:r>
                      <a:endParaRPr lang="en-US" sz="900" dirty="0"/>
                    </a:p>
                  </a:txBody>
                  <a:tcPr anchor="ctr"/>
                </a:tc>
                <a:tc>
                  <a:txBody>
                    <a:bodyPr/>
                    <a:lstStyle/>
                    <a:p>
                      <a:pPr algn="ctr"/>
                      <a:r>
                        <a:rPr lang="es-ES" sz="900" dirty="0"/>
                        <a:t>APTO</a:t>
                      </a:r>
                      <a:endParaRPr lang="en-US" sz="900" dirty="0"/>
                    </a:p>
                  </a:txBody>
                  <a:tcPr anchor="ctr"/>
                </a:tc>
                <a:tc>
                  <a:txBody>
                    <a:bodyPr/>
                    <a:lstStyle/>
                    <a:p>
                      <a:pPr algn="ctr"/>
                      <a:r>
                        <a:rPr lang="es-ES" sz="900" dirty="0"/>
                        <a:t>COMENTARIO</a:t>
                      </a:r>
                      <a:endParaRPr lang="en-US" sz="900" dirty="0"/>
                    </a:p>
                  </a:txBody>
                  <a:tcPr anchor="ctr"/>
                </a:tc>
                <a:extLst>
                  <a:ext uri="{0D108BD9-81ED-4DB2-BD59-A6C34878D82A}">
                    <a16:rowId xmlns:a16="http://schemas.microsoft.com/office/drawing/2014/main" val="3540334836"/>
                  </a:ext>
                </a:extLst>
              </a:tr>
              <a:tr h="659879">
                <a:tc>
                  <a:txBody>
                    <a:bodyPr/>
                    <a:lstStyle/>
                    <a:p>
                      <a:pPr algn="ctr" fontAlgn="ctr"/>
                      <a:r>
                        <a:rPr lang="en-US" sz="900" b="0" i="0" u="none" strike="noStrike">
                          <a:solidFill>
                            <a:srgbClr val="000000"/>
                          </a:solidFill>
                          <a:effectLst/>
                          <a:latin typeface="Eras Medium ITC" panose="020B0602030504020804" pitchFamily="34" charset="0"/>
                        </a:rPr>
                        <a:t>2396654</a:t>
                      </a:r>
                    </a:p>
                  </a:txBody>
                  <a:tcPr marL="9525" marR="9525" marT="9525" marB="0" anchor="ctr"/>
                </a:tc>
                <a:tc>
                  <a:txBody>
                    <a:bodyPr/>
                    <a:lstStyle/>
                    <a:p>
                      <a:pPr algn="ctr" fontAlgn="ctr"/>
                      <a:r>
                        <a:rPr lang="es-ES" sz="900" b="0" i="0" u="none" strike="noStrike" dirty="0">
                          <a:solidFill>
                            <a:srgbClr val="000000"/>
                          </a:solidFill>
                          <a:effectLst/>
                          <a:latin typeface="Eras Medium ITC" panose="020B0602030504020804" pitchFamily="34" charset="0"/>
                        </a:rPr>
                        <a:t>MEJORAMIENTO Y AMPLIACION DE LOS SERVICIOS DE SALUD EN EL CENTRO DE SALUD COVIRIALI DEL DISTRITO DE COVIRIALI, PROVINCIA DE SATIPO, REGIÓN JUNÍN</a:t>
                      </a:r>
                    </a:p>
                  </a:txBody>
                  <a:tcPr marL="9525" marR="9525" marT="9525" marB="0" anchor="ctr"/>
                </a:tc>
                <a:tc>
                  <a:txBody>
                    <a:bodyPr/>
                    <a:lstStyle/>
                    <a:p>
                      <a:pPr algn="ctr"/>
                      <a:r>
                        <a:rPr lang="es-ES" sz="600" b="1" i="0" u="none" strike="noStrike" kern="1200" dirty="0">
                          <a:solidFill>
                            <a:srgbClr val="FF0000"/>
                          </a:solidFill>
                          <a:effectLst/>
                          <a:latin typeface="Eras Medium ITC" panose="020B0602030504020804" pitchFamily="34" charset="0"/>
                          <a:ea typeface="+mn-ea"/>
                          <a:cs typeface="+mn-cs"/>
                        </a:rPr>
                        <a:t>NO</a:t>
                      </a:r>
                      <a:endParaRPr lang="en-US" sz="6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algn="ctr"/>
                      <a:r>
                        <a:rPr lang="es-ES" sz="600" b="0" i="0" u="none" strike="noStrike" kern="1200" dirty="0">
                          <a:solidFill>
                            <a:srgbClr val="000000"/>
                          </a:solidFill>
                          <a:effectLst/>
                          <a:latin typeface="Eras Medium ITC" panose="020B0602030504020804" pitchFamily="34" charset="0"/>
                          <a:ea typeface="+mn-ea"/>
                          <a:cs typeface="+mn-cs"/>
                        </a:rPr>
                        <a:t>NO TIENE NINGUN AVANCE</a:t>
                      </a:r>
                      <a:endParaRPr lang="en-US" sz="6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2922649565"/>
                  </a:ext>
                </a:extLst>
              </a:tr>
              <a:tr h="790047">
                <a:tc>
                  <a:txBody>
                    <a:bodyPr/>
                    <a:lstStyle/>
                    <a:p>
                      <a:pPr algn="ctr" fontAlgn="ctr"/>
                      <a:r>
                        <a:rPr lang="en-US" sz="900" b="0" i="0" u="none" strike="noStrike">
                          <a:solidFill>
                            <a:srgbClr val="000000"/>
                          </a:solidFill>
                          <a:effectLst/>
                          <a:latin typeface="Eras Medium ITC" panose="020B0602030504020804" pitchFamily="34" charset="0"/>
                        </a:rPr>
                        <a:t>2536485</a:t>
                      </a:r>
                    </a:p>
                  </a:txBody>
                  <a:tcPr marL="9525" marR="9525" marT="9525" marB="0" anchor="ctr"/>
                </a:tc>
                <a:tc>
                  <a:txBody>
                    <a:bodyPr/>
                    <a:lstStyle/>
                    <a:p>
                      <a:pPr algn="ctr" fontAlgn="ctr"/>
                      <a:r>
                        <a:rPr lang="es-ES" sz="900" b="0" i="0" u="none" strike="noStrike">
                          <a:solidFill>
                            <a:srgbClr val="000000"/>
                          </a:solidFill>
                          <a:effectLst/>
                          <a:latin typeface="Eras Medium ITC" panose="020B0602030504020804" pitchFamily="34" charset="0"/>
                        </a:rPr>
                        <a:t>MEJORAMIENTO DEL PUESTO DE SALUD A TRAVES DEL EQUIPAMIENTO EN EL CENTRO POBLADO DE SAN PEDRO DEL DISTRITO DE COVIRIALI - PROVINCIA DE SATIPO - DEPARTAMENTO DE JUNIN</a:t>
                      </a:r>
                    </a:p>
                  </a:txBody>
                  <a:tcPr marL="9525" marR="9525" marT="9525" marB="0" anchor="ctr"/>
                </a:tc>
                <a:tc>
                  <a:txBody>
                    <a:bodyPr/>
                    <a:lstStyle/>
                    <a:p>
                      <a:pPr algn="ctr"/>
                      <a:r>
                        <a:rPr lang="es-ES" sz="600" b="1" i="0" u="none" strike="noStrike" kern="1200" dirty="0">
                          <a:solidFill>
                            <a:srgbClr val="FF0000"/>
                          </a:solidFill>
                          <a:effectLst/>
                          <a:latin typeface="Eras Medium ITC" panose="020B0602030504020804" pitchFamily="34" charset="0"/>
                          <a:ea typeface="+mn-ea"/>
                          <a:cs typeface="+mn-cs"/>
                        </a:rPr>
                        <a:t>NO</a:t>
                      </a:r>
                      <a:endParaRPr lang="en-US" sz="6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600" b="0" i="0" u="none" strike="noStrike" kern="1200" dirty="0">
                          <a:solidFill>
                            <a:srgbClr val="000000"/>
                          </a:solidFill>
                          <a:effectLst/>
                          <a:latin typeface="Eras Medium ITC" panose="020B0602030504020804" pitchFamily="34" charset="0"/>
                          <a:ea typeface="+mn-ea"/>
                          <a:cs typeface="+mn-cs"/>
                        </a:rPr>
                        <a:t>NO TIENE NINGUN AVANCE</a:t>
                      </a:r>
                      <a:endParaRPr lang="en-US" sz="600" b="0" i="0" u="none" strike="noStrike" kern="1200" dirty="0">
                        <a:solidFill>
                          <a:srgbClr val="000000"/>
                        </a:solidFill>
                        <a:effectLst/>
                        <a:latin typeface="Eras Medium ITC" panose="020B0602030504020804" pitchFamily="34" charset="0"/>
                        <a:ea typeface="+mn-ea"/>
                        <a:cs typeface="+mn-cs"/>
                      </a:endParaRPr>
                    </a:p>
                    <a:p>
                      <a:pPr algn="ctr"/>
                      <a:endParaRPr lang="en-US" sz="6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2527663604"/>
                  </a:ext>
                </a:extLst>
              </a:tr>
              <a:tr h="659879">
                <a:tc>
                  <a:txBody>
                    <a:bodyPr/>
                    <a:lstStyle/>
                    <a:p>
                      <a:pPr algn="ctr" fontAlgn="ctr"/>
                      <a:r>
                        <a:rPr lang="en-US" sz="900" b="0" i="0" u="none" strike="noStrike">
                          <a:solidFill>
                            <a:srgbClr val="000000"/>
                          </a:solidFill>
                          <a:effectLst/>
                          <a:latin typeface="Eras Medium ITC" panose="020B0602030504020804" pitchFamily="34" charset="0"/>
                        </a:rPr>
                        <a:t>2396654</a:t>
                      </a:r>
                    </a:p>
                  </a:txBody>
                  <a:tcPr marL="9525" marR="9525" marT="9525" marB="0" anchor="ctr"/>
                </a:tc>
                <a:tc>
                  <a:txBody>
                    <a:bodyPr/>
                    <a:lstStyle/>
                    <a:p>
                      <a:pPr algn="ctr" fontAlgn="ctr"/>
                      <a:r>
                        <a:rPr lang="es-ES" sz="900" b="0" i="0" u="none" strike="noStrike" dirty="0">
                          <a:solidFill>
                            <a:srgbClr val="000000"/>
                          </a:solidFill>
                          <a:effectLst/>
                          <a:latin typeface="Eras Medium ITC" panose="020B0602030504020804" pitchFamily="34" charset="0"/>
                        </a:rPr>
                        <a:t>MEJORAMIENTO Y AMPLIACION DE LOS SERVICIOS DE SALUD EN EL CENTRO DE SALUD COVIRIALI DEL DISTRITO DE COVIRIALI, PROVINCIA DE SATIPO, REGIÓN JUNÍN</a:t>
                      </a:r>
                    </a:p>
                  </a:txBody>
                  <a:tcPr marL="9525" marR="9525" marT="9525" marB="0" anchor="ctr"/>
                </a:tc>
                <a:tc>
                  <a:txBody>
                    <a:bodyPr/>
                    <a:lstStyle/>
                    <a:p>
                      <a:pPr algn="ctr"/>
                      <a:r>
                        <a:rPr lang="es-ES" sz="600" b="1" i="0" u="none" strike="noStrike" kern="1200" dirty="0">
                          <a:solidFill>
                            <a:srgbClr val="FF0000"/>
                          </a:solidFill>
                          <a:effectLst/>
                          <a:latin typeface="Eras Medium ITC" panose="020B0602030504020804" pitchFamily="34" charset="0"/>
                          <a:ea typeface="+mn-ea"/>
                          <a:cs typeface="+mn-cs"/>
                        </a:rPr>
                        <a:t>NO</a:t>
                      </a:r>
                      <a:endParaRPr lang="en-US" sz="6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600" b="0" i="0" u="none" strike="noStrike" kern="1200" dirty="0">
                          <a:solidFill>
                            <a:srgbClr val="000000"/>
                          </a:solidFill>
                          <a:effectLst/>
                          <a:latin typeface="Eras Medium ITC" panose="020B0602030504020804" pitchFamily="34" charset="0"/>
                          <a:ea typeface="+mn-ea"/>
                          <a:cs typeface="+mn-cs"/>
                        </a:rPr>
                        <a:t>NO TIENE NINGUN AVANCE</a:t>
                      </a:r>
                      <a:endParaRPr lang="en-US" sz="600" b="0" i="0" u="none" strike="noStrike" kern="1200" dirty="0">
                        <a:solidFill>
                          <a:srgbClr val="000000"/>
                        </a:solidFill>
                        <a:effectLst/>
                        <a:latin typeface="Eras Medium ITC" panose="020B0602030504020804" pitchFamily="34" charset="0"/>
                        <a:ea typeface="+mn-ea"/>
                        <a:cs typeface="+mn-cs"/>
                      </a:endParaRPr>
                    </a:p>
                    <a:p>
                      <a:pPr algn="ctr"/>
                      <a:endParaRPr lang="en-US" sz="6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3418958442"/>
                  </a:ext>
                </a:extLst>
              </a:tr>
              <a:tr h="659879">
                <a:tc>
                  <a:txBody>
                    <a:bodyPr/>
                    <a:lstStyle/>
                    <a:p>
                      <a:pPr algn="ctr" fontAlgn="ctr"/>
                      <a:r>
                        <a:rPr lang="en-US" sz="900" b="0" i="0" u="none" strike="noStrike">
                          <a:solidFill>
                            <a:srgbClr val="000000"/>
                          </a:solidFill>
                          <a:effectLst/>
                          <a:latin typeface="Eras Medium ITC" panose="020B0602030504020804" pitchFamily="34" charset="0"/>
                        </a:rPr>
                        <a:t>2498240</a:t>
                      </a:r>
                    </a:p>
                  </a:txBody>
                  <a:tcPr marL="9525" marR="9525" marT="9525" marB="0" anchor="ctr"/>
                </a:tc>
                <a:tc>
                  <a:txBody>
                    <a:bodyPr/>
                    <a:lstStyle/>
                    <a:p>
                      <a:pPr algn="ctr" fontAlgn="ctr"/>
                      <a:r>
                        <a:rPr lang="es-ES" sz="900" b="0" i="0" u="none" strike="noStrike">
                          <a:solidFill>
                            <a:srgbClr val="000000"/>
                          </a:solidFill>
                          <a:effectLst/>
                          <a:latin typeface="Eras Medium ITC" panose="020B0602030504020804" pitchFamily="34" charset="0"/>
                        </a:rPr>
                        <a:t>MEJORAMIENTO Y AMPLIACION DEL SERVICIO DE SALUD EN EL PUESTO DE SALUD DE MARIPOSA DEL DISTRITO DE PAMPA HERMOSA - PROVINCIA DE SATIPO - DEPARTAMENTO DE JUNIN</a:t>
                      </a:r>
                    </a:p>
                  </a:txBody>
                  <a:tcPr marL="9525" marR="9525" marT="9525" marB="0" anchor="ctr"/>
                </a:tc>
                <a:tc>
                  <a:txBody>
                    <a:bodyPr/>
                    <a:lstStyle/>
                    <a:p>
                      <a:pPr algn="ctr"/>
                      <a:r>
                        <a:rPr lang="es-ES" sz="600" b="1" i="0" u="none" strike="noStrike" kern="1200" dirty="0">
                          <a:solidFill>
                            <a:srgbClr val="FF0000"/>
                          </a:solidFill>
                          <a:effectLst/>
                          <a:latin typeface="Eras Medium ITC" panose="020B0602030504020804" pitchFamily="34" charset="0"/>
                          <a:ea typeface="+mn-ea"/>
                          <a:cs typeface="+mn-cs"/>
                        </a:rPr>
                        <a:t>NO</a:t>
                      </a:r>
                      <a:endParaRPr lang="en-US" sz="6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600" b="0" i="0" u="none" strike="noStrike" kern="1200" cap="none" spc="0" normalizeH="0" baseline="0" noProof="0">
                          <a:ln>
                            <a:noFill/>
                          </a:ln>
                          <a:solidFill>
                            <a:srgbClr val="000000"/>
                          </a:solidFill>
                          <a:effectLst/>
                          <a:uLnTx/>
                          <a:uFillTx/>
                          <a:latin typeface="Eras Medium ITC" panose="020B0602030504020804" pitchFamily="34" charset="0"/>
                          <a:ea typeface="微软雅黑"/>
                          <a:cs typeface="+mn-cs"/>
                        </a:rPr>
                        <a:t>NO TIENE NINGUN AVANCE</a:t>
                      </a:r>
                      <a:endParaRPr kumimoji="0" lang="en-US" sz="6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1121790473"/>
                  </a:ext>
                </a:extLst>
              </a:tr>
              <a:tr h="790047">
                <a:tc>
                  <a:txBody>
                    <a:bodyPr/>
                    <a:lstStyle/>
                    <a:p>
                      <a:pPr algn="ctr" fontAlgn="ctr"/>
                      <a:r>
                        <a:rPr lang="en-US" sz="900" b="0" i="0" u="none" strike="noStrike">
                          <a:solidFill>
                            <a:srgbClr val="000000"/>
                          </a:solidFill>
                          <a:effectLst/>
                          <a:latin typeface="Eras Medium ITC" panose="020B0602030504020804" pitchFamily="34" charset="0"/>
                        </a:rPr>
                        <a:t>2505904</a:t>
                      </a:r>
                    </a:p>
                  </a:txBody>
                  <a:tcPr marL="9525" marR="9525" marT="9525" marB="0" anchor="ctr"/>
                </a:tc>
                <a:tc>
                  <a:txBody>
                    <a:bodyPr/>
                    <a:lstStyle/>
                    <a:p>
                      <a:pPr algn="ctr" fontAlgn="ctr"/>
                      <a:r>
                        <a:rPr lang="es-ES" sz="900" b="0" i="0" u="none" strike="noStrike">
                          <a:solidFill>
                            <a:srgbClr val="000000"/>
                          </a:solidFill>
                          <a:effectLst/>
                          <a:latin typeface="Eras Medium ITC" panose="020B0602030504020804" pitchFamily="34" charset="0"/>
                        </a:rPr>
                        <a:t>MEJORAMIENTO DE LOS SERVICIOS DE SALUD DEL PUESTO DE SALUD SANIBENI DEL CENTRO POBLADO SANIBENI DEL DISTRITO DE SATIPO - PROVINCIA DE SATIPO - DEPARTAMENTO DE JUNIN</a:t>
                      </a:r>
                    </a:p>
                  </a:txBody>
                  <a:tcPr marL="9525" marR="9525" marT="9525" marB="0" anchor="ctr"/>
                </a:tc>
                <a:tc>
                  <a:txBody>
                    <a:bodyPr/>
                    <a:lstStyle/>
                    <a:p>
                      <a:pPr algn="ctr"/>
                      <a:r>
                        <a:rPr lang="es-ES" sz="600" b="1" i="0" u="none" strike="noStrike" kern="1200" dirty="0">
                          <a:solidFill>
                            <a:srgbClr val="FF0000"/>
                          </a:solidFill>
                          <a:effectLst/>
                          <a:latin typeface="Eras Medium ITC" panose="020B0602030504020804" pitchFamily="34" charset="0"/>
                          <a:ea typeface="+mn-ea"/>
                          <a:cs typeface="+mn-cs"/>
                        </a:rPr>
                        <a:t>NO</a:t>
                      </a:r>
                      <a:endParaRPr lang="en-US" sz="6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600" b="0" i="0" u="none" strike="noStrike" kern="1200" cap="none" spc="0" normalizeH="0" baseline="0" noProof="0">
                          <a:ln>
                            <a:noFill/>
                          </a:ln>
                          <a:solidFill>
                            <a:srgbClr val="000000"/>
                          </a:solidFill>
                          <a:effectLst/>
                          <a:uLnTx/>
                          <a:uFillTx/>
                          <a:latin typeface="Eras Medium ITC" panose="020B0602030504020804" pitchFamily="34" charset="0"/>
                          <a:ea typeface="微软雅黑"/>
                          <a:cs typeface="+mn-cs"/>
                        </a:rPr>
                        <a:t>NO TIENE NINGUN AVANCE</a:t>
                      </a:r>
                      <a:endParaRPr kumimoji="0" lang="en-US" sz="6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2874187524"/>
                  </a:ext>
                </a:extLst>
              </a:tr>
              <a:tr h="659879">
                <a:tc>
                  <a:txBody>
                    <a:bodyPr/>
                    <a:lstStyle/>
                    <a:p>
                      <a:pPr algn="ctr" fontAlgn="ctr"/>
                      <a:r>
                        <a:rPr lang="en-US" sz="900" b="0" i="0" u="none" strike="noStrike" dirty="0">
                          <a:solidFill>
                            <a:srgbClr val="000000"/>
                          </a:solidFill>
                          <a:effectLst/>
                          <a:latin typeface="Eras Medium ITC" panose="020B0602030504020804" pitchFamily="34" charset="0"/>
                        </a:rPr>
                        <a:t>2538401</a:t>
                      </a:r>
                    </a:p>
                  </a:txBody>
                  <a:tcPr marL="9525" marR="9525" marT="9525" marB="0" anchor="ctr"/>
                </a:tc>
                <a:tc>
                  <a:txBody>
                    <a:bodyPr/>
                    <a:lstStyle/>
                    <a:p>
                      <a:pPr algn="ctr" fontAlgn="ctr"/>
                      <a:r>
                        <a:rPr lang="es-ES" sz="900" b="0" i="0" u="none" strike="noStrike" dirty="0">
                          <a:solidFill>
                            <a:srgbClr val="000000"/>
                          </a:solidFill>
                          <a:effectLst/>
                          <a:latin typeface="Eras Medium ITC" panose="020B0602030504020804" pitchFamily="34" charset="0"/>
                        </a:rPr>
                        <a:t>MEJORAMIENTO DE LOS SERVICIOS DE SALUD DEL PUESTO DE SALUD ALTO PAURELI DEL C.P. ALTO PAURELI DEL DISTRITO DE SATIPO - PROVINCIA DE SATIPO - DEPARTAMENTO DE JUNIN</a:t>
                      </a:r>
                    </a:p>
                  </a:txBody>
                  <a:tcPr marL="9525" marR="9525" marT="9525" marB="0" anchor="ctr"/>
                </a:tc>
                <a:tc>
                  <a:txBody>
                    <a:bodyPr/>
                    <a:lstStyle/>
                    <a:p>
                      <a:pPr algn="ctr"/>
                      <a:r>
                        <a:rPr lang="es-ES" sz="600" b="1" i="0" u="none" strike="noStrike" kern="1200" dirty="0">
                          <a:solidFill>
                            <a:srgbClr val="FF0000"/>
                          </a:solidFill>
                          <a:effectLst/>
                          <a:latin typeface="Eras Medium ITC" panose="020B0602030504020804" pitchFamily="34" charset="0"/>
                          <a:ea typeface="+mn-ea"/>
                          <a:cs typeface="+mn-cs"/>
                        </a:rPr>
                        <a:t>NO</a:t>
                      </a:r>
                      <a:endParaRPr lang="en-US" sz="6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600" b="0" i="0" u="none" strike="noStrike" kern="1200" cap="none" spc="0" normalizeH="0" baseline="0" noProof="0">
                          <a:ln>
                            <a:noFill/>
                          </a:ln>
                          <a:solidFill>
                            <a:srgbClr val="000000"/>
                          </a:solidFill>
                          <a:effectLst/>
                          <a:uLnTx/>
                          <a:uFillTx/>
                          <a:latin typeface="Eras Medium ITC" panose="020B0602030504020804" pitchFamily="34" charset="0"/>
                          <a:ea typeface="微软雅黑"/>
                          <a:cs typeface="+mn-cs"/>
                        </a:rPr>
                        <a:t>NO TIENE NINGUN AVANCE</a:t>
                      </a:r>
                      <a:endParaRPr kumimoji="0" lang="en-US" sz="6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855679302"/>
                  </a:ext>
                </a:extLst>
              </a:tr>
              <a:tr h="659879">
                <a:tc>
                  <a:txBody>
                    <a:bodyPr/>
                    <a:lstStyle/>
                    <a:p>
                      <a:pPr algn="ctr" fontAlgn="ctr"/>
                      <a:r>
                        <a:rPr lang="en-US" sz="900" b="0" i="0" u="none" strike="noStrike">
                          <a:solidFill>
                            <a:srgbClr val="000000"/>
                          </a:solidFill>
                          <a:effectLst/>
                          <a:latin typeface="Eras Medium ITC" panose="020B0602030504020804" pitchFamily="34" charset="0"/>
                        </a:rPr>
                        <a:t>2474804</a:t>
                      </a:r>
                    </a:p>
                  </a:txBody>
                  <a:tcPr marL="9525" marR="9525" marT="9525" marB="0" anchor="ctr"/>
                </a:tc>
                <a:tc>
                  <a:txBody>
                    <a:bodyPr/>
                    <a:lstStyle/>
                    <a:p>
                      <a:pPr algn="ctr" fontAlgn="ctr"/>
                      <a:r>
                        <a:rPr lang="es-ES" sz="900" b="0" i="0" u="none" strike="noStrike" dirty="0">
                          <a:solidFill>
                            <a:srgbClr val="000000"/>
                          </a:solidFill>
                          <a:effectLst/>
                          <a:latin typeface="Eras Medium ITC" panose="020B0602030504020804" pitchFamily="34" charset="0"/>
                        </a:rPr>
                        <a:t> MEJORAMIENTO DEL SERVICIO DE SALUD DEL PUESTO DE SALUD ALTO PITOCUNA DEL DISTRITO DE RIO NEGRO - PROVINCIA DE SATIPO - DEPARTAMENTO DE JUNIN</a:t>
                      </a:r>
                    </a:p>
                  </a:txBody>
                  <a:tcPr marL="9525" marR="9525" marT="9525" marB="0" anchor="ctr"/>
                </a:tc>
                <a:tc>
                  <a:txBody>
                    <a:bodyPr/>
                    <a:lstStyle/>
                    <a:p>
                      <a:pPr algn="ctr"/>
                      <a:r>
                        <a:rPr lang="es-ES" sz="600" b="1" i="0" u="none" strike="noStrike" kern="1200" dirty="0">
                          <a:solidFill>
                            <a:srgbClr val="FF0000"/>
                          </a:solidFill>
                          <a:effectLst/>
                          <a:latin typeface="Eras Medium ITC" panose="020B0602030504020804" pitchFamily="34" charset="0"/>
                          <a:ea typeface="+mn-ea"/>
                          <a:cs typeface="+mn-cs"/>
                        </a:rPr>
                        <a:t>NO</a:t>
                      </a:r>
                      <a:endParaRPr lang="en-US" sz="6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6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rPr>
                        <a:t>NO TIENE NINGUN AVANCE</a:t>
                      </a:r>
                      <a:endParaRPr kumimoji="0" lang="en-US" sz="6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995565781"/>
                  </a:ext>
                </a:extLst>
              </a:tr>
            </a:tbl>
          </a:graphicData>
        </a:graphic>
      </p:graphicFrame>
      <p:grpSp>
        <p:nvGrpSpPr>
          <p:cNvPr id="32" name="组合 49"/>
          <p:cNvGrpSpPr/>
          <p:nvPr/>
        </p:nvGrpSpPr>
        <p:grpSpPr>
          <a:xfrm>
            <a:off x="6853713" y="829384"/>
            <a:ext cx="4076051" cy="412797"/>
            <a:chOff x="6489065" y="4259786"/>
            <a:chExt cx="4076051" cy="412797"/>
          </a:xfrm>
        </p:grpSpPr>
        <p:sp>
          <p:nvSpPr>
            <p:cNvPr id="33" name="Freeform: Shape 20"/>
            <p:cNvSpPr/>
            <p:nvPr/>
          </p:nvSpPr>
          <p:spPr>
            <a:xfrm>
              <a:off x="6489065" y="4259786"/>
              <a:ext cx="4076051" cy="412797"/>
            </a:xfrm>
            <a:prstGeom prst="rect">
              <a:avLst/>
            </a:prstGeom>
            <a:solidFill>
              <a:srgbClr val="FF800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dirty="0"/>
            </a:p>
          </p:txBody>
        </p:sp>
        <p:sp>
          <p:nvSpPr>
            <p:cNvPr id="34" name="矩形 43"/>
            <p:cNvSpPr/>
            <p:nvPr/>
          </p:nvSpPr>
          <p:spPr>
            <a:xfrm>
              <a:off x="6560002" y="4290959"/>
              <a:ext cx="3812001" cy="362792"/>
            </a:xfrm>
            <a:prstGeom prst="rect">
              <a:avLst/>
            </a:prstGeom>
            <a:solidFill>
              <a:srgbClr val="FF8001"/>
            </a:solidFill>
          </p:spPr>
          <p:txBody>
            <a:bodyPr wrap="square">
              <a:spAutoFit/>
              <a:scene3d>
                <a:camera prst="orthographicFront"/>
                <a:lightRig rig="threePt" dir="t"/>
              </a:scene3d>
              <a:sp3d contourW="12700"/>
            </a:bodyPr>
            <a:lstStyle/>
            <a:p>
              <a:pPr>
                <a:lnSpc>
                  <a:spcPct val="120000"/>
                </a:lnSpc>
              </a:pPr>
              <a:r>
                <a:rPr lang="es-ES" altLang="zh-CN" sz="1600" b="1" dirty="0">
                  <a:solidFill>
                    <a:schemeClr val="bg1"/>
                  </a:solidFill>
                  <a:latin typeface="+mn-ea"/>
                </a:rPr>
                <a:t>PROVINCIA YAULI</a:t>
              </a:r>
              <a:endParaRPr lang="zh-CN" altLang="en-US" sz="1600" b="1" dirty="0">
                <a:solidFill>
                  <a:schemeClr val="bg1"/>
                </a:solidFill>
                <a:latin typeface="+mn-ea"/>
              </a:endParaRPr>
            </a:p>
          </p:txBody>
        </p:sp>
      </p:grpSp>
      <p:graphicFrame>
        <p:nvGraphicFramePr>
          <p:cNvPr id="55" name="Tabla 54"/>
          <p:cNvGraphicFramePr>
            <a:graphicFrameLocks noGrp="1"/>
          </p:cNvGraphicFramePr>
          <p:nvPr>
            <p:extLst>
              <p:ext uri="{D42A27DB-BD31-4B8C-83A1-F6EECF244321}">
                <p14:modId xmlns:p14="http://schemas.microsoft.com/office/powerpoint/2010/main" val="2760419823"/>
              </p:ext>
            </p:extLst>
          </p:nvPr>
        </p:nvGraphicFramePr>
        <p:xfrm>
          <a:off x="6537190" y="1386425"/>
          <a:ext cx="5549303" cy="4633297"/>
        </p:xfrm>
        <a:graphic>
          <a:graphicData uri="http://schemas.openxmlformats.org/drawingml/2006/table">
            <a:tbl>
              <a:tblPr firstRow="1" bandRow="1">
                <a:tableStyleId>{5C22544A-7EE6-4342-B048-85BDC9FD1C3A}</a:tableStyleId>
              </a:tblPr>
              <a:tblGrid>
                <a:gridCol w="566394">
                  <a:extLst>
                    <a:ext uri="{9D8B030D-6E8A-4147-A177-3AD203B41FA5}">
                      <a16:colId xmlns:a16="http://schemas.microsoft.com/office/drawing/2014/main" val="1858425969"/>
                    </a:ext>
                  </a:extLst>
                </a:gridCol>
                <a:gridCol w="2767622">
                  <a:extLst>
                    <a:ext uri="{9D8B030D-6E8A-4147-A177-3AD203B41FA5}">
                      <a16:colId xmlns:a16="http://schemas.microsoft.com/office/drawing/2014/main" val="2945188997"/>
                    </a:ext>
                  </a:extLst>
                </a:gridCol>
                <a:gridCol w="656116">
                  <a:extLst>
                    <a:ext uri="{9D8B030D-6E8A-4147-A177-3AD203B41FA5}">
                      <a16:colId xmlns:a16="http://schemas.microsoft.com/office/drawing/2014/main" val="1650301530"/>
                    </a:ext>
                  </a:extLst>
                </a:gridCol>
                <a:gridCol w="1559171">
                  <a:extLst>
                    <a:ext uri="{9D8B030D-6E8A-4147-A177-3AD203B41FA5}">
                      <a16:colId xmlns:a16="http://schemas.microsoft.com/office/drawing/2014/main" val="109376374"/>
                    </a:ext>
                  </a:extLst>
                </a:gridCol>
              </a:tblGrid>
              <a:tr h="377527">
                <a:tc>
                  <a:txBody>
                    <a:bodyPr/>
                    <a:lstStyle/>
                    <a:p>
                      <a:pPr algn="ctr"/>
                      <a:r>
                        <a:rPr lang="es-ES" sz="1200" dirty="0"/>
                        <a:t>CUI</a:t>
                      </a:r>
                      <a:endParaRPr lang="en-US" sz="1200" dirty="0"/>
                    </a:p>
                  </a:txBody>
                  <a:tcPr anchor="ctr"/>
                </a:tc>
                <a:tc>
                  <a:txBody>
                    <a:bodyPr/>
                    <a:lstStyle/>
                    <a:p>
                      <a:pPr algn="ctr"/>
                      <a:r>
                        <a:rPr lang="es-ES" sz="1200" dirty="0"/>
                        <a:t>NOMBRE DEL PI</a:t>
                      </a:r>
                      <a:endParaRPr lang="en-US" sz="1200" dirty="0"/>
                    </a:p>
                  </a:txBody>
                  <a:tcPr anchor="ctr"/>
                </a:tc>
                <a:tc>
                  <a:txBody>
                    <a:bodyPr/>
                    <a:lstStyle/>
                    <a:p>
                      <a:pPr algn="ctr"/>
                      <a:r>
                        <a:rPr lang="es-ES" sz="1200" dirty="0"/>
                        <a:t>APTO</a:t>
                      </a:r>
                      <a:endParaRPr lang="en-US" sz="1200" dirty="0"/>
                    </a:p>
                  </a:txBody>
                  <a:tcPr anchor="ctr"/>
                </a:tc>
                <a:tc>
                  <a:txBody>
                    <a:bodyPr/>
                    <a:lstStyle/>
                    <a:p>
                      <a:pPr algn="ctr"/>
                      <a:r>
                        <a:rPr lang="es-ES" sz="1200" dirty="0"/>
                        <a:t>COMENTARIO</a:t>
                      </a:r>
                      <a:endParaRPr lang="en-US" sz="1200" dirty="0"/>
                    </a:p>
                  </a:txBody>
                  <a:tcPr anchor="ctr"/>
                </a:tc>
                <a:extLst>
                  <a:ext uri="{0D108BD9-81ED-4DB2-BD59-A6C34878D82A}">
                    <a16:rowId xmlns:a16="http://schemas.microsoft.com/office/drawing/2014/main" val="3540334836"/>
                  </a:ext>
                </a:extLst>
              </a:tr>
              <a:tr h="377527">
                <a:tc>
                  <a:txBody>
                    <a:bodyPr/>
                    <a:lstStyle/>
                    <a:p>
                      <a:pPr algn="ctr" fontAlgn="ctr"/>
                      <a:r>
                        <a:rPr lang="en-US" sz="950" b="0" i="0" u="none" strike="noStrike">
                          <a:solidFill>
                            <a:srgbClr val="000000"/>
                          </a:solidFill>
                          <a:effectLst/>
                          <a:latin typeface="Eras Medium ITC" panose="020B0602030504020804" pitchFamily="34" charset="0"/>
                        </a:rPr>
                        <a:t>2484659</a:t>
                      </a:r>
                    </a:p>
                  </a:txBody>
                  <a:tcPr marL="9525" marR="9525" marT="9525" marB="0" anchor="ctr"/>
                </a:tc>
                <a:tc>
                  <a:txBody>
                    <a:bodyPr/>
                    <a:lstStyle/>
                    <a:p>
                      <a:pPr algn="ctr" fontAlgn="ctr"/>
                      <a:r>
                        <a:rPr lang="es-ES" sz="950" b="0" i="0" u="none" strike="noStrike">
                          <a:solidFill>
                            <a:srgbClr val="000000"/>
                          </a:solidFill>
                          <a:effectLst/>
                          <a:latin typeface="Eras Medium ITC" panose="020B0602030504020804" pitchFamily="34" charset="0"/>
                        </a:rPr>
                        <a:t>MEJORAMIENTO Y AMPLIACION DEL SERVICIO DE SALUD DEL ESTABLECIMIENTO DEL CENTRO DE SALUD I-IV DEL CENTRO POBLADO DE HUAY-HUAY DEL DISTRITO DE HUAY-HUAY - PROVINCIA DE YAULI - DEPARTAMENTO DE JUNIN</a:t>
                      </a:r>
                    </a:p>
                  </a:txBody>
                  <a:tcPr marL="9525" marR="9525" marT="9525"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800" b="0" i="0" u="none" strike="noStrike" kern="1200" dirty="0">
                          <a:solidFill>
                            <a:srgbClr val="000000"/>
                          </a:solidFill>
                          <a:effectLst/>
                          <a:latin typeface="Eras Medium ITC" panose="020B0602030504020804" pitchFamily="34" charset="0"/>
                          <a:ea typeface="+mn-ea"/>
                          <a:cs typeface="+mn-cs"/>
                        </a:rPr>
                        <a:t>NO TIENE NINGUN AVANCE</a:t>
                      </a:r>
                      <a:endParaRPr lang="en-US" sz="8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2922649565"/>
                  </a:ext>
                </a:extLst>
              </a:tr>
              <a:tr h="377527">
                <a:tc>
                  <a:txBody>
                    <a:bodyPr/>
                    <a:lstStyle/>
                    <a:p>
                      <a:pPr algn="ctr" fontAlgn="ctr"/>
                      <a:r>
                        <a:rPr lang="en-US" sz="950" b="0" i="0" u="none" strike="noStrike">
                          <a:solidFill>
                            <a:srgbClr val="000000"/>
                          </a:solidFill>
                          <a:effectLst/>
                          <a:latin typeface="Eras Medium ITC" panose="020B0602030504020804" pitchFamily="34" charset="0"/>
                        </a:rPr>
                        <a:t>2484694</a:t>
                      </a:r>
                    </a:p>
                  </a:txBody>
                  <a:tcPr marL="9525" marR="9525" marT="9525" marB="0" anchor="ctr"/>
                </a:tc>
                <a:tc>
                  <a:txBody>
                    <a:bodyPr/>
                    <a:lstStyle/>
                    <a:p>
                      <a:pPr algn="ctr" fontAlgn="ctr"/>
                      <a:r>
                        <a:rPr lang="es-ES" sz="950" b="0" i="0" u="none" strike="noStrike">
                          <a:solidFill>
                            <a:srgbClr val="000000"/>
                          </a:solidFill>
                          <a:effectLst/>
                          <a:latin typeface="Eras Medium ITC" panose="020B0602030504020804" pitchFamily="34" charset="0"/>
                        </a:rPr>
                        <a:t>MEJORAMIENTO DE LOS SERVICIOS DE SALUD EN POSTA DE SALUD TIPO I - II DEL DISTRITO DE SUITUCANCHA, PROVINCIA DE YAULI, DEPARTAMENTO DISTRITO DE SUITUCANCHA - PROVINCIA DE YAULI - DEPARTAMENTO DE JUNIN</a:t>
                      </a:r>
                    </a:p>
                  </a:txBody>
                  <a:tcPr marL="9525" marR="9525" marT="9525"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rPr>
                        <a:t>NO TIENE NINGUN AVANCE</a:t>
                      </a:r>
                      <a:endParaRPr kumimoji="0" lang="en-U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2982957032"/>
                  </a:ext>
                </a:extLst>
              </a:tr>
              <a:tr h="377527">
                <a:tc>
                  <a:txBody>
                    <a:bodyPr/>
                    <a:lstStyle/>
                    <a:p>
                      <a:pPr algn="ctr" fontAlgn="ctr"/>
                      <a:r>
                        <a:rPr lang="en-US" sz="950" b="0" i="0" u="none" strike="noStrike">
                          <a:solidFill>
                            <a:srgbClr val="000000"/>
                          </a:solidFill>
                          <a:effectLst/>
                          <a:latin typeface="Eras Medium ITC" panose="020B0602030504020804" pitchFamily="34" charset="0"/>
                        </a:rPr>
                        <a:t>2458074</a:t>
                      </a:r>
                    </a:p>
                  </a:txBody>
                  <a:tcPr marL="9525" marR="9525" marT="9525" marB="0" anchor="ctr"/>
                </a:tc>
                <a:tc>
                  <a:txBody>
                    <a:bodyPr/>
                    <a:lstStyle/>
                    <a:p>
                      <a:pPr algn="ctr" fontAlgn="ctr"/>
                      <a:r>
                        <a:rPr lang="es-ES" sz="950" b="0" i="0" u="none" strike="noStrike">
                          <a:solidFill>
                            <a:srgbClr val="000000"/>
                          </a:solidFill>
                          <a:effectLst/>
                          <a:latin typeface="Eras Medium ITC" panose="020B0602030504020804" pitchFamily="34" charset="0"/>
                        </a:rPr>
                        <a:t> MEJORAMIENTO DE LOS SERVICIOS DE SALUD EN EL PUESTO DE SALUD DEL CENTRO POBLADO MENOR DE HUAYNACANCHA DEL DISTRITO DE LA OROYA - PROVINCIA DE YAULI - DEPARTAMENTO DE JUNIN</a:t>
                      </a:r>
                    </a:p>
                  </a:txBody>
                  <a:tcPr marL="9525" marR="9525" marT="9525"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rPr>
                        <a:t>NO TIENE NINGUN AVANCE</a:t>
                      </a:r>
                      <a:endParaRPr kumimoji="0" lang="en-U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3924202379"/>
                  </a:ext>
                </a:extLst>
              </a:tr>
              <a:tr h="377527">
                <a:tc>
                  <a:txBody>
                    <a:bodyPr/>
                    <a:lstStyle/>
                    <a:p>
                      <a:pPr algn="ctr" fontAlgn="ctr"/>
                      <a:r>
                        <a:rPr lang="en-US" sz="950" b="0" i="0" u="none" strike="noStrike">
                          <a:solidFill>
                            <a:srgbClr val="000000"/>
                          </a:solidFill>
                          <a:effectLst/>
                          <a:latin typeface="Eras Medium ITC" panose="020B0602030504020804" pitchFamily="34" charset="0"/>
                        </a:rPr>
                        <a:t>2459368</a:t>
                      </a:r>
                    </a:p>
                  </a:txBody>
                  <a:tcPr marL="9525" marR="9525" marT="9525" marB="0" anchor="ctr"/>
                </a:tc>
                <a:tc>
                  <a:txBody>
                    <a:bodyPr/>
                    <a:lstStyle/>
                    <a:p>
                      <a:pPr algn="ctr" fontAlgn="ctr"/>
                      <a:r>
                        <a:rPr lang="es-ES" sz="950" b="0" i="0" u="none" strike="noStrike">
                          <a:solidFill>
                            <a:srgbClr val="000000"/>
                          </a:solidFill>
                          <a:effectLst/>
                          <a:latin typeface="Eras Medium ITC" panose="020B0602030504020804" pitchFamily="34" charset="0"/>
                        </a:rPr>
                        <a:t> CREACION DE LOS SERVICIOS DE SALUD DEL PUESTO DE SALUD DEL ANEXO DE POMACOCHA DEL DISTRITO DE YAULI - PROVINCIA DE YAULI - DEPARTAMENTO DE JUNIN</a:t>
                      </a:r>
                    </a:p>
                  </a:txBody>
                  <a:tcPr marL="9525" marR="9525" marT="9525"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a:ln>
                            <a:noFill/>
                          </a:ln>
                          <a:solidFill>
                            <a:srgbClr val="000000"/>
                          </a:solidFill>
                          <a:effectLst/>
                          <a:uLnTx/>
                          <a:uFillTx/>
                          <a:latin typeface="Eras Medium ITC" panose="020B0602030504020804" pitchFamily="34" charset="0"/>
                          <a:ea typeface="微软雅黑"/>
                          <a:cs typeface="+mn-cs"/>
                        </a:rPr>
                        <a:t>NO TIENE NINGUN AVANCE</a:t>
                      </a:r>
                      <a:endParaRPr kumimoji="0" lang="en-U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3947344862"/>
                  </a:ext>
                </a:extLst>
              </a:tr>
              <a:tr h="377527">
                <a:tc>
                  <a:txBody>
                    <a:bodyPr/>
                    <a:lstStyle/>
                    <a:p>
                      <a:pPr algn="ctr" fontAlgn="ctr"/>
                      <a:r>
                        <a:rPr lang="en-US" sz="950" b="0" i="0" u="none" strike="noStrike">
                          <a:solidFill>
                            <a:srgbClr val="000000"/>
                          </a:solidFill>
                          <a:effectLst/>
                          <a:latin typeface="Eras Medium ITC" panose="020B0602030504020804" pitchFamily="34" charset="0"/>
                        </a:rPr>
                        <a:t>2536186</a:t>
                      </a:r>
                    </a:p>
                  </a:txBody>
                  <a:tcPr marL="9525" marR="9525" marT="9525" marB="0" anchor="ctr"/>
                </a:tc>
                <a:tc>
                  <a:txBody>
                    <a:bodyPr/>
                    <a:lstStyle/>
                    <a:p>
                      <a:pPr algn="ctr" fontAlgn="ctr"/>
                      <a:r>
                        <a:rPr lang="es-ES" sz="950" b="0" i="0" u="none" strike="noStrike">
                          <a:solidFill>
                            <a:srgbClr val="000000"/>
                          </a:solidFill>
                          <a:effectLst/>
                          <a:latin typeface="Eras Medium ITC" panose="020B0602030504020804" pitchFamily="34" charset="0"/>
                        </a:rPr>
                        <a:t>REPARACION DE CENTRO MEDICO; EN EL(LA) LOCALIDAD DE MARCAPOMACOCHA EN LA LOCALIDAD MARCAPOMACOCHA, DISTRITO DE MARCAPOMACOCHA, PROVINCIA YAULI, DEPARTAMENTO JUNIN</a:t>
                      </a:r>
                    </a:p>
                  </a:txBody>
                  <a:tcPr marL="9525" marR="9525" marT="9525"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rPr>
                        <a:t>NO TIENE NINGUN AVANCE</a:t>
                      </a:r>
                      <a:endParaRPr kumimoji="0" lang="en-U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2233016305"/>
                  </a:ext>
                </a:extLst>
              </a:tr>
              <a:tr h="377527">
                <a:tc>
                  <a:txBody>
                    <a:bodyPr/>
                    <a:lstStyle/>
                    <a:p>
                      <a:pPr algn="ctr" fontAlgn="ctr"/>
                      <a:r>
                        <a:rPr lang="en-US" sz="950" b="0" i="0" u="none" strike="noStrike">
                          <a:solidFill>
                            <a:srgbClr val="000000"/>
                          </a:solidFill>
                          <a:effectLst/>
                          <a:latin typeface="Eras Medium ITC" panose="020B0602030504020804" pitchFamily="34" charset="0"/>
                        </a:rPr>
                        <a:t>2558341</a:t>
                      </a:r>
                    </a:p>
                  </a:txBody>
                  <a:tcPr marL="9525" marR="9525" marT="9525" marB="0" anchor="ctr"/>
                </a:tc>
                <a:tc>
                  <a:txBody>
                    <a:bodyPr/>
                    <a:lstStyle/>
                    <a:p>
                      <a:pPr algn="ctr" fontAlgn="ctr"/>
                      <a:r>
                        <a:rPr lang="es-ES" sz="950" b="0" i="0" u="none" strike="noStrike" dirty="0">
                          <a:solidFill>
                            <a:srgbClr val="000000"/>
                          </a:solidFill>
                          <a:effectLst/>
                          <a:latin typeface="Eras Medium ITC" panose="020B0602030504020804" pitchFamily="34" charset="0"/>
                        </a:rPr>
                        <a:t>MEJORAMIENTO DEL SERVICIO DE SALUD DEL ESTABLECIMIENTO DE SALUD DE CHACAPALPA, DISTRITO DE CHACAPALPA - PROVINCIA DE YAULI - DEPARTAMENTO DE JUNIN</a:t>
                      </a:r>
                    </a:p>
                  </a:txBody>
                  <a:tcPr marL="9525" marR="9525" marT="9525" marB="0" anchor="ctr"/>
                </a:tc>
                <a:tc>
                  <a:txBody>
                    <a:bodyPr/>
                    <a:lstStyle/>
                    <a:p>
                      <a:pPr algn="ctr"/>
                      <a:r>
                        <a:rPr lang="es-ES" sz="950" b="1" i="0" u="none" strike="noStrike" kern="1200" dirty="0">
                          <a:solidFill>
                            <a:srgbClr val="FF0000"/>
                          </a:solidFill>
                          <a:effectLst/>
                          <a:latin typeface="Eras Medium ITC" panose="020B0602030504020804" pitchFamily="34" charset="0"/>
                          <a:ea typeface="+mn-ea"/>
                          <a:cs typeface="+mn-cs"/>
                        </a:rPr>
                        <a:t>NO</a:t>
                      </a:r>
                      <a:endParaRPr lang="en-US"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rPr>
                        <a:t>REGULARIZANDO EL SANEAMIENTO FISICO LEGAL</a:t>
                      </a:r>
                      <a:endParaRPr kumimoji="0" lang="en-US" sz="8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nchor="ctr"/>
                </a:tc>
                <a:extLst>
                  <a:ext uri="{0D108BD9-81ED-4DB2-BD59-A6C34878D82A}">
                    <a16:rowId xmlns:a16="http://schemas.microsoft.com/office/drawing/2014/main" val="2562752884"/>
                  </a:ext>
                </a:extLst>
              </a:tr>
            </a:tbl>
          </a:graphicData>
        </a:graphic>
      </p:graphicFrame>
    </p:spTree>
    <p:extLst>
      <p:ext uri="{BB962C8B-B14F-4D97-AF65-F5344CB8AC3E}">
        <p14:creationId xmlns:p14="http://schemas.microsoft.com/office/powerpoint/2010/main" val="1217902714"/>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900" decel="100000" fill="hold"/>
                                        <p:tgtEl>
                                          <p:spTgt spid="5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900" decel="100000" fill="hold"/>
                                        <p:tgtEl>
                                          <p:spTgt spid="32"/>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7374" y="1"/>
            <a:ext cx="6489241" cy="4726857"/>
            <a:chOff x="-7374" y="1"/>
            <a:chExt cx="6489241" cy="4726857"/>
          </a:xfrm>
        </p:grpSpPr>
        <p:sp>
          <p:nvSpPr>
            <p:cNvPr id="20" name="任意多边形 19"/>
            <p:cNvSpPr/>
            <p:nvPr/>
          </p:nvSpPr>
          <p:spPr>
            <a:xfrm rot="5400000">
              <a:off x="873818" y="-881191"/>
              <a:ext cx="4726857" cy="6489241"/>
            </a:xfrm>
            <a:custGeom>
              <a:avLst/>
              <a:gdLst>
                <a:gd name="connsiteX0" fmla="*/ 0 w 4726857"/>
                <a:gd name="connsiteY0" fmla="*/ 6489241 h 6489241"/>
                <a:gd name="connsiteX1" fmla="*/ 0 w 4726857"/>
                <a:gd name="connsiteY1" fmla="*/ 0 h 6489241"/>
                <a:gd name="connsiteX2" fmla="*/ 4726857 w 4726857"/>
                <a:gd name="connsiteY2" fmla="*/ 6489241 h 6489241"/>
              </a:gdLst>
              <a:ahLst/>
              <a:cxnLst>
                <a:cxn ang="0">
                  <a:pos x="connsiteX0" y="connsiteY0"/>
                </a:cxn>
                <a:cxn ang="0">
                  <a:pos x="connsiteX1" y="connsiteY1"/>
                </a:cxn>
                <a:cxn ang="0">
                  <a:pos x="connsiteX2" y="connsiteY2"/>
                </a:cxn>
              </a:cxnLst>
              <a:rect l="l" t="t" r="r" b="b"/>
              <a:pathLst>
                <a:path w="4726857" h="6489241">
                  <a:moveTo>
                    <a:pt x="0" y="6489241"/>
                  </a:moveTo>
                  <a:lnTo>
                    <a:pt x="0" y="0"/>
                  </a:lnTo>
                  <a:lnTo>
                    <a:pt x="4726857" y="6489241"/>
                  </a:ln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rot="5400000">
              <a:off x="-1005534" y="998161"/>
              <a:ext cx="4726857" cy="2730537"/>
            </a:xfrm>
            <a:custGeom>
              <a:avLst/>
              <a:gdLst>
                <a:gd name="connsiteX0" fmla="*/ 0 w 4726857"/>
                <a:gd name="connsiteY0" fmla="*/ 2730537 h 2730537"/>
                <a:gd name="connsiteX1" fmla="*/ 0 w 4726857"/>
                <a:gd name="connsiteY1" fmla="*/ 1540065 h 2730537"/>
                <a:gd name="connsiteX2" fmla="*/ 2737894 w 4726857"/>
                <a:gd name="connsiteY2" fmla="*/ 0 h 2730537"/>
                <a:gd name="connsiteX3" fmla="*/ 4726857 w 4726857"/>
                <a:gd name="connsiteY3" fmla="*/ 2730537 h 2730537"/>
              </a:gdLst>
              <a:ahLst/>
              <a:cxnLst>
                <a:cxn ang="0">
                  <a:pos x="connsiteX0" y="connsiteY0"/>
                </a:cxn>
                <a:cxn ang="0">
                  <a:pos x="connsiteX1" y="connsiteY1"/>
                </a:cxn>
                <a:cxn ang="0">
                  <a:pos x="connsiteX2" y="connsiteY2"/>
                </a:cxn>
                <a:cxn ang="0">
                  <a:pos x="connsiteX3" y="connsiteY3"/>
                </a:cxn>
              </a:cxnLst>
              <a:rect l="l" t="t" r="r" b="b"/>
              <a:pathLst>
                <a:path w="4726857" h="2730537">
                  <a:moveTo>
                    <a:pt x="0" y="2730537"/>
                  </a:moveTo>
                  <a:lnTo>
                    <a:pt x="0" y="1540065"/>
                  </a:lnTo>
                  <a:lnTo>
                    <a:pt x="2737894" y="0"/>
                  </a:lnTo>
                  <a:lnTo>
                    <a:pt x="4726857" y="2730537"/>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8003551" y="3807072"/>
            <a:ext cx="4188450" cy="3050928"/>
            <a:chOff x="8003551" y="3807072"/>
            <a:chExt cx="4188450" cy="3050928"/>
          </a:xfrm>
        </p:grpSpPr>
        <p:sp>
          <p:nvSpPr>
            <p:cNvPr id="22" name="任意多边形 21"/>
            <p:cNvSpPr/>
            <p:nvPr/>
          </p:nvSpPr>
          <p:spPr>
            <a:xfrm rot="16200000">
              <a:off x="8572312" y="3238311"/>
              <a:ext cx="3050927" cy="4188450"/>
            </a:xfrm>
            <a:custGeom>
              <a:avLst/>
              <a:gdLst>
                <a:gd name="connsiteX0" fmla="*/ 3050927 w 3050927"/>
                <a:gd name="connsiteY0" fmla="*/ 4188450 h 4188450"/>
                <a:gd name="connsiteX1" fmla="*/ 0 w 3050927"/>
                <a:gd name="connsiteY1" fmla="*/ 4188449 h 4188450"/>
                <a:gd name="connsiteX2" fmla="*/ 0 w 3050927"/>
                <a:gd name="connsiteY2" fmla="*/ 0 h 4188450"/>
              </a:gdLst>
              <a:ahLst/>
              <a:cxnLst>
                <a:cxn ang="0">
                  <a:pos x="connsiteX0" y="connsiteY0"/>
                </a:cxn>
                <a:cxn ang="0">
                  <a:pos x="connsiteX1" y="connsiteY1"/>
                </a:cxn>
                <a:cxn ang="0">
                  <a:pos x="connsiteX2" y="connsiteY2"/>
                </a:cxn>
              </a:cxnLst>
              <a:rect l="l" t="t" r="r" b="b"/>
              <a:pathLst>
                <a:path w="3050927" h="4188450">
                  <a:moveTo>
                    <a:pt x="3050927" y="4188450"/>
                  </a:moveTo>
                  <a:lnTo>
                    <a:pt x="0" y="4188449"/>
                  </a:lnTo>
                  <a:lnTo>
                    <a:pt x="0" y="0"/>
                  </a:ln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16200000">
              <a:off x="9682270" y="4348269"/>
              <a:ext cx="3050926" cy="1968535"/>
            </a:xfrm>
            <a:custGeom>
              <a:avLst/>
              <a:gdLst>
                <a:gd name="connsiteX0" fmla="*/ 3050926 w 3050926"/>
                <a:gd name="connsiteY0" fmla="*/ 1968535 h 1968535"/>
                <a:gd name="connsiteX1" fmla="*/ 0 w 3050926"/>
                <a:gd name="connsiteY1" fmla="*/ 1968535 h 1968535"/>
                <a:gd name="connsiteX2" fmla="*/ 0 w 3050926"/>
                <a:gd name="connsiteY2" fmla="*/ 909571 h 1968535"/>
                <a:gd name="connsiteX3" fmla="*/ 1617016 w 3050926"/>
                <a:gd name="connsiteY3" fmla="*/ 0 h 1968535"/>
              </a:gdLst>
              <a:ahLst/>
              <a:cxnLst>
                <a:cxn ang="0">
                  <a:pos x="connsiteX0" y="connsiteY0"/>
                </a:cxn>
                <a:cxn ang="0">
                  <a:pos x="connsiteX1" y="connsiteY1"/>
                </a:cxn>
                <a:cxn ang="0">
                  <a:pos x="connsiteX2" y="connsiteY2"/>
                </a:cxn>
                <a:cxn ang="0">
                  <a:pos x="connsiteX3" y="connsiteY3"/>
                </a:cxn>
              </a:cxnLst>
              <a:rect l="l" t="t" r="r" b="b"/>
              <a:pathLst>
                <a:path w="3050926" h="1968535">
                  <a:moveTo>
                    <a:pt x="3050926" y="1968535"/>
                  </a:moveTo>
                  <a:lnTo>
                    <a:pt x="0" y="1968535"/>
                  </a:lnTo>
                  <a:lnTo>
                    <a:pt x="0" y="909571"/>
                  </a:lnTo>
                  <a:lnTo>
                    <a:pt x="1617016"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6734630" y="2331763"/>
            <a:ext cx="2806700" cy="769441"/>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4400" i="1" dirty="0">
                <a:solidFill>
                  <a:srgbClr val="0092CF"/>
                </a:solidFill>
                <a:latin typeface="Century Gothic" panose="020B0502020202020204" pitchFamily="34" charset="0"/>
                <a:ea typeface="方正兰亭中黑_GBK" panose="02000000000000000000" pitchFamily="2" charset="-122"/>
              </a:rPr>
              <a:t>PART 03</a:t>
            </a:r>
            <a:endParaRPr kumimoji="0" lang="zh-CN" altLang="en-US" sz="4400" i="1" u="none" strike="noStrike" kern="1200" cap="none" spc="0" normalizeH="0" baseline="0" noProof="0" dirty="0">
              <a:ln>
                <a:noFill/>
              </a:ln>
              <a:solidFill>
                <a:srgbClr val="0092CF"/>
              </a:solidFill>
              <a:effectLst/>
              <a:uLnTx/>
              <a:uFillTx/>
              <a:latin typeface="Century Gothic" panose="020B0502020202020204" pitchFamily="34" charset="0"/>
              <a:ea typeface="方正兰亭中黑_GBK" panose="02000000000000000000" pitchFamily="2" charset="-122"/>
            </a:endParaRPr>
          </a:p>
        </p:txBody>
      </p:sp>
      <p:sp>
        <p:nvSpPr>
          <p:cNvPr id="26" name="文本框 25"/>
          <p:cNvSpPr txBox="1"/>
          <p:nvPr/>
        </p:nvSpPr>
        <p:spPr>
          <a:xfrm>
            <a:off x="5477395" y="3294392"/>
            <a:ext cx="6140271" cy="1323439"/>
          </a:xfrm>
          <a:prstGeom prst="rect">
            <a:avLst/>
          </a:prstGeom>
          <a:noFill/>
        </p:spPr>
        <p:txBody>
          <a:bodyPr wrap="none" rtlCol="0">
            <a:spAutoFit/>
            <a:scene3d>
              <a:camera prst="orthographicFront"/>
              <a:lightRig rig="threePt" dir="t"/>
            </a:scene3d>
            <a:sp3d contourW="12700"/>
          </a:bodyPr>
          <a:lstStyle/>
          <a:p>
            <a:r>
              <a:rPr lang="en-US" altLang="zh-CN" sz="4000" b="1" dirty="0">
                <a:solidFill>
                  <a:schemeClr val="accent1"/>
                </a:solidFill>
                <a:latin typeface="+mj-ea"/>
                <a:cs typeface="经典综艺体简" panose="02010609000101010101" pitchFamily="49" charset="-122"/>
              </a:rPr>
              <a:t>MATRIZ PAUTAS </a:t>
            </a:r>
          </a:p>
          <a:p>
            <a:r>
              <a:rPr lang="en-US" altLang="zh-CN" sz="4000" b="1" dirty="0">
                <a:solidFill>
                  <a:schemeClr val="accent1"/>
                </a:solidFill>
                <a:latin typeface="+mj-ea"/>
                <a:cs typeface="经典综艺体简" panose="02010609000101010101" pitchFamily="49" charset="-122"/>
              </a:rPr>
              <a:t>EXPEDIENTE TECNICO.</a:t>
            </a:r>
            <a:endParaRPr lang="zh-CN" altLang="en-US" sz="4000" b="1" dirty="0">
              <a:solidFill>
                <a:schemeClr val="accent1"/>
              </a:solidFill>
              <a:latin typeface="+mj-ea"/>
              <a:cs typeface="经典综艺体简" panose="02010609000101010101" pitchFamily="49" charset="-122"/>
            </a:endParaRPr>
          </a:p>
        </p:txBody>
      </p:sp>
      <p:cxnSp>
        <p:nvCxnSpPr>
          <p:cNvPr id="28" name="直接连接符 27"/>
          <p:cNvCxnSpPr/>
          <p:nvPr/>
        </p:nvCxnSpPr>
        <p:spPr>
          <a:xfrm>
            <a:off x="8824686" y="3144746"/>
            <a:ext cx="537029" cy="0"/>
          </a:xfrm>
          <a:prstGeom prst="line">
            <a:avLst/>
          </a:prstGeom>
          <a:ln w="317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0" name="图片占位符 29"/>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colorTemperature colorTemp="5300"/>
                    </a14:imgEffect>
                    <a14:imgEffect>
                      <a14:brightnessContrast contrast="20000"/>
                    </a14:imgEffect>
                  </a14:imgLayer>
                </a14:imgProps>
              </a:ext>
              <a:ext uri="{28A0092B-C50C-407E-A947-70E740481C1C}">
                <a14:useLocalDpi xmlns:a14="http://schemas.microsoft.com/office/drawing/2010/main" val="0"/>
              </a:ext>
            </a:extLst>
          </a:blip>
          <a:srcRect l="12477" r="12477"/>
          <a:stretch>
            <a:fillRect/>
          </a:stretch>
        </p:blipFill>
        <p:spPr/>
      </p:pic>
    </p:spTree>
    <p:extLst>
      <p:ext uri="{BB962C8B-B14F-4D97-AF65-F5344CB8AC3E}">
        <p14:creationId xmlns:p14="http://schemas.microsoft.com/office/powerpoint/2010/main" val="2043317067"/>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ppt_w</p:attrName>
                                        </p:attrNameLst>
                                      </p:cBhvr>
                                      <p:tavLst>
                                        <p:tav tm="0">
                                          <p:val>
                                            <p:fltVal val="0"/>
                                          </p:val>
                                        </p:tav>
                                        <p:tav tm="100000">
                                          <p:val>
                                            <p:strVal val="#ppt_w"/>
                                          </p:val>
                                        </p:tav>
                                      </p:tavLst>
                                    </p:anim>
                                    <p:anim calcmode="lin" valueType="num">
                                      <p:cBhvr>
                                        <p:cTn id="17" dur="500" fill="hold"/>
                                        <p:tgtEl>
                                          <p:spTgt spid="30"/>
                                        </p:tgtEl>
                                        <p:attrNameLst>
                                          <p:attrName>ppt_h</p:attrName>
                                        </p:attrNameLst>
                                      </p:cBhvr>
                                      <p:tavLst>
                                        <p:tav tm="0">
                                          <p:val>
                                            <p:fltVal val="0"/>
                                          </p:val>
                                        </p:tav>
                                        <p:tav tm="100000">
                                          <p:val>
                                            <p:strVal val="#ppt_h"/>
                                          </p:val>
                                        </p:tav>
                                      </p:tavLst>
                                    </p:anim>
                                    <p:animEffect transition="in" filter="fade">
                                      <p:cBhvr>
                                        <p:cTn id="18" dur="500"/>
                                        <p:tgtEl>
                                          <p:spTgt spid="30"/>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right)">
                                      <p:cBhvr>
                                        <p:cTn id="28" dur="500"/>
                                        <p:tgtEl>
                                          <p:spTgt spid="28"/>
                                        </p:tgtEl>
                                      </p:cBhvr>
                                    </p:animEffect>
                                  </p:childTnLst>
                                </p:cTn>
                              </p:par>
                            </p:childTnLst>
                          </p:cTn>
                        </p:par>
                        <p:par>
                          <p:cTn id="29" fill="hold">
                            <p:stCondLst>
                              <p:cond delay="2000"/>
                            </p:stCondLst>
                            <p:childTnLst>
                              <p:par>
                                <p:cTn id="30" presetID="12" presetClass="entr" presetSubtype="2"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p:tgtEl>
                                          <p:spTgt spid="26"/>
                                        </p:tgtEl>
                                        <p:attrNameLst>
                                          <p:attrName>ppt_x</p:attrName>
                                        </p:attrNameLst>
                                      </p:cBhvr>
                                      <p:tavLst>
                                        <p:tav tm="0">
                                          <p:val>
                                            <p:strVal val="#ppt_x+#ppt_w*1.125000"/>
                                          </p:val>
                                        </p:tav>
                                        <p:tav tm="100000">
                                          <p:val>
                                            <p:strVal val="#ppt_x"/>
                                          </p:val>
                                        </p:tav>
                                      </p:tavLst>
                                    </p:anim>
                                    <p:animEffect transition="in" filter="wipe(left)">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824624" y="307695"/>
            <a:ext cx="8497773" cy="834080"/>
            <a:chOff x="5402407" y="1174686"/>
            <a:chExt cx="4885992" cy="834080"/>
          </a:xfrm>
        </p:grpSpPr>
        <p:sp>
          <p:nvSpPr>
            <p:cNvPr id="49" name="文本框 48"/>
            <p:cNvSpPr txBox="1"/>
            <p:nvPr/>
          </p:nvSpPr>
          <p:spPr>
            <a:xfrm>
              <a:off x="5402407" y="1174686"/>
              <a:ext cx="4707495" cy="584775"/>
            </a:xfrm>
            <a:prstGeom prst="rect">
              <a:avLst/>
            </a:prstGeom>
            <a:noFill/>
          </p:spPr>
          <p:txBody>
            <a:bodyPr wrap="square" rtlCol="0">
              <a:spAutoFit/>
              <a:scene3d>
                <a:camera prst="orthographicFront"/>
                <a:lightRig rig="threePt" dir="t"/>
              </a:scene3d>
              <a:sp3d contourW="12700"/>
            </a:bodyPr>
            <a:lstStyle/>
            <a:p>
              <a:r>
                <a:rPr lang="es-PE" altLang="zh-CN" sz="3200" b="1" dirty="0">
                  <a:solidFill>
                    <a:schemeClr val="tx1">
                      <a:lumMod val="75000"/>
                      <a:lumOff val="25000"/>
                    </a:schemeClr>
                  </a:solidFill>
                  <a:latin typeface="+mn-ea"/>
                </a:rPr>
                <a:t>Matriz pautas Expediente Técnico </a:t>
              </a:r>
              <a:r>
                <a:rPr lang="en-US" altLang="zh-CN" sz="3200" b="1" dirty="0">
                  <a:solidFill>
                    <a:schemeClr val="tx1">
                      <a:lumMod val="75000"/>
                      <a:lumOff val="25000"/>
                    </a:schemeClr>
                  </a:solidFill>
                  <a:latin typeface="+mn-ea"/>
                </a:rPr>
                <a:t> </a:t>
              </a:r>
              <a:endParaRPr lang="zh-CN" altLang="en-US" sz="3200" b="1" dirty="0">
                <a:solidFill>
                  <a:schemeClr val="tx1">
                    <a:lumMod val="75000"/>
                    <a:lumOff val="25000"/>
                  </a:schemeClr>
                </a:solidFill>
                <a:latin typeface="+mn-ea"/>
              </a:endParaRPr>
            </a:p>
          </p:txBody>
        </p:sp>
        <p:sp>
          <p:nvSpPr>
            <p:cNvPr id="50" name="文本框 49"/>
            <p:cNvSpPr txBox="1"/>
            <p:nvPr/>
          </p:nvSpPr>
          <p:spPr>
            <a:xfrm>
              <a:off x="5402407" y="1722534"/>
              <a:ext cx="4885992" cy="28623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mj-ea"/>
                  <a:ea typeface="+mj-ea"/>
                </a:rPr>
                <a:t>print the presentation and make it into a film to be used in a wider field</a:t>
              </a:r>
            </a:p>
          </p:txBody>
        </p:sp>
      </p:grpSp>
      <p:pic>
        <p:nvPicPr>
          <p:cNvPr id="51" name="Picture 2" descr="E:\002-KIMS BUSINESS\007-04-1-FIVERR\01-PPT-TEMPLATE\COVER-PSD\05-cut-01.png">
            <a:extLst>
              <a:ext uri="{FF2B5EF4-FFF2-40B4-BE49-F238E27FC236}">
                <a16:creationId xmlns:a16="http://schemas.microsoft.com/office/drawing/2014/main" id="{B6A3263E-C13B-4224-ABD1-24A062F999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7368023" y="2110974"/>
            <a:ext cx="1304914" cy="251895"/>
          </a:xfrm>
          <a:prstGeom prst="rect">
            <a:avLst/>
          </a:prstGeom>
          <a:noFill/>
          <a:extLst>
            <a:ext uri="{909E8E84-426E-40DD-AFC4-6F175D3DCCD1}">
              <a14:hiddenFill xmlns:a14="http://schemas.microsoft.com/office/drawing/2010/main">
                <a:solidFill>
                  <a:srgbClr val="FFFFFF"/>
                </a:solidFill>
              </a14:hiddenFill>
            </a:ext>
          </a:extLst>
        </p:spPr>
      </p:pic>
      <p:sp>
        <p:nvSpPr>
          <p:cNvPr id="52" name="Pentagon 2">
            <a:extLst>
              <a:ext uri="{FF2B5EF4-FFF2-40B4-BE49-F238E27FC236}">
                <a16:creationId xmlns:a16="http://schemas.microsoft.com/office/drawing/2014/main" id="{EC91CDC1-3EB4-4F0C-9E9C-53B69B88FEAB}"/>
              </a:ext>
            </a:extLst>
          </p:cNvPr>
          <p:cNvSpPr/>
          <p:nvPr/>
        </p:nvSpPr>
        <p:spPr>
          <a:xfrm rot="5400000">
            <a:off x="6042989" y="2053403"/>
            <a:ext cx="1008000" cy="4838438"/>
          </a:xfrm>
          <a:prstGeom prst="round2SameRect">
            <a:avLst>
              <a:gd name="adj1" fmla="val 50000"/>
              <a:gd name="adj2" fmla="val 0"/>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3" name="Rounded Rectangle 23">
            <a:extLst>
              <a:ext uri="{FF2B5EF4-FFF2-40B4-BE49-F238E27FC236}">
                <a16:creationId xmlns:a16="http://schemas.microsoft.com/office/drawing/2014/main" id="{C9E0D9A0-6215-4717-910A-9C201927AAAC}"/>
              </a:ext>
            </a:extLst>
          </p:cNvPr>
          <p:cNvSpPr/>
          <p:nvPr/>
        </p:nvSpPr>
        <p:spPr>
          <a:xfrm rot="18900000">
            <a:off x="8029914" y="4044934"/>
            <a:ext cx="837070" cy="837070"/>
          </a:xfrm>
          <a:prstGeom prst="ellipse">
            <a:avLst/>
          </a:prstGeom>
          <a:solidFill>
            <a:schemeClr val="accent2">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a:p>
        </p:txBody>
      </p:sp>
      <p:sp>
        <p:nvSpPr>
          <p:cNvPr id="54" name="Rounded Rectangle 24">
            <a:extLst>
              <a:ext uri="{FF2B5EF4-FFF2-40B4-BE49-F238E27FC236}">
                <a16:creationId xmlns:a16="http://schemas.microsoft.com/office/drawing/2014/main" id="{722105D9-2D3F-471A-AB56-0AD85C2D89D3}"/>
              </a:ext>
            </a:extLst>
          </p:cNvPr>
          <p:cNvSpPr/>
          <p:nvPr/>
        </p:nvSpPr>
        <p:spPr>
          <a:xfrm rot="18900000">
            <a:off x="8107866" y="4122886"/>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TextBox 30">
            <a:extLst>
              <a:ext uri="{FF2B5EF4-FFF2-40B4-BE49-F238E27FC236}">
                <a16:creationId xmlns:a16="http://schemas.microsoft.com/office/drawing/2014/main" id="{88009422-B16B-4133-83E1-B082A4672F12}"/>
              </a:ext>
            </a:extLst>
          </p:cNvPr>
          <p:cNvSpPr txBox="1"/>
          <p:nvPr/>
        </p:nvSpPr>
        <p:spPr>
          <a:xfrm>
            <a:off x="8199273" y="4278803"/>
            <a:ext cx="498353"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03</a:t>
            </a:r>
            <a:endParaRPr lang="ko-KR" altLang="en-US" b="1" dirty="0">
              <a:solidFill>
                <a:schemeClr val="tx1">
                  <a:lumMod val="75000"/>
                  <a:lumOff val="25000"/>
                </a:schemeClr>
              </a:solidFill>
              <a:cs typeface="Arial" pitchFamily="34" charset="0"/>
            </a:endParaRPr>
          </a:p>
        </p:txBody>
      </p:sp>
      <p:sp>
        <p:nvSpPr>
          <p:cNvPr id="56" name="Pentagon 3">
            <a:extLst>
              <a:ext uri="{FF2B5EF4-FFF2-40B4-BE49-F238E27FC236}">
                <a16:creationId xmlns:a16="http://schemas.microsoft.com/office/drawing/2014/main" id="{C1D42788-7FEE-42D1-B48E-4074AE8BC7DC}"/>
              </a:ext>
            </a:extLst>
          </p:cNvPr>
          <p:cNvSpPr/>
          <p:nvPr/>
        </p:nvSpPr>
        <p:spPr>
          <a:xfrm rot="5400000">
            <a:off x="6042990" y="-106986"/>
            <a:ext cx="1008000" cy="4838438"/>
          </a:xfrm>
          <a:prstGeom prst="round2SameRect">
            <a:avLst>
              <a:gd name="adj1" fmla="val 50000"/>
              <a:gd name="adj2" fmla="val 0"/>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7" name="Rounded Rectangle 5">
            <a:extLst>
              <a:ext uri="{FF2B5EF4-FFF2-40B4-BE49-F238E27FC236}">
                <a16:creationId xmlns:a16="http://schemas.microsoft.com/office/drawing/2014/main" id="{7C9717D2-7487-44AB-963C-B326428D39F0}"/>
              </a:ext>
            </a:extLst>
          </p:cNvPr>
          <p:cNvSpPr/>
          <p:nvPr/>
        </p:nvSpPr>
        <p:spPr>
          <a:xfrm rot="18900000">
            <a:off x="8029069" y="1883703"/>
            <a:ext cx="838760" cy="838760"/>
          </a:xfrm>
          <a:prstGeom prst="ellipse">
            <a:avLst/>
          </a:prstGeom>
          <a:solidFill>
            <a:schemeClr val="accent4">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a:p>
        </p:txBody>
      </p:sp>
      <p:sp>
        <p:nvSpPr>
          <p:cNvPr id="58" name="Rounded Rectangle 6">
            <a:extLst>
              <a:ext uri="{FF2B5EF4-FFF2-40B4-BE49-F238E27FC236}">
                <a16:creationId xmlns:a16="http://schemas.microsoft.com/office/drawing/2014/main" id="{01D9D2C7-5D6D-4421-B52F-AFB86B8122E5}"/>
              </a:ext>
            </a:extLst>
          </p:cNvPr>
          <p:cNvSpPr/>
          <p:nvPr/>
        </p:nvSpPr>
        <p:spPr>
          <a:xfrm rot="18900000">
            <a:off x="8107179" y="1961813"/>
            <a:ext cx="682540" cy="682540"/>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9" name="TextBox 34">
            <a:extLst>
              <a:ext uri="{FF2B5EF4-FFF2-40B4-BE49-F238E27FC236}">
                <a16:creationId xmlns:a16="http://schemas.microsoft.com/office/drawing/2014/main" id="{D908C519-108B-4EEC-A681-12611F5EC7BD}"/>
              </a:ext>
            </a:extLst>
          </p:cNvPr>
          <p:cNvSpPr txBox="1"/>
          <p:nvPr/>
        </p:nvSpPr>
        <p:spPr>
          <a:xfrm>
            <a:off x="8198770" y="2118417"/>
            <a:ext cx="499358"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01</a:t>
            </a:r>
            <a:endParaRPr lang="ko-KR" altLang="en-US" b="1" dirty="0">
              <a:solidFill>
                <a:schemeClr val="tx1">
                  <a:lumMod val="75000"/>
                  <a:lumOff val="25000"/>
                </a:schemeClr>
              </a:solidFill>
              <a:cs typeface="Arial" pitchFamily="34" charset="0"/>
            </a:endParaRPr>
          </a:p>
        </p:txBody>
      </p:sp>
      <p:pic>
        <p:nvPicPr>
          <p:cNvPr id="60" name="Picture 2" descr="E:\002-KIMS BUSINESS\007-04-1-FIVERR\01-PPT-TEMPLATE\COVER-PSD\05-cut-01.png">
            <a:extLst>
              <a:ext uri="{FF2B5EF4-FFF2-40B4-BE49-F238E27FC236}">
                <a16:creationId xmlns:a16="http://schemas.microsoft.com/office/drawing/2014/main" id="{1CF44090-0A8D-4104-9377-6E1A86CE16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640920" y="3826841"/>
            <a:ext cx="5040000" cy="229254"/>
          </a:xfrm>
          <a:prstGeom prst="rect">
            <a:avLst/>
          </a:prstGeom>
          <a:noFill/>
          <a:extLst>
            <a:ext uri="{909E8E84-426E-40DD-AFC4-6F175D3DCCD1}">
              <a14:hiddenFill xmlns:a14="http://schemas.microsoft.com/office/drawing/2010/main">
                <a:solidFill>
                  <a:srgbClr val="FFFFFF"/>
                </a:solidFill>
              </a14:hiddenFill>
            </a:ext>
          </a:extLst>
        </p:spPr>
      </p:pic>
      <p:sp>
        <p:nvSpPr>
          <p:cNvPr id="61" name="Pentagon 13">
            <a:extLst>
              <a:ext uri="{FF2B5EF4-FFF2-40B4-BE49-F238E27FC236}">
                <a16:creationId xmlns:a16="http://schemas.microsoft.com/office/drawing/2014/main" id="{990085BB-8839-429F-8B93-546D066CBA4E}"/>
              </a:ext>
            </a:extLst>
          </p:cNvPr>
          <p:cNvSpPr/>
          <p:nvPr/>
        </p:nvSpPr>
        <p:spPr>
          <a:xfrm rot="16200000">
            <a:off x="5141010" y="3152127"/>
            <a:ext cx="1008000" cy="4838438"/>
          </a:xfrm>
          <a:prstGeom prst="round2SameRect">
            <a:avLst>
              <a:gd name="adj1" fmla="val 50000"/>
              <a:gd name="adj2" fmla="val 0"/>
            </a:avLst>
          </a:prstGeom>
          <a:solidFill>
            <a:srgbClr val="00B050"/>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2" name="Rounded Rectangle 19">
            <a:extLst>
              <a:ext uri="{FF2B5EF4-FFF2-40B4-BE49-F238E27FC236}">
                <a16:creationId xmlns:a16="http://schemas.microsoft.com/office/drawing/2014/main" id="{108503C6-EDE4-4A18-9FC9-F6812CEE7E64}"/>
              </a:ext>
            </a:extLst>
          </p:cNvPr>
          <p:cNvSpPr/>
          <p:nvPr/>
        </p:nvSpPr>
        <p:spPr>
          <a:xfrm rot="18900000">
            <a:off x="3317677" y="5139858"/>
            <a:ext cx="837070" cy="837070"/>
          </a:xfrm>
          <a:prstGeom prst="ellipse">
            <a:avLst/>
          </a:prstGeom>
          <a:solidFill>
            <a:schemeClr val="accent1">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a:p>
        </p:txBody>
      </p:sp>
      <p:sp>
        <p:nvSpPr>
          <p:cNvPr id="63" name="Rounded Rectangle 20">
            <a:extLst>
              <a:ext uri="{FF2B5EF4-FFF2-40B4-BE49-F238E27FC236}">
                <a16:creationId xmlns:a16="http://schemas.microsoft.com/office/drawing/2014/main" id="{82BA0DAB-6F48-4F0D-AFF2-012716954A59}"/>
              </a:ext>
            </a:extLst>
          </p:cNvPr>
          <p:cNvSpPr/>
          <p:nvPr/>
        </p:nvSpPr>
        <p:spPr>
          <a:xfrm rot="18900000">
            <a:off x="3395629" y="5217810"/>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TextBox 39">
            <a:extLst>
              <a:ext uri="{FF2B5EF4-FFF2-40B4-BE49-F238E27FC236}">
                <a16:creationId xmlns:a16="http://schemas.microsoft.com/office/drawing/2014/main" id="{4B442D5B-3A15-4816-BA36-EED934997048}"/>
              </a:ext>
            </a:extLst>
          </p:cNvPr>
          <p:cNvSpPr txBox="1"/>
          <p:nvPr/>
        </p:nvSpPr>
        <p:spPr>
          <a:xfrm>
            <a:off x="3487036" y="5373727"/>
            <a:ext cx="498353"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04</a:t>
            </a:r>
            <a:endParaRPr lang="ko-KR" altLang="en-US" b="1" dirty="0">
              <a:solidFill>
                <a:schemeClr val="tx1">
                  <a:lumMod val="75000"/>
                  <a:lumOff val="25000"/>
                </a:schemeClr>
              </a:solidFill>
              <a:cs typeface="Arial" pitchFamily="34" charset="0"/>
            </a:endParaRPr>
          </a:p>
        </p:txBody>
      </p:sp>
      <p:sp>
        <p:nvSpPr>
          <p:cNvPr id="65" name="Pentagon 12">
            <a:extLst>
              <a:ext uri="{FF2B5EF4-FFF2-40B4-BE49-F238E27FC236}">
                <a16:creationId xmlns:a16="http://schemas.microsoft.com/office/drawing/2014/main" id="{F8C3B833-E9A6-44F3-B82A-330D8112A147}"/>
              </a:ext>
            </a:extLst>
          </p:cNvPr>
          <p:cNvSpPr/>
          <p:nvPr/>
        </p:nvSpPr>
        <p:spPr>
          <a:xfrm rot="16200000">
            <a:off x="5141010" y="991738"/>
            <a:ext cx="1008000" cy="4838438"/>
          </a:xfrm>
          <a:prstGeom prst="round2SameRect">
            <a:avLst>
              <a:gd name="adj1" fmla="val 50000"/>
              <a:gd name="adj2" fmla="val 0"/>
            </a:avLst>
          </a:prstGeom>
          <a:solidFill>
            <a:srgbClr val="00B050"/>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6" name="Rounded Rectangle 15">
            <a:extLst>
              <a:ext uri="{FF2B5EF4-FFF2-40B4-BE49-F238E27FC236}">
                <a16:creationId xmlns:a16="http://schemas.microsoft.com/office/drawing/2014/main" id="{7BA80F39-A1CD-4B3A-992E-9E1C874D46B9}"/>
              </a:ext>
            </a:extLst>
          </p:cNvPr>
          <p:cNvSpPr/>
          <p:nvPr/>
        </p:nvSpPr>
        <p:spPr>
          <a:xfrm rot="18900000">
            <a:off x="3317677" y="2984899"/>
            <a:ext cx="837070" cy="837070"/>
          </a:xfrm>
          <a:prstGeom prst="ellipse">
            <a:avLst/>
          </a:prstGeom>
          <a:solidFill>
            <a:schemeClr val="accent3">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a:p>
        </p:txBody>
      </p:sp>
      <p:sp>
        <p:nvSpPr>
          <p:cNvPr id="67" name="Rounded Rectangle 16">
            <a:extLst>
              <a:ext uri="{FF2B5EF4-FFF2-40B4-BE49-F238E27FC236}">
                <a16:creationId xmlns:a16="http://schemas.microsoft.com/office/drawing/2014/main" id="{B46CB5F9-193E-48E0-9BB8-8BD389621111}"/>
              </a:ext>
            </a:extLst>
          </p:cNvPr>
          <p:cNvSpPr/>
          <p:nvPr/>
        </p:nvSpPr>
        <p:spPr>
          <a:xfrm rot="18900000">
            <a:off x="3395629" y="3062851"/>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TextBox 43">
            <a:extLst>
              <a:ext uri="{FF2B5EF4-FFF2-40B4-BE49-F238E27FC236}">
                <a16:creationId xmlns:a16="http://schemas.microsoft.com/office/drawing/2014/main" id="{F9132068-439B-46FC-89A7-FE9A40D7ABD9}"/>
              </a:ext>
            </a:extLst>
          </p:cNvPr>
          <p:cNvSpPr txBox="1"/>
          <p:nvPr/>
        </p:nvSpPr>
        <p:spPr>
          <a:xfrm>
            <a:off x="3487036" y="3218768"/>
            <a:ext cx="498353"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02</a:t>
            </a:r>
            <a:endParaRPr lang="ko-KR" altLang="en-US" b="1" dirty="0">
              <a:solidFill>
                <a:schemeClr val="tx1">
                  <a:lumMod val="75000"/>
                  <a:lumOff val="25000"/>
                </a:schemeClr>
              </a:solidFill>
              <a:cs typeface="Arial" pitchFamily="34" charset="0"/>
            </a:endParaRPr>
          </a:p>
        </p:txBody>
      </p:sp>
      <p:pic>
        <p:nvPicPr>
          <p:cNvPr id="69" name="Picture 2" descr="E:\002-KIMS BUSINESS\007-04-1-FIVERR\01-PPT-TEMPLATE\COVER-PSD\05-cut-01.png">
            <a:extLst>
              <a:ext uri="{FF2B5EF4-FFF2-40B4-BE49-F238E27FC236}">
                <a16:creationId xmlns:a16="http://schemas.microsoft.com/office/drawing/2014/main" id="{8ED7E0D8-3BB3-467C-8BF5-163C5191382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7362176" y="5530354"/>
            <a:ext cx="1333697" cy="226236"/>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E:\002-KIMS BUSINESS\007-04-1-FIVERR\01-PPT-TEMPLATE\COVER-PSD\05-cut-01.png">
            <a:extLst>
              <a:ext uri="{FF2B5EF4-FFF2-40B4-BE49-F238E27FC236}">
                <a16:creationId xmlns:a16="http://schemas.microsoft.com/office/drawing/2014/main" id="{479D0A52-EC8D-47A6-8893-FA5D89B1730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7455401" y="3326052"/>
            <a:ext cx="1150267" cy="205902"/>
          </a:xfrm>
          <a:prstGeom prst="rect">
            <a:avLst/>
          </a:prstGeom>
          <a:noFill/>
          <a:extLst>
            <a:ext uri="{909E8E84-426E-40DD-AFC4-6F175D3DCCD1}">
              <a14:hiddenFill xmlns:a14="http://schemas.microsoft.com/office/drawing/2010/main">
                <a:solidFill>
                  <a:srgbClr val="FFFFFF"/>
                </a:solidFill>
              </a14:hiddenFill>
            </a:ext>
          </a:extLst>
        </p:spPr>
      </p:pic>
      <p:grpSp>
        <p:nvGrpSpPr>
          <p:cNvPr id="71" name="Group 32">
            <a:extLst>
              <a:ext uri="{FF2B5EF4-FFF2-40B4-BE49-F238E27FC236}">
                <a16:creationId xmlns:a16="http://schemas.microsoft.com/office/drawing/2014/main" id="{06C240D4-C34E-448E-9BA4-753063C2424C}"/>
              </a:ext>
            </a:extLst>
          </p:cNvPr>
          <p:cNvGrpSpPr/>
          <p:nvPr/>
        </p:nvGrpSpPr>
        <p:grpSpPr>
          <a:xfrm>
            <a:off x="4184341" y="1803961"/>
            <a:ext cx="3757434" cy="967887"/>
            <a:chOff x="245430" y="4238757"/>
            <a:chExt cx="4803436" cy="967887"/>
          </a:xfrm>
        </p:grpSpPr>
        <p:sp>
          <p:nvSpPr>
            <p:cNvPr id="72" name="TextBox 47">
              <a:extLst>
                <a:ext uri="{FF2B5EF4-FFF2-40B4-BE49-F238E27FC236}">
                  <a16:creationId xmlns:a16="http://schemas.microsoft.com/office/drawing/2014/main" id="{838B60D9-21B3-4DE5-AF8F-64EDB3CFF0CD}"/>
                </a:ext>
              </a:extLst>
            </p:cNvPr>
            <p:cNvSpPr txBox="1"/>
            <p:nvPr/>
          </p:nvSpPr>
          <p:spPr>
            <a:xfrm>
              <a:off x="245430" y="4560313"/>
              <a:ext cx="4620351" cy="646331"/>
            </a:xfrm>
            <a:prstGeom prst="rect">
              <a:avLst/>
            </a:prstGeom>
            <a:noFill/>
          </p:spPr>
          <p:txBody>
            <a:bodyPr wrap="square" rtlCol="0">
              <a:spAutoFit/>
            </a:bodyPr>
            <a:lstStyle/>
            <a:p>
              <a:pPr algn="r"/>
              <a:r>
                <a:rPr lang="es-MX" altLang="ko-KR" sz="1200" dirty="0">
                  <a:solidFill>
                    <a:schemeClr val="bg1"/>
                  </a:solidFill>
                  <a:cs typeface="Arial" pitchFamily="34" charset="0"/>
                </a:rPr>
                <a:t>✔ Resolución de aprobación.✔ Memoria descriptiva.✔ Presupuesto de la inversión. ✔ Cronograma de ejecución física y financiera. </a:t>
              </a:r>
              <a:r>
                <a:rPr lang="en-US" altLang="ko-KR" sz="1200" dirty="0">
                  <a:solidFill>
                    <a:schemeClr val="bg1"/>
                  </a:solidFill>
                  <a:cs typeface="Arial" pitchFamily="34" charset="0"/>
                </a:rPr>
                <a:t>.   </a:t>
              </a:r>
            </a:p>
          </p:txBody>
        </p:sp>
        <p:sp>
          <p:nvSpPr>
            <p:cNvPr id="73" name="TextBox 48">
              <a:extLst>
                <a:ext uri="{FF2B5EF4-FFF2-40B4-BE49-F238E27FC236}">
                  <a16:creationId xmlns:a16="http://schemas.microsoft.com/office/drawing/2014/main" id="{EA6AAB05-E5A4-471F-A254-B6B6816C55DF}"/>
                </a:ext>
              </a:extLst>
            </p:cNvPr>
            <p:cNvSpPr txBox="1"/>
            <p:nvPr/>
          </p:nvSpPr>
          <p:spPr>
            <a:xfrm>
              <a:off x="380168" y="4238757"/>
              <a:ext cx="4668698" cy="461665"/>
            </a:xfrm>
            <a:prstGeom prst="rect">
              <a:avLst/>
            </a:prstGeom>
            <a:noFill/>
          </p:spPr>
          <p:txBody>
            <a:bodyPr wrap="square" rtlCol="0">
              <a:spAutoFit/>
            </a:bodyPr>
            <a:lstStyle/>
            <a:p>
              <a:r>
                <a:rPr lang="es-MX" altLang="ko-KR" sz="1200" b="1" dirty="0">
                  <a:solidFill>
                    <a:schemeClr val="bg1"/>
                  </a:solidFill>
                  <a:cs typeface="Arial" pitchFamily="34" charset="0"/>
                </a:rPr>
                <a:t>1.- APROBACIÓN DEL ET O DOCUMENTO EQUIVALENTE</a:t>
              </a:r>
              <a:endParaRPr lang="ko-KR" altLang="en-US" sz="1200" b="1" dirty="0">
                <a:solidFill>
                  <a:schemeClr val="bg1"/>
                </a:solidFill>
                <a:cs typeface="Arial" pitchFamily="34" charset="0"/>
              </a:endParaRPr>
            </a:p>
          </p:txBody>
        </p:sp>
      </p:grpSp>
      <p:grpSp>
        <p:nvGrpSpPr>
          <p:cNvPr id="74" name="Group 32">
            <a:extLst>
              <a:ext uri="{FF2B5EF4-FFF2-40B4-BE49-F238E27FC236}">
                <a16:creationId xmlns:a16="http://schemas.microsoft.com/office/drawing/2014/main" id="{D86178FE-8E71-4B12-B864-82FC94BEE699}"/>
              </a:ext>
            </a:extLst>
          </p:cNvPr>
          <p:cNvGrpSpPr/>
          <p:nvPr/>
        </p:nvGrpSpPr>
        <p:grpSpPr>
          <a:xfrm>
            <a:off x="4171980" y="2896273"/>
            <a:ext cx="3835652" cy="755107"/>
            <a:chOff x="84098" y="4228028"/>
            <a:chExt cx="4779773" cy="755107"/>
          </a:xfrm>
        </p:grpSpPr>
        <p:sp>
          <p:nvSpPr>
            <p:cNvPr id="75" name="TextBox 50">
              <a:extLst>
                <a:ext uri="{FF2B5EF4-FFF2-40B4-BE49-F238E27FC236}">
                  <a16:creationId xmlns:a16="http://schemas.microsoft.com/office/drawing/2014/main" id="{690B2730-D589-4FD0-9D5F-B6100941679A}"/>
                </a:ext>
              </a:extLst>
            </p:cNvPr>
            <p:cNvSpPr txBox="1"/>
            <p:nvPr/>
          </p:nvSpPr>
          <p:spPr>
            <a:xfrm>
              <a:off x="243520" y="4706136"/>
              <a:ext cx="4620351" cy="276999"/>
            </a:xfrm>
            <a:prstGeom prst="rect">
              <a:avLst/>
            </a:prstGeom>
            <a:noFill/>
          </p:spPr>
          <p:txBody>
            <a:bodyPr wrap="square" rtlCol="0">
              <a:spAutoFit/>
            </a:bodyPr>
            <a:lstStyle/>
            <a:p>
              <a:r>
                <a:rPr lang="es-MX" altLang="ko-KR" sz="1200" dirty="0">
                  <a:solidFill>
                    <a:schemeClr val="bg1"/>
                  </a:solidFill>
                  <a:cs typeface="Arial" pitchFamily="34" charset="0"/>
                </a:rPr>
                <a:t>✔Informe de Consistencia de la UF</a:t>
              </a:r>
              <a:r>
                <a:rPr lang="en-US" altLang="ko-KR" sz="1200" dirty="0">
                  <a:solidFill>
                    <a:schemeClr val="bg1"/>
                  </a:solidFill>
                  <a:cs typeface="Arial" pitchFamily="34" charset="0"/>
                </a:rPr>
                <a:t>.   </a:t>
              </a:r>
            </a:p>
          </p:txBody>
        </p:sp>
        <p:sp>
          <p:nvSpPr>
            <p:cNvPr id="76" name="TextBox 51">
              <a:extLst>
                <a:ext uri="{FF2B5EF4-FFF2-40B4-BE49-F238E27FC236}">
                  <a16:creationId xmlns:a16="http://schemas.microsoft.com/office/drawing/2014/main" id="{F020DC53-D642-4F6E-B8AF-52AA7EE90198}"/>
                </a:ext>
              </a:extLst>
            </p:cNvPr>
            <p:cNvSpPr txBox="1"/>
            <p:nvPr/>
          </p:nvSpPr>
          <p:spPr>
            <a:xfrm>
              <a:off x="84098" y="4228028"/>
              <a:ext cx="4687727" cy="461665"/>
            </a:xfrm>
            <a:prstGeom prst="rect">
              <a:avLst/>
            </a:prstGeom>
            <a:noFill/>
          </p:spPr>
          <p:txBody>
            <a:bodyPr wrap="square" rtlCol="0">
              <a:spAutoFit/>
            </a:bodyPr>
            <a:lstStyle/>
            <a:p>
              <a:r>
                <a:rPr lang="en-US" altLang="ko-KR" sz="1200" b="1" dirty="0">
                  <a:solidFill>
                    <a:schemeClr val="bg1"/>
                  </a:solidFill>
                  <a:cs typeface="Arial" pitchFamily="34" charset="0"/>
                </a:rPr>
                <a:t>2.- CONSISTENCIA DEL ET O DOCUMENTO EQUIVALENTE</a:t>
              </a:r>
              <a:endParaRPr lang="ko-KR" altLang="en-US" sz="1200" b="1" dirty="0">
                <a:solidFill>
                  <a:schemeClr val="bg1"/>
                </a:solidFill>
                <a:cs typeface="Arial" pitchFamily="34" charset="0"/>
              </a:endParaRPr>
            </a:p>
          </p:txBody>
        </p:sp>
      </p:grpSp>
      <p:grpSp>
        <p:nvGrpSpPr>
          <p:cNvPr id="77" name="Group 32">
            <a:extLst>
              <a:ext uri="{FF2B5EF4-FFF2-40B4-BE49-F238E27FC236}">
                <a16:creationId xmlns:a16="http://schemas.microsoft.com/office/drawing/2014/main" id="{7E02BFFF-A709-469D-8A0E-81C2E21DD018}"/>
              </a:ext>
            </a:extLst>
          </p:cNvPr>
          <p:cNvGrpSpPr/>
          <p:nvPr/>
        </p:nvGrpSpPr>
        <p:grpSpPr>
          <a:xfrm>
            <a:off x="4147886" y="4034953"/>
            <a:ext cx="3761788" cy="899495"/>
            <a:chOff x="200944" y="4307149"/>
            <a:chExt cx="4687727" cy="899495"/>
          </a:xfrm>
          <a:solidFill>
            <a:srgbClr val="FF8001"/>
          </a:solidFill>
        </p:grpSpPr>
        <p:sp>
          <p:nvSpPr>
            <p:cNvPr id="78" name="TextBox 53">
              <a:extLst>
                <a:ext uri="{FF2B5EF4-FFF2-40B4-BE49-F238E27FC236}">
                  <a16:creationId xmlns:a16="http://schemas.microsoft.com/office/drawing/2014/main" id="{355A6711-B368-4D1C-A5FF-38620AB64EF9}"/>
                </a:ext>
              </a:extLst>
            </p:cNvPr>
            <p:cNvSpPr txBox="1"/>
            <p:nvPr/>
          </p:nvSpPr>
          <p:spPr>
            <a:xfrm>
              <a:off x="245430" y="4560313"/>
              <a:ext cx="4620351" cy="646331"/>
            </a:xfrm>
            <a:prstGeom prst="rect">
              <a:avLst/>
            </a:prstGeom>
            <a:grpFill/>
          </p:spPr>
          <p:txBody>
            <a:bodyPr wrap="square" rtlCol="0">
              <a:spAutoFit/>
            </a:bodyPr>
            <a:lstStyle/>
            <a:p>
              <a:pPr algn="r"/>
              <a:r>
                <a:rPr lang="en-US" altLang="ko-KR" sz="1200" dirty="0">
                  <a:solidFill>
                    <a:schemeClr val="bg1"/>
                  </a:solidFill>
                  <a:cs typeface="Arial" pitchFamily="34" charset="0"/>
                </a:rPr>
                <a:t>✔ </a:t>
              </a:r>
              <a:r>
                <a:rPr lang="es-PE" altLang="ko-KR" sz="1200" dirty="0">
                  <a:solidFill>
                    <a:schemeClr val="bg1"/>
                  </a:solidFill>
                  <a:cs typeface="Arial" pitchFamily="34" charset="0"/>
                </a:rPr>
                <a:t>Programa</a:t>
              </a:r>
              <a:r>
                <a:rPr lang="en-US" altLang="ko-KR" sz="1200" dirty="0">
                  <a:solidFill>
                    <a:schemeClr val="bg1"/>
                  </a:solidFill>
                  <a:cs typeface="Arial" pitchFamily="34" charset="0"/>
                </a:rPr>
                <a:t> Médico </a:t>
              </a:r>
              <a:r>
                <a:rPr lang="en-US" altLang="ko-KR" sz="1200" dirty="0" err="1">
                  <a:solidFill>
                    <a:schemeClr val="bg1"/>
                  </a:solidFill>
                  <a:cs typeface="Arial" pitchFamily="34" charset="0"/>
                </a:rPr>
                <a:t>Funcional</a:t>
              </a:r>
              <a:r>
                <a:rPr lang="en-US" altLang="ko-KR" sz="1200" dirty="0">
                  <a:solidFill>
                    <a:schemeClr val="bg1"/>
                  </a:solidFill>
                  <a:cs typeface="Arial" pitchFamily="34" charset="0"/>
                </a:rPr>
                <a:t> (PMF)</a:t>
              </a:r>
            </a:p>
            <a:p>
              <a:pPr algn="r"/>
              <a:r>
                <a:rPr lang="en-US" altLang="ko-KR" sz="1200" dirty="0">
                  <a:solidFill>
                    <a:schemeClr val="bg1"/>
                  </a:solidFill>
                  <a:cs typeface="Arial" pitchFamily="34" charset="0"/>
                </a:rPr>
                <a:t>✔ </a:t>
              </a:r>
              <a:r>
                <a:rPr lang="en-US" altLang="ko-KR" sz="1200" dirty="0" err="1">
                  <a:solidFill>
                    <a:schemeClr val="bg1"/>
                  </a:solidFill>
                  <a:cs typeface="Arial" pitchFamily="34" charset="0"/>
                </a:rPr>
                <a:t>Programa</a:t>
              </a:r>
              <a:r>
                <a:rPr lang="en-US" altLang="ko-KR" sz="1200" dirty="0">
                  <a:solidFill>
                    <a:schemeClr val="bg1"/>
                  </a:solidFill>
                  <a:cs typeface="Arial" pitchFamily="34" charset="0"/>
                </a:rPr>
                <a:t> </a:t>
              </a:r>
              <a:r>
                <a:rPr lang="en-US" altLang="ko-KR" sz="1200" dirty="0" err="1">
                  <a:solidFill>
                    <a:schemeClr val="bg1"/>
                  </a:solidFill>
                  <a:cs typeface="Arial" pitchFamily="34" charset="0"/>
                </a:rPr>
                <a:t>Arquitectónico</a:t>
              </a:r>
              <a:r>
                <a:rPr lang="en-US" altLang="ko-KR" sz="1200" dirty="0">
                  <a:solidFill>
                    <a:schemeClr val="bg1"/>
                  </a:solidFill>
                  <a:cs typeface="Arial" pitchFamily="34" charset="0"/>
                </a:rPr>
                <a:t> (PA)</a:t>
              </a:r>
            </a:p>
            <a:p>
              <a:pPr algn="r"/>
              <a:r>
                <a:rPr lang="en-US" altLang="ko-KR" sz="1200" dirty="0">
                  <a:solidFill>
                    <a:schemeClr val="bg1"/>
                  </a:solidFill>
                  <a:cs typeface="Arial" pitchFamily="34" charset="0"/>
                </a:rPr>
                <a:t>✔ </a:t>
              </a:r>
              <a:r>
                <a:rPr lang="en-US" altLang="ko-KR" sz="1200" dirty="0" err="1">
                  <a:solidFill>
                    <a:schemeClr val="bg1"/>
                  </a:solidFill>
                  <a:cs typeface="Arial" pitchFamily="34" charset="0"/>
                </a:rPr>
                <a:t>Programa</a:t>
              </a:r>
              <a:r>
                <a:rPr lang="en-US" altLang="ko-KR" sz="1200" dirty="0">
                  <a:solidFill>
                    <a:schemeClr val="bg1"/>
                  </a:solidFill>
                  <a:cs typeface="Arial" pitchFamily="34" charset="0"/>
                </a:rPr>
                <a:t> de </a:t>
              </a:r>
              <a:r>
                <a:rPr lang="en-US" altLang="ko-KR" sz="1200" dirty="0" err="1">
                  <a:solidFill>
                    <a:schemeClr val="bg1"/>
                  </a:solidFill>
                  <a:cs typeface="Arial" pitchFamily="34" charset="0"/>
                </a:rPr>
                <a:t>Recursos</a:t>
              </a:r>
              <a:r>
                <a:rPr lang="en-US" altLang="ko-KR" sz="1200" dirty="0">
                  <a:solidFill>
                    <a:schemeClr val="bg1"/>
                  </a:solidFill>
                  <a:cs typeface="Arial" pitchFamily="34" charset="0"/>
                </a:rPr>
                <a:t> Humanos (PRH)</a:t>
              </a:r>
            </a:p>
          </p:txBody>
        </p:sp>
        <p:sp>
          <p:nvSpPr>
            <p:cNvPr id="79" name="TextBox 54">
              <a:extLst>
                <a:ext uri="{FF2B5EF4-FFF2-40B4-BE49-F238E27FC236}">
                  <a16:creationId xmlns:a16="http://schemas.microsoft.com/office/drawing/2014/main" id="{BC1932F3-EACF-46E4-A416-1C35A1C6F204}"/>
                </a:ext>
              </a:extLst>
            </p:cNvPr>
            <p:cNvSpPr txBox="1"/>
            <p:nvPr/>
          </p:nvSpPr>
          <p:spPr>
            <a:xfrm>
              <a:off x="200944" y="4307149"/>
              <a:ext cx="4687727" cy="276999"/>
            </a:xfrm>
            <a:prstGeom prst="rect">
              <a:avLst/>
            </a:prstGeom>
            <a:grpFill/>
          </p:spPr>
          <p:txBody>
            <a:bodyPr wrap="square" rtlCol="0">
              <a:spAutoFit/>
            </a:bodyPr>
            <a:lstStyle/>
            <a:p>
              <a:pPr algn="r"/>
              <a:r>
                <a:rPr lang="en-US" altLang="ko-KR" sz="1200" b="1" dirty="0">
                  <a:solidFill>
                    <a:schemeClr val="bg1"/>
                  </a:solidFill>
                  <a:cs typeface="Arial" pitchFamily="34" charset="0"/>
                </a:rPr>
                <a:t>3.- DIMENSIONAMIENTO</a:t>
              </a:r>
              <a:endParaRPr lang="ko-KR" altLang="en-US" sz="1200" b="1" dirty="0">
                <a:solidFill>
                  <a:schemeClr val="bg1"/>
                </a:solidFill>
                <a:cs typeface="Arial" pitchFamily="34" charset="0"/>
              </a:endParaRPr>
            </a:p>
          </p:txBody>
        </p:sp>
      </p:grpSp>
      <p:grpSp>
        <p:nvGrpSpPr>
          <p:cNvPr id="80" name="Group 32">
            <a:extLst>
              <a:ext uri="{FF2B5EF4-FFF2-40B4-BE49-F238E27FC236}">
                <a16:creationId xmlns:a16="http://schemas.microsoft.com/office/drawing/2014/main" id="{D677959B-03F4-4A82-8DF1-810B80389766}"/>
              </a:ext>
            </a:extLst>
          </p:cNvPr>
          <p:cNvGrpSpPr/>
          <p:nvPr/>
        </p:nvGrpSpPr>
        <p:grpSpPr>
          <a:xfrm>
            <a:off x="4246633" y="5137994"/>
            <a:ext cx="3895510" cy="767617"/>
            <a:chOff x="191580" y="4307149"/>
            <a:chExt cx="4854364" cy="767617"/>
          </a:xfrm>
        </p:grpSpPr>
        <p:sp>
          <p:nvSpPr>
            <p:cNvPr id="81" name="TextBox 56">
              <a:extLst>
                <a:ext uri="{FF2B5EF4-FFF2-40B4-BE49-F238E27FC236}">
                  <a16:creationId xmlns:a16="http://schemas.microsoft.com/office/drawing/2014/main" id="{A5CBA540-40F1-41BE-AF48-21E529ABF41B}"/>
                </a:ext>
              </a:extLst>
            </p:cNvPr>
            <p:cNvSpPr txBox="1"/>
            <p:nvPr/>
          </p:nvSpPr>
          <p:spPr>
            <a:xfrm>
              <a:off x="191580" y="4797767"/>
              <a:ext cx="4620352" cy="276999"/>
            </a:xfrm>
            <a:prstGeom prst="rect">
              <a:avLst/>
            </a:prstGeom>
            <a:noFill/>
          </p:spPr>
          <p:txBody>
            <a:bodyPr wrap="square" rtlCol="0">
              <a:spAutoFit/>
            </a:bodyPr>
            <a:lstStyle/>
            <a:p>
              <a:r>
                <a:rPr lang="es-MX" altLang="ko-KR" sz="1200" dirty="0">
                  <a:solidFill>
                    <a:schemeClr val="bg1"/>
                  </a:solidFill>
                  <a:cs typeface="Arial" pitchFamily="34" charset="0"/>
                </a:rPr>
                <a:t>✔ Opinión favorable de la Autoridad de Salud</a:t>
              </a:r>
              <a:endParaRPr lang="en-US" altLang="ko-KR" sz="1200" dirty="0">
                <a:solidFill>
                  <a:schemeClr val="bg1"/>
                </a:solidFill>
                <a:cs typeface="Arial" pitchFamily="34" charset="0"/>
              </a:endParaRPr>
            </a:p>
          </p:txBody>
        </p:sp>
        <p:sp>
          <p:nvSpPr>
            <p:cNvPr id="82" name="TextBox 57">
              <a:extLst>
                <a:ext uri="{FF2B5EF4-FFF2-40B4-BE49-F238E27FC236}">
                  <a16:creationId xmlns:a16="http://schemas.microsoft.com/office/drawing/2014/main" id="{D6647771-FD56-49FD-950B-A061A0488942}"/>
                </a:ext>
              </a:extLst>
            </p:cNvPr>
            <p:cNvSpPr txBox="1"/>
            <p:nvPr/>
          </p:nvSpPr>
          <p:spPr>
            <a:xfrm>
              <a:off x="200944" y="4307149"/>
              <a:ext cx="4845000" cy="461665"/>
            </a:xfrm>
            <a:prstGeom prst="rect">
              <a:avLst/>
            </a:prstGeom>
            <a:noFill/>
          </p:spPr>
          <p:txBody>
            <a:bodyPr wrap="square" rtlCol="0">
              <a:spAutoFit/>
            </a:bodyPr>
            <a:lstStyle/>
            <a:p>
              <a:r>
                <a:rPr lang="pt-BR" altLang="ko-KR" sz="1200" b="1" dirty="0">
                  <a:solidFill>
                    <a:schemeClr val="bg1"/>
                  </a:solidFill>
                  <a:cs typeface="Arial" pitchFamily="34" charset="0"/>
                </a:rPr>
                <a:t>4.- CORRESPONDENCIA DEL PROGRAMA ARQUITECTÓNICO</a:t>
              </a:r>
              <a:endParaRPr lang="ko-KR" altLang="en-US" sz="1200" b="1" dirty="0">
                <a:solidFill>
                  <a:schemeClr val="bg1"/>
                </a:solidFill>
                <a:cs typeface="Arial" pitchFamily="34" charset="0"/>
              </a:endParaRPr>
            </a:p>
          </p:txBody>
        </p:sp>
      </p:grpSp>
      <p:grpSp>
        <p:nvGrpSpPr>
          <p:cNvPr id="83" name="그룹 87">
            <a:extLst>
              <a:ext uri="{FF2B5EF4-FFF2-40B4-BE49-F238E27FC236}">
                <a16:creationId xmlns:a16="http://schemas.microsoft.com/office/drawing/2014/main" id="{352848F5-3697-4E16-A694-F6C06CE6DA85}"/>
              </a:ext>
            </a:extLst>
          </p:cNvPr>
          <p:cNvGrpSpPr/>
          <p:nvPr/>
        </p:nvGrpSpPr>
        <p:grpSpPr>
          <a:xfrm>
            <a:off x="1015627" y="4349790"/>
            <a:ext cx="2523434" cy="1065203"/>
            <a:chOff x="1682410" y="2217893"/>
            <a:chExt cx="2019261" cy="852379"/>
          </a:xfrm>
          <a:solidFill>
            <a:schemeClr val="bg1">
              <a:lumMod val="85000"/>
            </a:schemeClr>
          </a:solidFill>
        </p:grpSpPr>
        <p:grpSp>
          <p:nvGrpSpPr>
            <p:cNvPr id="84" name="그룹 86">
              <a:extLst>
                <a:ext uri="{FF2B5EF4-FFF2-40B4-BE49-F238E27FC236}">
                  <a16:creationId xmlns:a16="http://schemas.microsoft.com/office/drawing/2014/main" id="{B2F9680A-8A38-4F2A-9C22-237C1B4F0A3E}"/>
                </a:ext>
              </a:extLst>
            </p:cNvPr>
            <p:cNvGrpSpPr/>
            <p:nvPr/>
          </p:nvGrpSpPr>
          <p:grpSpPr>
            <a:xfrm>
              <a:off x="1774163" y="2217893"/>
              <a:ext cx="1927508" cy="852379"/>
              <a:chOff x="1774163" y="2217893"/>
              <a:chExt cx="1927508" cy="852379"/>
            </a:xfrm>
            <a:grpFill/>
          </p:grpSpPr>
          <p:sp>
            <p:nvSpPr>
              <p:cNvPr id="86" name="Freeform 18">
                <a:extLst>
                  <a:ext uri="{FF2B5EF4-FFF2-40B4-BE49-F238E27FC236}">
                    <a16:creationId xmlns:a16="http://schemas.microsoft.com/office/drawing/2014/main" id="{174309D9-7F6F-420E-94F6-3B73148FD836}"/>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 name="Freeform 19">
                <a:extLst>
                  <a:ext uri="{FF2B5EF4-FFF2-40B4-BE49-F238E27FC236}">
                    <a16:creationId xmlns:a16="http://schemas.microsoft.com/office/drawing/2014/main" id="{B2D7DBDD-2A93-43B0-9ABF-5C05FA7C4B67}"/>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85" name="직사각형 85">
              <a:extLst>
                <a:ext uri="{FF2B5EF4-FFF2-40B4-BE49-F238E27FC236}">
                  <a16:creationId xmlns:a16="http://schemas.microsoft.com/office/drawing/2014/main" id="{24237D87-E43F-4604-B687-10CCD84D3FD3}"/>
                </a:ext>
              </a:extLst>
            </p:cNvPr>
            <p:cNvSpPr/>
            <p:nvPr/>
          </p:nvSpPr>
          <p:spPr>
            <a:xfrm rot="18740140">
              <a:off x="1894195" y="2506511"/>
              <a:ext cx="285737" cy="709307"/>
            </a:xfrm>
            <a:prstGeom prst="rect">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88" name="그룹 88">
            <a:extLst>
              <a:ext uri="{FF2B5EF4-FFF2-40B4-BE49-F238E27FC236}">
                <a16:creationId xmlns:a16="http://schemas.microsoft.com/office/drawing/2014/main" id="{50341A03-10E6-4B19-B2CD-98F3C5AFC5C1}"/>
              </a:ext>
            </a:extLst>
          </p:cNvPr>
          <p:cNvGrpSpPr/>
          <p:nvPr/>
        </p:nvGrpSpPr>
        <p:grpSpPr>
          <a:xfrm>
            <a:off x="1015627" y="2061903"/>
            <a:ext cx="2523434" cy="1065203"/>
            <a:chOff x="1682410" y="2217893"/>
            <a:chExt cx="2019261" cy="852379"/>
          </a:xfrm>
          <a:solidFill>
            <a:schemeClr val="bg1">
              <a:lumMod val="85000"/>
            </a:schemeClr>
          </a:solidFill>
        </p:grpSpPr>
        <p:grpSp>
          <p:nvGrpSpPr>
            <p:cNvPr id="89" name="그룹 89">
              <a:extLst>
                <a:ext uri="{FF2B5EF4-FFF2-40B4-BE49-F238E27FC236}">
                  <a16:creationId xmlns:a16="http://schemas.microsoft.com/office/drawing/2014/main" id="{1898AF1A-62ED-4F7B-8733-A864292921FD}"/>
                </a:ext>
              </a:extLst>
            </p:cNvPr>
            <p:cNvGrpSpPr/>
            <p:nvPr/>
          </p:nvGrpSpPr>
          <p:grpSpPr>
            <a:xfrm>
              <a:off x="1774163" y="2217893"/>
              <a:ext cx="1927508" cy="852379"/>
              <a:chOff x="1774163" y="2217893"/>
              <a:chExt cx="1927508" cy="852379"/>
            </a:xfrm>
            <a:grpFill/>
          </p:grpSpPr>
          <p:sp>
            <p:nvSpPr>
              <p:cNvPr id="91" name="Freeform 18">
                <a:extLst>
                  <a:ext uri="{FF2B5EF4-FFF2-40B4-BE49-F238E27FC236}">
                    <a16:creationId xmlns:a16="http://schemas.microsoft.com/office/drawing/2014/main" id="{B84DE078-4343-44F6-BD9C-773C96504E57}"/>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2" name="Freeform 19">
                <a:extLst>
                  <a:ext uri="{FF2B5EF4-FFF2-40B4-BE49-F238E27FC236}">
                    <a16:creationId xmlns:a16="http://schemas.microsoft.com/office/drawing/2014/main" id="{6EE801EB-D71C-41B0-A2E2-1B491126BA8F}"/>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90" name="직사각형 90">
              <a:extLst>
                <a:ext uri="{FF2B5EF4-FFF2-40B4-BE49-F238E27FC236}">
                  <a16:creationId xmlns:a16="http://schemas.microsoft.com/office/drawing/2014/main" id="{DBB05F85-6669-4058-B222-4ED7AD264A46}"/>
                </a:ext>
              </a:extLst>
            </p:cNvPr>
            <p:cNvSpPr/>
            <p:nvPr/>
          </p:nvSpPr>
          <p:spPr>
            <a:xfrm rot="18740140">
              <a:off x="1894195" y="2506511"/>
              <a:ext cx="285737" cy="709307"/>
            </a:xfrm>
            <a:prstGeom prst="rect">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93" name="그룹 93">
            <a:extLst>
              <a:ext uri="{FF2B5EF4-FFF2-40B4-BE49-F238E27FC236}">
                <a16:creationId xmlns:a16="http://schemas.microsoft.com/office/drawing/2014/main" id="{8EB72B4B-4C7C-4798-97BE-210ED72948DA}"/>
              </a:ext>
            </a:extLst>
          </p:cNvPr>
          <p:cNvGrpSpPr/>
          <p:nvPr/>
        </p:nvGrpSpPr>
        <p:grpSpPr>
          <a:xfrm rot="10800000" flipV="1">
            <a:off x="8712232" y="5325601"/>
            <a:ext cx="2523434" cy="1065203"/>
            <a:chOff x="1682410" y="2217893"/>
            <a:chExt cx="2019261" cy="852379"/>
          </a:xfrm>
          <a:solidFill>
            <a:schemeClr val="bg1">
              <a:lumMod val="85000"/>
            </a:schemeClr>
          </a:solidFill>
        </p:grpSpPr>
        <p:grpSp>
          <p:nvGrpSpPr>
            <p:cNvPr id="94" name="그룹 94">
              <a:extLst>
                <a:ext uri="{FF2B5EF4-FFF2-40B4-BE49-F238E27FC236}">
                  <a16:creationId xmlns:a16="http://schemas.microsoft.com/office/drawing/2014/main" id="{F4FC6FDA-7179-4499-A188-B67ACE5DB9BE}"/>
                </a:ext>
              </a:extLst>
            </p:cNvPr>
            <p:cNvGrpSpPr/>
            <p:nvPr/>
          </p:nvGrpSpPr>
          <p:grpSpPr>
            <a:xfrm>
              <a:off x="1774163" y="2217893"/>
              <a:ext cx="1927508" cy="852379"/>
              <a:chOff x="1774163" y="2217893"/>
              <a:chExt cx="1927508" cy="852379"/>
            </a:xfrm>
            <a:grpFill/>
          </p:grpSpPr>
          <p:sp>
            <p:nvSpPr>
              <p:cNvPr id="96" name="Freeform 18">
                <a:extLst>
                  <a:ext uri="{FF2B5EF4-FFF2-40B4-BE49-F238E27FC236}">
                    <a16:creationId xmlns:a16="http://schemas.microsoft.com/office/drawing/2014/main" id="{ED78E9F7-2D35-410D-8644-EC875AEF3EB8}"/>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7" name="Freeform 19">
                <a:extLst>
                  <a:ext uri="{FF2B5EF4-FFF2-40B4-BE49-F238E27FC236}">
                    <a16:creationId xmlns:a16="http://schemas.microsoft.com/office/drawing/2014/main" id="{DEB20AF7-6CC3-494D-B169-FB3B19F16337}"/>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95" name="직사각형 95">
              <a:extLst>
                <a:ext uri="{FF2B5EF4-FFF2-40B4-BE49-F238E27FC236}">
                  <a16:creationId xmlns:a16="http://schemas.microsoft.com/office/drawing/2014/main" id="{24D18EE7-C573-4297-A0F7-AE3DE0EF2DD9}"/>
                </a:ext>
              </a:extLst>
            </p:cNvPr>
            <p:cNvSpPr/>
            <p:nvPr/>
          </p:nvSpPr>
          <p:spPr>
            <a:xfrm rot="18740140">
              <a:off x="1894195" y="2506511"/>
              <a:ext cx="285737" cy="709307"/>
            </a:xfrm>
            <a:prstGeom prst="rect">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98" name="그룹 98">
            <a:extLst>
              <a:ext uri="{FF2B5EF4-FFF2-40B4-BE49-F238E27FC236}">
                <a16:creationId xmlns:a16="http://schemas.microsoft.com/office/drawing/2014/main" id="{2D92EB4B-BA0C-4000-A14A-8404A9E4A255}"/>
              </a:ext>
            </a:extLst>
          </p:cNvPr>
          <p:cNvGrpSpPr/>
          <p:nvPr/>
        </p:nvGrpSpPr>
        <p:grpSpPr>
          <a:xfrm rot="10800000" flipV="1">
            <a:off x="8712232" y="3034626"/>
            <a:ext cx="2523434" cy="1065203"/>
            <a:chOff x="1682410" y="2217893"/>
            <a:chExt cx="2019261" cy="852379"/>
          </a:xfrm>
          <a:solidFill>
            <a:schemeClr val="bg1">
              <a:lumMod val="85000"/>
            </a:schemeClr>
          </a:solidFill>
        </p:grpSpPr>
        <p:grpSp>
          <p:nvGrpSpPr>
            <p:cNvPr id="99" name="그룹 99">
              <a:extLst>
                <a:ext uri="{FF2B5EF4-FFF2-40B4-BE49-F238E27FC236}">
                  <a16:creationId xmlns:a16="http://schemas.microsoft.com/office/drawing/2014/main" id="{3A099859-940A-4D28-8075-B6174A8D9AD2}"/>
                </a:ext>
              </a:extLst>
            </p:cNvPr>
            <p:cNvGrpSpPr/>
            <p:nvPr/>
          </p:nvGrpSpPr>
          <p:grpSpPr>
            <a:xfrm>
              <a:off x="1774163" y="2217893"/>
              <a:ext cx="1927508" cy="852379"/>
              <a:chOff x="1774163" y="2217893"/>
              <a:chExt cx="1927508" cy="852379"/>
            </a:xfrm>
            <a:grpFill/>
          </p:grpSpPr>
          <p:sp>
            <p:nvSpPr>
              <p:cNvPr id="101" name="Freeform 18">
                <a:extLst>
                  <a:ext uri="{FF2B5EF4-FFF2-40B4-BE49-F238E27FC236}">
                    <a16:creationId xmlns:a16="http://schemas.microsoft.com/office/drawing/2014/main" id="{AE93C49E-6D9C-4D48-B4EC-76E50F712288}"/>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2" name="Freeform 19">
                <a:extLst>
                  <a:ext uri="{FF2B5EF4-FFF2-40B4-BE49-F238E27FC236}">
                    <a16:creationId xmlns:a16="http://schemas.microsoft.com/office/drawing/2014/main" id="{D154F5DE-9D6C-4EEF-AE95-6452FEC81F8B}"/>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0" name="직사각형 100">
              <a:extLst>
                <a:ext uri="{FF2B5EF4-FFF2-40B4-BE49-F238E27FC236}">
                  <a16:creationId xmlns:a16="http://schemas.microsoft.com/office/drawing/2014/main" id="{470CB037-51B2-4D40-87F4-9B93339BEC72}"/>
                </a:ext>
              </a:extLst>
            </p:cNvPr>
            <p:cNvSpPr/>
            <p:nvPr/>
          </p:nvSpPr>
          <p:spPr>
            <a:xfrm rot="18740140">
              <a:off x="1894195" y="2506511"/>
              <a:ext cx="285737" cy="709307"/>
            </a:xfrm>
            <a:prstGeom prst="rect">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sp>
        <p:nvSpPr>
          <p:cNvPr id="103" name="Rectangle 21">
            <a:extLst>
              <a:ext uri="{FF2B5EF4-FFF2-40B4-BE49-F238E27FC236}">
                <a16:creationId xmlns:a16="http://schemas.microsoft.com/office/drawing/2014/main" id="{ADF52A4F-60D8-4B10-98A0-A4F60787B7AC}"/>
              </a:ext>
            </a:extLst>
          </p:cNvPr>
          <p:cNvSpPr/>
          <p:nvPr/>
        </p:nvSpPr>
        <p:spPr>
          <a:xfrm>
            <a:off x="9322398" y="2426166"/>
            <a:ext cx="1142334" cy="639925"/>
          </a:xfrm>
          <a:custGeom>
            <a:avLst/>
            <a:gdLst/>
            <a:ahLst/>
            <a:cxnLst/>
            <a:rect l="l" t="t" r="r" b="b"/>
            <a:pathLst>
              <a:path w="4560938" h="2554996">
                <a:moveTo>
                  <a:pt x="2315585" y="1351978"/>
                </a:moveTo>
                <a:lnTo>
                  <a:pt x="2315585" y="1608128"/>
                </a:lnTo>
                <a:cubicBezTo>
                  <a:pt x="2332000" y="1604085"/>
                  <a:pt x="2347685" y="1596777"/>
                  <a:pt x="2361832" y="1586519"/>
                </a:cubicBezTo>
                <a:cubicBezTo>
                  <a:pt x="2403345" y="1556419"/>
                  <a:pt x="2424829" y="1505846"/>
                  <a:pt x="2417675" y="1455070"/>
                </a:cubicBezTo>
                <a:cubicBezTo>
                  <a:pt x="2409025" y="1388817"/>
                  <a:pt x="2368208" y="1366470"/>
                  <a:pt x="2315585" y="1351978"/>
                </a:cubicBezTo>
                <a:close/>
                <a:moveTo>
                  <a:pt x="3612086" y="989467"/>
                </a:moveTo>
                <a:cubicBezTo>
                  <a:pt x="3453010" y="989467"/>
                  <a:pt x="3324054" y="1118423"/>
                  <a:pt x="3324054" y="1277499"/>
                </a:cubicBezTo>
                <a:cubicBezTo>
                  <a:pt x="3324054" y="1436575"/>
                  <a:pt x="3453010" y="1565531"/>
                  <a:pt x="3612086" y="1565531"/>
                </a:cubicBezTo>
                <a:cubicBezTo>
                  <a:pt x="3771162" y="1565531"/>
                  <a:pt x="3900118" y="1436575"/>
                  <a:pt x="3900118" y="1277499"/>
                </a:cubicBezTo>
                <a:cubicBezTo>
                  <a:pt x="3900118" y="1118423"/>
                  <a:pt x="3771162" y="989467"/>
                  <a:pt x="3612086" y="989467"/>
                </a:cubicBezTo>
                <a:close/>
                <a:moveTo>
                  <a:pt x="948854" y="989467"/>
                </a:moveTo>
                <a:cubicBezTo>
                  <a:pt x="789778" y="989467"/>
                  <a:pt x="660822" y="1118423"/>
                  <a:pt x="660822" y="1277499"/>
                </a:cubicBezTo>
                <a:cubicBezTo>
                  <a:pt x="660822" y="1436575"/>
                  <a:pt x="789778" y="1565531"/>
                  <a:pt x="948854" y="1565531"/>
                </a:cubicBezTo>
                <a:cubicBezTo>
                  <a:pt x="1107930" y="1565531"/>
                  <a:pt x="1236886" y="1436575"/>
                  <a:pt x="1236886" y="1277499"/>
                </a:cubicBezTo>
                <a:cubicBezTo>
                  <a:pt x="1236886" y="1118423"/>
                  <a:pt x="1107930" y="989467"/>
                  <a:pt x="948854" y="989467"/>
                </a:cubicBezTo>
                <a:close/>
                <a:moveTo>
                  <a:pt x="2247651" y="946230"/>
                </a:moveTo>
                <a:cubicBezTo>
                  <a:pt x="2230469" y="950266"/>
                  <a:pt x="2214012" y="957763"/>
                  <a:pt x="2199233" y="968479"/>
                </a:cubicBezTo>
                <a:cubicBezTo>
                  <a:pt x="2157721" y="998579"/>
                  <a:pt x="2136236" y="1049152"/>
                  <a:pt x="2143390" y="1099928"/>
                </a:cubicBezTo>
                <a:cubicBezTo>
                  <a:pt x="2157154" y="1167662"/>
                  <a:pt x="2197550" y="1197656"/>
                  <a:pt x="2247651" y="1217102"/>
                </a:cubicBezTo>
                <a:close/>
                <a:moveTo>
                  <a:pt x="2247651" y="785264"/>
                </a:moveTo>
                <a:lnTo>
                  <a:pt x="2315585" y="785264"/>
                </a:lnTo>
                <a:lnTo>
                  <a:pt x="2315585" y="832380"/>
                </a:lnTo>
                <a:cubicBezTo>
                  <a:pt x="2341411" y="835890"/>
                  <a:pt x="2366862" y="843587"/>
                  <a:pt x="2390991" y="855423"/>
                </a:cubicBezTo>
                <a:cubicBezTo>
                  <a:pt x="2474360" y="896319"/>
                  <a:pt x="2528313" y="979930"/>
                  <a:pt x="2531223" y="1072743"/>
                </a:cubicBezTo>
                <a:lnTo>
                  <a:pt x="2418963" y="1076264"/>
                </a:lnTo>
                <a:cubicBezTo>
                  <a:pt x="2417356" y="1025012"/>
                  <a:pt x="2387564" y="978842"/>
                  <a:pt x="2341528" y="956260"/>
                </a:cubicBezTo>
                <a:cubicBezTo>
                  <a:pt x="2333151" y="952151"/>
                  <a:pt x="2324486" y="948946"/>
                  <a:pt x="2315585" y="946938"/>
                </a:cubicBezTo>
                <a:lnTo>
                  <a:pt x="2315585" y="1239083"/>
                </a:lnTo>
                <a:cubicBezTo>
                  <a:pt x="2404308" y="1264638"/>
                  <a:pt x="2499083" y="1293869"/>
                  <a:pt x="2528899" y="1441205"/>
                </a:cubicBezTo>
                <a:cubicBezTo>
                  <a:pt x="2541347" y="1532528"/>
                  <a:pt x="2502457" y="1623287"/>
                  <a:pt x="2427762" y="1677447"/>
                </a:cubicBezTo>
                <a:cubicBezTo>
                  <a:pt x="2394006" y="1701923"/>
                  <a:pt x="2355419" y="1717125"/>
                  <a:pt x="2315585" y="1722661"/>
                </a:cubicBezTo>
                <a:lnTo>
                  <a:pt x="2315585" y="1769734"/>
                </a:lnTo>
                <a:lnTo>
                  <a:pt x="2247651" y="1769734"/>
                </a:lnTo>
                <a:lnTo>
                  <a:pt x="2247651" y="1722944"/>
                </a:lnTo>
                <a:cubicBezTo>
                  <a:pt x="2221084" y="1719537"/>
                  <a:pt x="2194881" y="1711743"/>
                  <a:pt x="2170074" y="1699575"/>
                </a:cubicBezTo>
                <a:cubicBezTo>
                  <a:pt x="2086705" y="1658679"/>
                  <a:pt x="2032752" y="1575069"/>
                  <a:pt x="2029842" y="1482255"/>
                </a:cubicBezTo>
                <a:lnTo>
                  <a:pt x="2142102" y="1478734"/>
                </a:lnTo>
                <a:cubicBezTo>
                  <a:pt x="2143709" y="1529986"/>
                  <a:pt x="2173501" y="1576156"/>
                  <a:pt x="2219537" y="1598738"/>
                </a:cubicBezTo>
                <a:cubicBezTo>
                  <a:pt x="2228602" y="1603184"/>
                  <a:pt x="2238004" y="1606573"/>
                  <a:pt x="2247651" y="1608616"/>
                </a:cubicBezTo>
                <a:lnTo>
                  <a:pt x="2247651" y="1335176"/>
                </a:lnTo>
                <a:cubicBezTo>
                  <a:pt x="2162261" y="1314127"/>
                  <a:pt x="2069489" y="1278142"/>
                  <a:pt x="2032173" y="1115597"/>
                </a:cubicBezTo>
                <a:cubicBezTo>
                  <a:pt x="2019217" y="1023646"/>
                  <a:pt x="2058125" y="932061"/>
                  <a:pt x="2133303" y="877552"/>
                </a:cubicBezTo>
                <a:cubicBezTo>
                  <a:pt x="2167670" y="852632"/>
                  <a:pt x="2207046" y="837325"/>
                  <a:pt x="2247651" y="832077"/>
                </a:cubicBezTo>
                <a:close/>
                <a:moveTo>
                  <a:pt x="2280470" y="617534"/>
                </a:moveTo>
                <a:cubicBezTo>
                  <a:pt x="1915981" y="617534"/>
                  <a:pt x="1620504" y="913011"/>
                  <a:pt x="1620504" y="1277500"/>
                </a:cubicBezTo>
                <a:cubicBezTo>
                  <a:pt x="1620504" y="1641989"/>
                  <a:pt x="1915981" y="1937466"/>
                  <a:pt x="2280470" y="1937466"/>
                </a:cubicBezTo>
                <a:cubicBezTo>
                  <a:pt x="2644959" y="1937466"/>
                  <a:pt x="2940436" y="1641989"/>
                  <a:pt x="2940436" y="1277500"/>
                </a:cubicBezTo>
                <a:cubicBezTo>
                  <a:pt x="2940436" y="913011"/>
                  <a:pt x="2644959" y="617534"/>
                  <a:pt x="2280470" y="617534"/>
                </a:cubicBezTo>
                <a:close/>
                <a:moveTo>
                  <a:pt x="284505" y="265281"/>
                </a:moveTo>
                <a:lnTo>
                  <a:pt x="4276434" y="265281"/>
                </a:lnTo>
                <a:lnTo>
                  <a:pt x="4276434" y="2289716"/>
                </a:lnTo>
                <a:lnTo>
                  <a:pt x="284505" y="2289716"/>
                </a:lnTo>
                <a:close/>
                <a:moveTo>
                  <a:pt x="180344" y="148161"/>
                </a:moveTo>
                <a:lnTo>
                  <a:pt x="180344" y="2406836"/>
                </a:lnTo>
                <a:lnTo>
                  <a:pt x="4380595" y="2406836"/>
                </a:lnTo>
                <a:lnTo>
                  <a:pt x="4380595" y="148161"/>
                </a:lnTo>
                <a:close/>
                <a:moveTo>
                  <a:pt x="0" y="0"/>
                </a:moveTo>
                <a:lnTo>
                  <a:pt x="4560938" y="0"/>
                </a:lnTo>
                <a:lnTo>
                  <a:pt x="4560938" y="2554996"/>
                </a:lnTo>
                <a:lnTo>
                  <a:pt x="0" y="255499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4" name="그룹 3">
            <a:extLst>
              <a:ext uri="{FF2B5EF4-FFF2-40B4-BE49-F238E27FC236}">
                <a16:creationId xmlns:a16="http://schemas.microsoft.com/office/drawing/2014/main" id="{4F2D1129-D96F-4599-B56B-F6246A5B141B}"/>
              </a:ext>
            </a:extLst>
          </p:cNvPr>
          <p:cNvGrpSpPr/>
          <p:nvPr/>
        </p:nvGrpSpPr>
        <p:grpSpPr>
          <a:xfrm>
            <a:off x="1833725" y="1490838"/>
            <a:ext cx="1116529" cy="741016"/>
            <a:chOff x="9017332" y="4660057"/>
            <a:chExt cx="1116529" cy="741016"/>
          </a:xfrm>
        </p:grpSpPr>
        <p:grpSp>
          <p:nvGrpSpPr>
            <p:cNvPr id="105" name="그룹 106">
              <a:extLst>
                <a:ext uri="{FF2B5EF4-FFF2-40B4-BE49-F238E27FC236}">
                  <a16:creationId xmlns:a16="http://schemas.microsoft.com/office/drawing/2014/main" id="{C86DADE8-9178-481C-954A-6B939B760082}"/>
                </a:ext>
              </a:extLst>
            </p:cNvPr>
            <p:cNvGrpSpPr/>
            <p:nvPr/>
          </p:nvGrpSpPr>
          <p:grpSpPr>
            <a:xfrm>
              <a:off x="9017332" y="4660057"/>
              <a:ext cx="1116529" cy="741016"/>
              <a:chOff x="8890504" y="1819747"/>
              <a:chExt cx="2424749" cy="1609253"/>
            </a:xfrm>
          </p:grpSpPr>
          <p:sp>
            <p:nvSpPr>
              <p:cNvPr id="107" name="사각형: 둥근 모서리 108">
                <a:extLst>
                  <a:ext uri="{FF2B5EF4-FFF2-40B4-BE49-F238E27FC236}">
                    <a16:creationId xmlns:a16="http://schemas.microsoft.com/office/drawing/2014/main" id="{091423FA-7A06-45BB-AB0B-F4D49BF7909B}"/>
                  </a:ext>
                </a:extLst>
              </p:cNvPr>
              <p:cNvSpPr/>
              <p:nvPr/>
            </p:nvSpPr>
            <p:spPr>
              <a:xfrm>
                <a:off x="8890504" y="1819747"/>
                <a:ext cx="2338544" cy="160925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8" name="사각형: 둥근 모서리 109">
                <a:extLst>
                  <a:ext uri="{FF2B5EF4-FFF2-40B4-BE49-F238E27FC236}">
                    <a16:creationId xmlns:a16="http://schemas.microsoft.com/office/drawing/2014/main" id="{9BA8FECE-8DAB-43D2-AF28-B39610FB9E2A}"/>
                  </a:ext>
                </a:extLst>
              </p:cNvPr>
              <p:cNvSpPr/>
              <p:nvPr/>
            </p:nvSpPr>
            <p:spPr>
              <a:xfrm>
                <a:off x="9000521" y="1954285"/>
                <a:ext cx="2118510" cy="1340176"/>
              </a:xfrm>
              <a:prstGeom prst="roundRect">
                <a:avLst>
                  <a:gd name="adj" fmla="val 12614"/>
                </a:avLst>
              </a:prstGeom>
              <a:noFill/>
              <a:ln w="222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9" name="사각형: 둥근 모서리 110">
                <a:extLst>
                  <a:ext uri="{FF2B5EF4-FFF2-40B4-BE49-F238E27FC236}">
                    <a16:creationId xmlns:a16="http://schemas.microsoft.com/office/drawing/2014/main" id="{74459829-F2EE-4F67-9565-A0345D320316}"/>
                  </a:ext>
                </a:extLst>
              </p:cNvPr>
              <p:cNvSpPr/>
              <p:nvPr/>
            </p:nvSpPr>
            <p:spPr>
              <a:xfrm>
                <a:off x="10616628" y="2383996"/>
                <a:ext cx="698625" cy="480754"/>
              </a:xfrm>
              <a:prstGeom prst="roundRect">
                <a:avLst/>
              </a:prstGeom>
              <a:solidFill>
                <a:schemeClr val="accent4"/>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0" name="타원 111">
                <a:extLst>
                  <a:ext uri="{FF2B5EF4-FFF2-40B4-BE49-F238E27FC236}">
                    <a16:creationId xmlns:a16="http://schemas.microsoft.com/office/drawing/2014/main" id="{33D2F2D1-89D2-4D2C-A168-AB9EB8FB5B9D}"/>
                  </a:ext>
                </a:extLst>
              </p:cNvPr>
              <p:cNvSpPr/>
              <p:nvPr/>
            </p:nvSpPr>
            <p:spPr>
              <a:xfrm>
                <a:off x="10732612" y="2479518"/>
                <a:ext cx="289711" cy="2897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6" name="Block Arc 11">
              <a:extLst>
                <a:ext uri="{FF2B5EF4-FFF2-40B4-BE49-F238E27FC236}">
                  <a16:creationId xmlns:a16="http://schemas.microsoft.com/office/drawing/2014/main" id="{9FCBA408-92C4-4061-B3A3-A01E5EF12491}"/>
                </a:ext>
              </a:extLst>
            </p:cNvPr>
            <p:cNvSpPr/>
            <p:nvPr/>
          </p:nvSpPr>
          <p:spPr>
            <a:xfrm>
              <a:off x="9415738" y="4824489"/>
              <a:ext cx="255069" cy="415030"/>
            </a:xfrm>
            <a:custGeom>
              <a:avLst/>
              <a:gdLst/>
              <a:ahLst/>
              <a:cxnLst/>
              <a:rect l="l" t="t" r="r" b="b"/>
              <a:pathLst>
                <a:path w="3636337" h="7138182">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grpSp>
        <p:nvGrpSpPr>
          <p:cNvPr id="111" name="그룹 2">
            <a:extLst>
              <a:ext uri="{FF2B5EF4-FFF2-40B4-BE49-F238E27FC236}">
                <a16:creationId xmlns:a16="http://schemas.microsoft.com/office/drawing/2014/main" id="{5E29C07A-79F0-4A4C-8AC0-D39C96714E5A}"/>
              </a:ext>
            </a:extLst>
          </p:cNvPr>
          <p:cNvGrpSpPr/>
          <p:nvPr/>
        </p:nvGrpSpPr>
        <p:grpSpPr>
          <a:xfrm>
            <a:off x="1801261" y="3418107"/>
            <a:ext cx="1181456" cy="1172060"/>
            <a:chOff x="2112749" y="3418107"/>
            <a:chExt cx="1181456" cy="1172060"/>
          </a:xfrm>
        </p:grpSpPr>
        <p:sp>
          <p:nvSpPr>
            <p:cNvPr id="128" name="자유형: 도형 113">
              <a:extLst>
                <a:ext uri="{FF2B5EF4-FFF2-40B4-BE49-F238E27FC236}">
                  <a16:creationId xmlns:a16="http://schemas.microsoft.com/office/drawing/2014/main" id="{68A94B57-1DED-4603-B2D8-B5E0DF4D98A0}"/>
                </a:ext>
              </a:extLst>
            </p:cNvPr>
            <p:cNvSpPr>
              <a:spLocks noChangeAspect="1"/>
            </p:cNvSpPr>
            <p:nvPr/>
          </p:nvSpPr>
          <p:spPr>
            <a:xfrm rot="2848566">
              <a:off x="2117447" y="3413409"/>
              <a:ext cx="1172060" cy="1181456"/>
            </a:xfrm>
            <a:custGeom>
              <a:avLst/>
              <a:gdLst>
                <a:gd name="connsiteX0" fmla="*/ 302812 w 1172060"/>
                <a:gd name="connsiteY0" fmla="*/ 668924 h 1181456"/>
                <a:gd name="connsiteX1" fmla="*/ 629231 w 1172060"/>
                <a:gd name="connsiteY1" fmla="*/ 315506 h 1181456"/>
                <a:gd name="connsiteX2" fmla="*/ 1063707 w 1172060"/>
                <a:gd name="connsiteY2" fmla="*/ 395423 h 1181456"/>
                <a:gd name="connsiteX3" fmla="*/ 998378 w 1172060"/>
                <a:gd name="connsiteY3" fmla="*/ 964382 h 1181456"/>
                <a:gd name="connsiteX4" fmla="*/ 403821 w 1172060"/>
                <a:gd name="connsiteY4" fmla="*/ 1073546 h 1181456"/>
                <a:gd name="connsiteX5" fmla="*/ 403085 w 1172060"/>
                <a:gd name="connsiteY5" fmla="*/ 1072441 h 1181456"/>
                <a:gd name="connsiteX6" fmla="*/ 302812 w 1172060"/>
                <a:gd name="connsiteY6" fmla="*/ 668924 h 1181456"/>
                <a:gd name="connsiteX7" fmla="*/ 237854 w 1172060"/>
                <a:gd name="connsiteY7" fmla="*/ 595408 h 1181456"/>
                <a:gd name="connsiteX8" fmla="*/ 542985 w 1172060"/>
                <a:gd name="connsiteY8" fmla="*/ 262697 h 1181456"/>
                <a:gd name="connsiteX9" fmla="*/ 561746 w 1172060"/>
                <a:gd name="connsiteY9" fmla="*/ 261886 h 1181456"/>
                <a:gd name="connsiteX10" fmla="*/ 600889 w 1172060"/>
                <a:gd name="connsiteY10" fmla="*/ 297782 h 1181456"/>
                <a:gd name="connsiteX11" fmla="*/ 601700 w 1172060"/>
                <a:gd name="connsiteY11" fmla="*/ 316543 h 1181456"/>
                <a:gd name="connsiteX12" fmla="*/ 296568 w 1172060"/>
                <a:gd name="connsiteY12" fmla="*/ 649254 h 1181456"/>
                <a:gd name="connsiteX13" fmla="*/ 277807 w 1172060"/>
                <a:gd name="connsiteY13" fmla="*/ 650065 h 1181456"/>
                <a:gd name="connsiteX14" fmla="*/ 238665 w 1172060"/>
                <a:gd name="connsiteY14" fmla="*/ 614168 h 1181456"/>
                <a:gd name="connsiteX15" fmla="*/ 237854 w 1172060"/>
                <a:gd name="connsiteY15" fmla="*/ 595408 h 1181456"/>
                <a:gd name="connsiteX16" fmla="*/ 170715 w 1172060"/>
                <a:gd name="connsiteY16" fmla="*/ 196213 h 1181456"/>
                <a:gd name="connsiteX17" fmla="*/ 330127 w 1172060"/>
                <a:gd name="connsiteY17" fmla="*/ 165192 h 1181456"/>
                <a:gd name="connsiteX18" fmla="*/ 440075 w 1172060"/>
                <a:gd name="connsiteY18" fmla="*/ 1218 h 1181456"/>
                <a:gd name="connsiteX19" fmla="*/ 521596 w 1172060"/>
                <a:gd name="connsiteY19" fmla="*/ 248757 h 1181456"/>
                <a:gd name="connsiteX20" fmla="*/ 234141 w 1172060"/>
                <a:gd name="connsiteY20" fmla="*/ 569990 h 1181456"/>
                <a:gd name="connsiteX21" fmla="*/ 35337 w 1172060"/>
                <a:gd name="connsiteY21" fmla="*/ 578003 h 1181456"/>
                <a:gd name="connsiteX22" fmla="*/ 123970 w 1172060"/>
                <a:gd name="connsiteY22" fmla="*/ 403571 h 1181456"/>
                <a:gd name="connsiteX23" fmla="*/ 170715 w 1172060"/>
                <a:gd name="connsiteY23" fmla="*/ 196213 h 1181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2060" h="1181456">
                  <a:moveTo>
                    <a:pt x="302812" y="668924"/>
                  </a:moveTo>
                  <a:lnTo>
                    <a:pt x="629231" y="315506"/>
                  </a:lnTo>
                  <a:cubicBezTo>
                    <a:pt x="848283" y="306381"/>
                    <a:pt x="978182" y="305056"/>
                    <a:pt x="1063707" y="395423"/>
                  </a:cubicBezTo>
                  <a:cubicBezTo>
                    <a:pt x="1170280" y="508029"/>
                    <a:pt x="1267197" y="650379"/>
                    <a:pt x="998378" y="964382"/>
                  </a:cubicBezTo>
                  <a:cubicBezTo>
                    <a:pt x="696240" y="1276281"/>
                    <a:pt x="521556" y="1194524"/>
                    <a:pt x="403821" y="1073546"/>
                  </a:cubicBezTo>
                  <a:lnTo>
                    <a:pt x="403085" y="1072441"/>
                  </a:lnTo>
                  <a:cubicBezTo>
                    <a:pt x="324908" y="984678"/>
                    <a:pt x="302320" y="883213"/>
                    <a:pt x="302812" y="668924"/>
                  </a:cubicBezTo>
                  <a:close/>
                  <a:moveTo>
                    <a:pt x="237854" y="595408"/>
                  </a:moveTo>
                  <a:lnTo>
                    <a:pt x="542985" y="262697"/>
                  </a:lnTo>
                  <a:cubicBezTo>
                    <a:pt x="547942" y="257292"/>
                    <a:pt x="556341" y="256929"/>
                    <a:pt x="561746" y="261886"/>
                  </a:cubicBezTo>
                  <a:lnTo>
                    <a:pt x="600889" y="297782"/>
                  </a:lnTo>
                  <a:cubicBezTo>
                    <a:pt x="606293" y="302739"/>
                    <a:pt x="606657" y="311139"/>
                    <a:pt x="601700" y="316543"/>
                  </a:cubicBezTo>
                  <a:lnTo>
                    <a:pt x="296568" y="649254"/>
                  </a:lnTo>
                  <a:cubicBezTo>
                    <a:pt x="291611" y="654659"/>
                    <a:pt x="283212" y="655022"/>
                    <a:pt x="277807" y="650065"/>
                  </a:cubicBezTo>
                  <a:lnTo>
                    <a:pt x="238665" y="614168"/>
                  </a:lnTo>
                  <a:cubicBezTo>
                    <a:pt x="233260" y="609211"/>
                    <a:pt x="232898" y="600812"/>
                    <a:pt x="237854" y="595408"/>
                  </a:cubicBezTo>
                  <a:close/>
                  <a:moveTo>
                    <a:pt x="170715" y="196213"/>
                  </a:moveTo>
                  <a:cubicBezTo>
                    <a:pt x="239941" y="133429"/>
                    <a:pt x="250327" y="149631"/>
                    <a:pt x="330127" y="165192"/>
                  </a:cubicBezTo>
                  <a:cubicBezTo>
                    <a:pt x="445765" y="184636"/>
                    <a:pt x="396659" y="17962"/>
                    <a:pt x="440075" y="1218"/>
                  </a:cubicBezTo>
                  <a:cubicBezTo>
                    <a:pt x="478089" y="-13442"/>
                    <a:pt x="565874" y="106294"/>
                    <a:pt x="521596" y="248757"/>
                  </a:cubicBezTo>
                  <a:cubicBezTo>
                    <a:pt x="421713" y="357668"/>
                    <a:pt x="334023" y="461079"/>
                    <a:pt x="234141" y="569990"/>
                  </a:cubicBezTo>
                  <a:cubicBezTo>
                    <a:pt x="126009" y="620334"/>
                    <a:pt x="81210" y="609522"/>
                    <a:pt x="35337" y="578003"/>
                  </a:cubicBezTo>
                  <a:cubicBezTo>
                    <a:pt x="-10537" y="546484"/>
                    <a:pt x="-37835" y="446419"/>
                    <a:pt x="123970" y="403571"/>
                  </a:cubicBezTo>
                  <a:cubicBezTo>
                    <a:pt x="185254" y="392132"/>
                    <a:pt x="69653" y="346354"/>
                    <a:pt x="170715" y="1962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129" name="Block Arc 11">
              <a:extLst>
                <a:ext uri="{FF2B5EF4-FFF2-40B4-BE49-F238E27FC236}">
                  <a16:creationId xmlns:a16="http://schemas.microsoft.com/office/drawing/2014/main" id="{084CE6DB-E370-4A3D-89F9-D259010AF8E2}"/>
                </a:ext>
              </a:extLst>
            </p:cNvPr>
            <p:cNvSpPr/>
            <p:nvPr/>
          </p:nvSpPr>
          <p:spPr>
            <a:xfrm>
              <a:off x="2575942" y="4011357"/>
              <a:ext cx="255069" cy="415030"/>
            </a:xfrm>
            <a:custGeom>
              <a:avLst/>
              <a:gdLst/>
              <a:ahLst/>
              <a:cxnLst/>
              <a:rect l="l" t="t" r="r" b="b"/>
              <a:pathLst>
                <a:path w="3636337" h="7138182">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grpSp>
        <p:nvGrpSpPr>
          <p:cNvPr id="130" name="그룹 5">
            <a:extLst>
              <a:ext uri="{FF2B5EF4-FFF2-40B4-BE49-F238E27FC236}">
                <a16:creationId xmlns:a16="http://schemas.microsoft.com/office/drawing/2014/main" id="{9ABED18E-F5F1-48AA-A476-EEFB0A27A6AA}"/>
              </a:ext>
            </a:extLst>
          </p:cNvPr>
          <p:cNvGrpSpPr/>
          <p:nvPr/>
        </p:nvGrpSpPr>
        <p:grpSpPr>
          <a:xfrm>
            <a:off x="9436365" y="4552694"/>
            <a:ext cx="914400" cy="914400"/>
            <a:chOff x="2460435" y="1380960"/>
            <a:chExt cx="914400" cy="914400"/>
          </a:xfrm>
        </p:grpSpPr>
        <p:sp>
          <p:nvSpPr>
            <p:cNvPr id="131" name="타원 4">
              <a:extLst>
                <a:ext uri="{FF2B5EF4-FFF2-40B4-BE49-F238E27FC236}">
                  <a16:creationId xmlns:a16="http://schemas.microsoft.com/office/drawing/2014/main" id="{0EB787EF-E1E3-4FBB-B743-651F2FF339C0}"/>
                </a:ext>
              </a:extLst>
            </p:cNvPr>
            <p:cNvSpPr/>
            <p:nvPr/>
          </p:nvSpPr>
          <p:spPr>
            <a:xfrm>
              <a:off x="2460435" y="1380960"/>
              <a:ext cx="914400" cy="914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2" name="타원 105">
              <a:extLst>
                <a:ext uri="{FF2B5EF4-FFF2-40B4-BE49-F238E27FC236}">
                  <a16:creationId xmlns:a16="http://schemas.microsoft.com/office/drawing/2014/main" id="{403BDE4D-7654-48EB-947B-938325AEF7A4}"/>
                </a:ext>
              </a:extLst>
            </p:cNvPr>
            <p:cNvSpPr/>
            <p:nvPr/>
          </p:nvSpPr>
          <p:spPr>
            <a:xfrm>
              <a:off x="2529738" y="1453602"/>
              <a:ext cx="778252" cy="778252"/>
            </a:xfrm>
            <a:prstGeom prst="ellipse">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3" name="Block Arc 11">
              <a:extLst>
                <a:ext uri="{FF2B5EF4-FFF2-40B4-BE49-F238E27FC236}">
                  <a16:creationId xmlns:a16="http://schemas.microsoft.com/office/drawing/2014/main" id="{C3D21D4A-46D7-43D5-A23B-7C500F618931}"/>
                </a:ext>
              </a:extLst>
            </p:cNvPr>
            <p:cNvSpPr/>
            <p:nvPr/>
          </p:nvSpPr>
          <p:spPr>
            <a:xfrm>
              <a:off x="2761961" y="1573266"/>
              <a:ext cx="311347" cy="506602"/>
            </a:xfrm>
            <a:custGeom>
              <a:avLst/>
              <a:gdLst/>
              <a:ahLst/>
              <a:cxnLst/>
              <a:rect l="l" t="t" r="r" b="b"/>
              <a:pathLst>
                <a:path w="3636337" h="7138182">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spTree>
    <p:extLst>
      <p:ext uri="{BB962C8B-B14F-4D97-AF65-F5344CB8AC3E}">
        <p14:creationId xmlns:p14="http://schemas.microsoft.com/office/powerpoint/2010/main" val="1148531242"/>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500"/>
                                        <p:tgtEl>
                                          <p:spTgt spid="5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500"/>
                                        <p:tgtEl>
                                          <p:spTgt spid="59"/>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fade">
                                      <p:cBhvr>
                                        <p:cTn id="51" dur="500"/>
                                        <p:tgtEl>
                                          <p:spTgt spid="61"/>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500"/>
                                        <p:tgtEl>
                                          <p:spTgt spid="6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500"/>
                                        <p:tgtEl>
                                          <p:spTgt spid="67"/>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childTnLst>
                          </p:cTn>
                        </p:par>
                        <p:par>
                          <p:cTn id="80" fill="hold">
                            <p:stCondLst>
                              <p:cond delay="9500"/>
                            </p:stCondLst>
                            <p:childTnLst>
                              <p:par>
                                <p:cTn id="81" presetID="10" presetClass="entr" presetSubtype="0" fill="hold" nodeType="after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fade">
                                      <p:cBhvr>
                                        <p:cTn id="83" dur="500"/>
                                        <p:tgtEl>
                                          <p:spTgt spid="69"/>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fade">
                                      <p:cBhvr>
                                        <p:cTn id="87" dur="500"/>
                                        <p:tgtEl>
                                          <p:spTgt spid="70"/>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71"/>
                                        </p:tgtEl>
                                        <p:attrNameLst>
                                          <p:attrName>style.visibility</p:attrName>
                                        </p:attrNameLst>
                                      </p:cBhvr>
                                      <p:to>
                                        <p:strVal val="visible"/>
                                      </p:to>
                                    </p:set>
                                    <p:animEffect transition="in" filter="fade">
                                      <p:cBhvr>
                                        <p:cTn id="91" dur="500"/>
                                        <p:tgtEl>
                                          <p:spTgt spid="71"/>
                                        </p:tgtEl>
                                      </p:cBhvr>
                                    </p:animEffect>
                                  </p:childTnLst>
                                </p:cTn>
                              </p:par>
                            </p:childTnLst>
                          </p:cTn>
                        </p:par>
                        <p:par>
                          <p:cTn id="92" fill="hold">
                            <p:stCondLst>
                              <p:cond delay="11000"/>
                            </p:stCondLst>
                            <p:childTnLst>
                              <p:par>
                                <p:cTn id="93" presetID="10" presetClass="entr" presetSubtype="0" fill="hold"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fade">
                                      <p:cBhvr>
                                        <p:cTn id="95" dur="500"/>
                                        <p:tgtEl>
                                          <p:spTgt spid="74"/>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77"/>
                                        </p:tgtEl>
                                        <p:attrNameLst>
                                          <p:attrName>style.visibility</p:attrName>
                                        </p:attrNameLst>
                                      </p:cBhvr>
                                      <p:to>
                                        <p:strVal val="visible"/>
                                      </p:to>
                                    </p:set>
                                    <p:animEffect transition="in" filter="fade">
                                      <p:cBhvr>
                                        <p:cTn id="99" dur="500"/>
                                        <p:tgtEl>
                                          <p:spTgt spid="77"/>
                                        </p:tgtEl>
                                      </p:cBhvr>
                                    </p:animEffect>
                                  </p:childTnLst>
                                </p:cTn>
                              </p:par>
                            </p:childTnLst>
                          </p:cTn>
                        </p:par>
                        <p:par>
                          <p:cTn id="100" fill="hold">
                            <p:stCondLst>
                              <p:cond delay="12000"/>
                            </p:stCondLst>
                            <p:childTnLst>
                              <p:par>
                                <p:cTn id="101" presetID="10" presetClass="entr" presetSubtype="0" fill="hold" nodeType="afterEffect">
                                  <p:stCondLst>
                                    <p:cond delay="0"/>
                                  </p:stCondLst>
                                  <p:childTnLst>
                                    <p:set>
                                      <p:cBhvr>
                                        <p:cTn id="102" dur="1" fill="hold">
                                          <p:stCondLst>
                                            <p:cond delay="0"/>
                                          </p:stCondLst>
                                        </p:cTn>
                                        <p:tgtEl>
                                          <p:spTgt spid="80"/>
                                        </p:tgtEl>
                                        <p:attrNameLst>
                                          <p:attrName>style.visibility</p:attrName>
                                        </p:attrNameLst>
                                      </p:cBhvr>
                                      <p:to>
                                        <p:strVal val="visible"/>
                                      </p:to>
                                    </p:set>
                                    <p:animEffect transition="in" filter="fade">
                                      <p:cBhvr>
                                        <p:cTn id="103" dur="500"/>
                                        <p:tgtEl>
                                          <p:spTgt spid="80"/>
                                        </p:tgtEl>
                                      </p:cBhvr>
                                    </p:animEffect>
                                  </p:childTnLst>
                                </p:cTn>
                              </p:par>
                            </p:childTnLst>
                          </p:cTn>
                        </p:par>
                        <p:par>
                          <p:cTn id="104" fill="hold">
                            <p:stCondLst>
                              <p:cond delay="12500"/>
                            </p:stCondLst>
                            <p:childTnLst>
                              <p:par>
                                <p:cTn id="105" presetID="10" presetClass="entr" presetSubtype="0" fill="hold" nodeType="afterEffect">
                                  <p:stCondLst>
                                    <p:cond delay="0"/>
                                  </p:stCondLst>
                                  <p:childTnLst>
                                    <p:set>
                                      <p:cBhvr>
                                        <p:cTn id="106" dur="1" fill="hold">
                                          <p:stCondLst>
                                            <p:cond delay="0"/>
                                          </p:stCondLst>
                                        </p:cTn>
                                        <p:tgtEl>
                                          <p:spTgt spid="83"/>
                                        </p:tgtEl>
                                        <p:attrNameLst>
                                          <p:attrName>style.visibility</p:attrName>
                                        </p:attrNameLst>
                                      </p:cBhvr>
                                      <p:to>
                                        <p:strVal val="visible"/>
                                      </p:to>
                                    </p:set>
                                    <p:animEffect transition="in" filter="fade">
                                      <p:cBhvr>
                                        <p:cTn id="107" dur="500"/>
                                        <p:tgtEl>
                                          <p:spTgt spid="83"/>
                                        </p:tgtEl>
                                      </p:cBhvr>
                                    </p:animEffect>
                                  </p:childTnLst>
                                </p:cTn>
                              </p:par>
                            </p:childTnLst>
                          </p:cTn>
                        </p:par>
                        <p:par>
                          <p:cTn id="108" fill="hold">
                            <p:stCondLst>
                              <p:cond delay="13000"/>
                            </p:stCondLst>
                            <p:childTnLst>
                              <p:par>
                                <p:cTn id="109" presetID="10" presetClass="entr" presetSubtype="0" fill="hold" nodeType="afterEffect">
                                  <p:stCondLst>
                                    <p:cond delay="0"/>
                                  </p:stCondLst>
                                  <p:childTnLst>
                                    <p:set>
                                      <p:cBhvr>
                                        <p:cTn id="110" dur="1" fill="hold">
                                          <p:stCondLst>
                                            <p:cond delay="0"/>
                                          </p:stCondLst>
                                        </p:cTn>
                                        <p:tgtEl>
                                          <p:spTgt spid="88"/>
                                        </p:tgtEl>
                                        <p:attrNameLst>
                                          <p:attrName>style.visibility</p:attrName>
                                        </p:attrNameLst>
                                      </p:cBhvr>
                                      <p:to>
                                        <p:strVal val="visible"/>
                                      </p:to>
                                    </p:set>
                                    <p:animEffect transition="in" filter="fade">
                                      <p:cBhvr>
                                        <p:cTn id="111" dur="500"/>
                                        <p:tgtEl>
                                          <p:spTgt spid="88"/>
                                        </p:tgtEl>
                                      </p:cBhvr>
                                    </p:animEffect>
                                  </p:childTnLst>
                                </p:cTn>
                              </p:par>
                            </p:childTnLst>
                          </p:cTn>
                        </p:par>
                        <p:par>
                          <p:cTn id="112" fill="hold">
                            <p:stCondLst>
                              <p:cond delay="13500"/>
                            </p:stCondLst>
                            <p:childTnLst>
                              <p:par>
                                <p:cTn id="113" presetID="10" presetClass="entr" presetSubtype="0" fill="hold" nodeType="afterEffect">
                                  <p:stCondLst>
                                    <p:cond delay="0"/>
                                  </p:stCondLst>
                                  <p:childTnLst>
                                    <p:set>
                                      <p:cBhvr>
                                        <p:cTn id="114" dur="1" fill="hold">
                                          <p:stCondLst>
                                            <p:cond delay="0"/>
                                          </p:stCondLst>
                                        </p:cTn>
                                        <p:tgtEl>
                                          <p:spTgt spid="93"/>
                                        </p:tgtEl>
                                        <p:attrNameLst>
                                          <p:attrName>style.visibility</p:attrName>
                                        </p:attrNameLst>
                                      </p:cBhvr>
                                      <p:to>
                                        <p:strVal val="visible"/>
                                      </p:to>
                                    </p:set>
                                    <p:animEffect transition="in" filter="fade">
                                      <p:cBhvr>
                                        <p:cTn id="115" dur="500"/>
                                        <p:tgtEl>
                                          <p:spTgt spid="93"/>
                                        </p:tgtEl>
                                      </p:cBhvr>
                                    </p:animEffect>
                                  </p:childTnLst>
                                </p:cTn>
                              </p:par>
                            </p:childTnLst>
                          </p:cTn>
                        </p:par>
                        <p:par>
                          <p:cTn id="116" fill="hold">
                            <p:stCondLst>
                              <p:cond delay="14000"/>
                            </p:stCondLst>
                            <p:childTnLst>
                              <p:par>
                                <p:cTn id="117" presetID="10" presetClass="entr" presetSubtype="0" fill="hold" nodeType="afterEffect">
                                  <p:stCondLst>
                                    <p:cond delay="0"/>
                                  </p:stCondLst>
                                  <p:childTnLst>
                                    <p:set>
                                      <p:cBhvr>
                                        <p:cTn id="118" dur="1" fill="hold">
                                          <p:stCondLst>
                                            <p:cond delay="0"/>
                                          </p:stCondLst>
                                        </p:cTn>
                                        <p:tgtEl>
                                          <p:spTgt spid="98"/>
                                        </p:tgtEl>
                                        <p:attrNameLst>
                                          <p:attrName>style.visibility</p:attrName>
                                        </p:attrNameLst>
                                      </p:cBhvr>
                                      <p:to>
                                        <p:strVal val="visible"/>
                                      </p:to>
                                    </p:set>
                                    <p:animEffect transition="in" filter="fade">
                                      <p:cBhvr>
                                        <p:cTn id="119" dur="500"/>
                                        <p:tgtEl>
                                          <p:spTgt spid="98"/>
                                        </p:tgtEl>
                                      </p:cBhvr>
                                    </p:animEffect>
                                  </p:childTnLst>
                                </p:cTn>
                              </p:par>
                            </p:childTnLst>
                          </p:cTn>
                        </p:par>
                        <p:par>
                          <p:cTn id="120" fill="hold">
                            <p:stCondLst>
                              <p:cond delay="14500"/>
                            </p:stCondLst>
                            <p:childTnLst>
                              <p:par>
                                <p:cTn id="121" presetID="10" presetClass="entr" presetSubtype="0" fill="hold" grpId="0" nodeType="afterEffect">
                                  <p:stCondLst>
                                    <p:cond delay="0"/>
                                  </p:stCondLst>
                                  <p:childTnLst>
                                    <p:set>
                                      <p:cBhvr>
                                        <p:cTn id="122" dur="1" fill="hold">
                                          <p:stCondLst>
                                            <p:cond delay="0"/>
                                          </p:stCondLst>
                                        </p:cTn>
                                        <p:tgtEl>
                                          <p:spTgt spid="103"/>
                                        </p:tgtEl>
                                        <p:attrNameLst>
                                          <p:attrName>style.visibility</p:attrName>
                                        </p:attrNameLst>
                                      </p:cBhvr>
                                      <p:to>
                                        <p:strVal val="visible"/>
                                      </p:to>
                                    </p:set>
                                    <p:animEffect transition="in" filter="fade">
                                      <p:cBhvr>
                                        <p:cTn id="123" dur="500"/>
                                        <p:tgtEl>
                                          <p:spTgt spid="103"/>
                                        </p:tgtEl>
                                      </p:cBhvr>
                                    </p:animEffect>
                                  </p:childTnLst>
                                </p:cTn>
                              </p:par>
                            </p:childTnLst>
                          </p:cTn>
                        </p:par>
                        <p:par>
                          <p:cTn id="124" fill="hold">
                            <p:stCondLst>
                              <p:cond delay="15000"/>
                            </p:stCondLst>
                            <p:childTnLst>
                              <p:par>
                                <p:cTn id="125" presetID="10" presetClass="entr" presetSubtype="0" fill="hold" nodeType="afterEffect">
                                  <p:stCondLst>
                                    <p:cond delay="0"/>
                                  </p:stCondLst>
                                  <p:childTnLst>
                                    <p:set>
                                      <p:cBhvr>
                                        <p:cTn id="126" dur="1" fill="hold">
                                          <p:stCondLst>
                                            <p:cond delay="0"/>
                                          </p:stCondLst>
                                        </p:cTn>
                                        <p:tgtEl>
                                          <p:spTgt spid="104"/>
                                        </p:tgtEl>
                                        <p:attrNameLst>
                                          <p:attrName>style.visibility</p:attrName>
                                        </p:attrNameLst>
                                      </p:cBhvr>
                                      <p:to>
                                        <p:strVal val="visible"/>
                                      </p:to>
                                    </p:set>
                                    <p:animEffect transition="in" filter="fade">
                                      <p:cBhvr>
                                        <p:cTn id="127" dur="500"/>
                                        <p:tgtEl>
                                          <p:spTgt spid="104"/>
                                        </p:tgtEl>
                                      </p:cBhvr>
                                    </p:animEffect>
                                  </p:childTnLst>
                                </p:cTn>
                              </p:par>
                            </p:childTnLst>
                          </p:cTn>
                        </p:par>
                        <p:par>
                          <p:cTn id="128" fill="hold">
                            <p:stCondLst>
                              <p:cond delay="15500"/>
                            </p:stCondLst>
                            <p:childTnLst>
                              <p:par>
                                <p:cTn id="129" presetID="10" presetClass="entr" presetSubtype="0" fill="hold" nodeType="afterEffect">
                                  <p:stCondLst>
                                    <p:cond delay="0"/>
                                  </p:stCondLst>
                                  <p:childTnLst>
                                    <p:set>
                                      <p:cBhvr>
                                        <p:cTn id="130" dur="1" fill="hold">
                                          <p:stCondLst>
                                            <p:cond delay="0"/>
                                          </p:stCondLst>
                                        </p:cTn>
                                        <p:tgtEl>
                                          <p:spTgt spid="111"/>
                                        </p:tgtEl>
                                        <p:attrNameLst>
                                          <p:attrName>style.visibility</p:attrName>
                                        </p:attrNameLst>
                                      </p:cBhvr>
                                      <p:to>
                                        <p:strVal val="visible"/>
                                      </p:to>
                                    </p:set>
                                    <p:animEffect transition="in" filter="fade">
                                      <p:cBhvr>
                                        <p:cTn id="131" dur="500"/>
                                        <p:tgtEl>
                                          <p:spTgt spid="111"/>
                                        </p:tgtEl>
                                      </p:cBhvr>
                                    </p:animEffect>
                                  </p:childTnLst>
                                </p:cTn>
                              </p:par>
                            </p:childTnLst>
                          </p:cTn>
                        </p:par>
                        <p:par>
                          <p:cTn id="132" fill="hold">
                            <p:stCondLst>
                              <p:cond delay="16000"/>
                            </p:stCondLst>
                            <p:childTnLst>
                              <p:par>
                                <p:cTn id="133" presetID="10" presetClass="entr" presetSubtype="0" fill="hold" nodeType="afterEffect">
                                  <p:stCondLst>
                                    <p:cond delay="0"/>
                                  </p:stCondLst>
                                  <p:childTnLst>
                                    <p:set>
                                      <p:cBhvr>
                                        <p:cTn id="134" dur="1" fill="hold">
                                          <p:stCondLst>
                                            <p:cond delay="0"/>
                                          </p:stCondLst>
                                        </p:cTn>
                                        <p:tgtEl>
                                          <p:spTgt spid="130"/>
                                        </p:tgtEl>
                                        <p:attrNameLst>
                                          <p:attrName>style.visibility</p:attrName>
                                        </p:attrNameLst>
                                      </p:cBhvr>
                                      <p:to>
                                        <p:strVal val="visible"/>
                                      </p:to>
                                    </p:set>
                                    <p:animEffect transition="in" filter="fade">
                                      <p:cBhvr>
                                        <p:cTn id="135"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p:bldP spid="56" grpId="0" animBg="1"/>
      <p:bldP spid="57" grpId="0" animBg="1"/>
      <p:bldP spid="58" grpId="0" animBg="1"/>
      <p:bldP spid="59" grpId="0"/>
      <p:bldP spid="61" grpId="0" animBg="1"/>
      <p:bldP spid="62" grpId="0" animBg="1"/>
      <p:bldP spid="63" grpId="0" animBg="1"/>
      <p:bldP spid="64" grpId="0"/>
      <p:bldP spid="65" grpId="0" animBg="1"/>
      <p:bldP spid="66" grpId="0" animBg="1"/>
      <p:bldP spid="67" grpId="0" animBg="1"/>
      <p:bldP spid="68" grpId="0"/>
      <p:bldP spid="10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824624" y="307695"/>
            <a:ext cx="8497773" cy="834080"/>
            <a:chOff x="5402407" y="1174686"/>
            <a:chExt cx="4885992" cy="834080"/>
          </a:xfrm>
        </p:grpSpPr>
        <p:sp>
          <p:nvSpPr>
            <p:cNvPr id="49" name="文本框 48"/>
            <p:cNvSpPr txBox="1"/>
            <p:nvPr/>
          </p:nvSpPr>
          <p:spPr>
            <a:xfrm>
              <a:off x="5402407" y="1174686"/>
              <a:ext cx="4707495" cy="584775"/>
            </a:xfrm>
            <a:prstGeom prst="rect">
              <a:avLst/>
            </a:prstGeom>
            <a:noFill/>
          </p:spPr>
          <p:txBody>
            <a:bodyPr wrap="square" rtlCol="0">
              <a:spAutoFit/>
              <a:scene3d>
                <a:camera prst="orthographicFront"/>
                <a:lightRig rig="threePt" dir="t"/>
              </a:scene3d>
              <a:sp3d contourW="12700"/>
            </a:bodyPr>
            <a:lstStyle/>
            <a:p>
              <a:r>
                <a:rPr lang="es-PE" altLang="zh-CN" sz="3200" b="1" dirty="0">
                  <a:solidFill>
                    <a:schemeClr val="tx1">
                      <a:lumMod val="75000"/>
                      <a:lumOff val="25000"/>
                    </a:schemeClr>
                  </a:solidFill>
                  <a:latin typeface="+mn-ea"/>
                </a:rPr>
                <a:t>Matriz pautas Expediente Técnico </a:t>
              </a:r>
              <a:r>
                <a:rPr lang="en-US" altLang="zh-CN" sz="3200" b="1" dirty="0">
                  <a:solidFill>
                    <a:schemeClr val="tx1">
                      <a:lumMod val="75000"/>
                      <a:lumOff val="25000"/>
                    </a:schemeClr>
                  </a:solidFill>
                  <a:latin typeface="+mn-ea"/>
                </a:rPr>
                <a:t> </a:t>
              </a:r>
              <a:endParaRPr lang="zh-CN" altLang="en-US" sz="3200" b="1" dirty="0">
                <a:solidFill>
                  <a:schemeClr val="tx1">
                    <a:lumMod val="75000"/>
                    <a:lumOff val="25000"/>
                  </a:schemeClr>
                </a:solidFill>
                <a:latin typeface="+mn-ea"/>
              </a:endParaRPr>
            </a:p>
          </p:txBody>
        </p:sp>
        <p:sp>
          <p:nvSpPr>
            <p:cNvPr id="50" name="文本框 49"/>
            <p:cNvSpPr txBox="1"/>
            <p:nvPr/>
          </p:nvSpPr>
          <p:spPr>
            <a:xfrm>
              <a:off x="5402407" y="1722534"/>
              <a:ext cx="4885992" cy="28623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mj-ea"/>
                  <a:ea typeface="+mj-ea"/>
                </a:rPr>
                <a:t>print the presentation and make it into a film to be used in a wider field</a:t>
              </a:r>
            </a:p>
          </p:txBody>
        </p:sp>
      </p:grpSp>
      <p:pic>
        <p:nvPicPr>
          <p:cNvPr id="51" name="Picture 2" descr="E:\002-KIMS BUSINESS\007-04-1-FIVERR\01-PPT-TEMPLATE\COVER-PSD\05-cut-01.png">
            <a:extLst>
              <a:ext uri="{FF2B5EF4-FFF2-40B4-BE49-F238E27FC236}">
                <a16:creationId xmlns:a16="http://schemas.microsoft.com/office/drawing/2014/main" id="{B6A3263E-C13B-4224-ABD1-24A062F999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7368023" y="2110974"/>
            <a:ext cx="1304914" cy="251895"/>
          </a:xfrm>
          <a:prstGeom prst="rect">
            <a:avLst/>
          </a:prstGeom>
          <a:noFill/>
          <a:extLst>
            <a:ext uri="{909E8E84-426E-40DD-AFC4-6F175D3DCCD1}">
              <a14:hiddenFill xmlns:a14="http://schemas.microsoft.com/office/drawing/2010/main">
                <a:solidFill>
                  <a:srgbClr val="FFFFFF"/>
                </a:solidFill>
              </a14:hiddenFill>
            </a:ext>
          </a:extLst>
        </p:spPr>
      </p:pic>
      <p:sp>
        <p:nvSpPr>
          <p:cNvPr id="52" name="Pentagon 2">
            <a:extLst>
              <a:ext uri="{FF2B5EF4-FFF2-40B4-BE49-F238E27FC236}">
                <a16:creationId xmlns:a16="http://schemas.microsoft.com/office/drawing/2014/main" id="{EC91CDC1-3EB4-4F0C-9E9C-53B69B88FEAB}"/>
              </a:ext>
            </a:extLst>
          </p:cNvPr>
          <p:cNvSpPr/>
          <p:nvPr/>
        </p:nvSpPr>
        <p:spPr>
          <a:xfrm rot="5400000">
            <a:off x="6042989" y="2053403"/>
            <a:ext cx="1008000" cy="4838438"/>
          </a:xfrm>
          <a:prstGeom prst="round2SameRect">
            <a:avLst>
              <a:gd name="adj1" fmla="val 50000"/>
              <a:gd name="adj2" fmla="val 0"/>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3" name="Rounded Rectangle 23">
            <a:extLst>
              <a:ext uri="{FF2B5EF4-FFF2-40B4-BE49-F238E27FC236}">
                <a16:creationId xmlns:a16="http://schemas.microsoft.com/office/drawing/2014/main" id="{C9E0D9A0-6215-4717-910A-9C201927AAAC}"/>
              </a:ext>
            </a:extLst>
          </p:cNvPr>
          <p:cNvSpPr/>
          <p:nvPr/>
        </p:nvSpPr>
        <p:spPr>
          <a:xfrm rot="18900000">
            <a:off x="8029914" y="4044934"/>
            <a:ext cx="837070" cy="837070"/>
          </a:xfrm>
          <a:prstGeom prst="ellipse">
            <a:avLst/>
          </a:prstGeom>
          <a:solidFill>
            <a:schemeClr val="accent2">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a:p>
        </p:txBody>
      </p:sp>
      <p:sp>
        <p:nvSpPr>
          <p:cNvPr id="54" name="Rounded Rectangle 24">
            <a:extLst>
              <a:ext uri="{FF2B5EF4-FFF2-40B4-BE49-F238E27FC236}">
                <a16:creationId xmlns:a16="http://schemas.microsoft.com/office/drawing/2014/main" id="{722105D9-2D3F-471A-AB56-0AD85C2D89D3}"/>
              </a:ext>
            </a:extLst>
          </p:cNvPr>
          <p:cNvSpPr/>
          <p:nvPr/>
        </p:nvSpPr>
        <p:spPr>
          <a:xfrm rot="18900000">
            <a:off x="8107866" y="4122886"/>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TextBox 30">
            <a:extLst>
              <a:ext uri="{FF2B5EF4-FFF2-40B4-BE49-F238E27FC236}">
                <a16:creationId xmlns:a16="http://schemas.microsoft.com/office/drawing/2014/main" id="{88009422-B16B-4133-83E1-B082A4672F12}"/>
              </a:ext>
            </a:extLst>
          </p:cNvPr>
          <p:cNvSpPr txBox="1"/>
          <p:nvPr/>
        </p:nvSpPr>
        <p:spPr>
          <a:xfrm>
            <a:off x="8199273" y="4278803"/>
            <a:ext cx="498353"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07</a:t>
            </a:r>
            <a:endParaRPr lang="ko-KR" altLang="en-US" b="1" dirty="0">
              <a:solidFill>
                <a:schemeClr val="tx1">
                  <a:lumMod val="75000"/>
                  <a:lumOff val="25000"/>
                </a:schemeClr>
              </a:solidFill>
              <a:cs typeface="Arial" pitchFamily="34" charset="0"/>
            </a:endParaRPr>
          </a:p>
        </p:txBody>
      </p:sp>
      <p:sp>
        <p:nvSpPr>
          <p:cNvPr id="56" name="Pentagon 3">
            <a:extLst>
              <a:ext uri="{FF2B5EF4-FFF2-40B4-BE49-F238E27FC236}">
                <a16:creationId xmlns:a16="http://schemas.microsoft.com/office/drawing/2014/main" id="{C1D42788-7FEE-42D1-B48E-4074AE8BC7DC}"/>
              </a:ext>
            </a:extLst>
          </p:cNvPr>
          <p:cNvSpPr/>
          <p:nvPr/>
        </p:nvSpPr>
        <p:spPr>
          <a:xfrm rot="5400000">
            <a:off x="6042990" y="-106986"/>
            <a:ext cx="1008000" cy="4838438"/>
          </a:xfrm>
          <a:prstGeom prst="round2SameRect">
            <a:avLst>
              <a:gd name="adj1" fmla="val 50000"/>
              <a:gd name="adj2" fmla="val 0"/>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7" name="Rounded Rectangle 5">
            <a:extLst>
              <a:ext uri="{FF2B5EF4-FFF2-40B4-BE49-F238E27FC236}">
                <a16:creationId xmlns:a16="http://schemas.microsoft.com/office/drawing/2014/main" id="{7C9717D2-7487-44AB-963C-B326428D39F0}"/>
              </a:ext>
            </a:extLst>
          </p:cNvPr>
          <p:cNvSpPr/>
          <p:nvPr/>
        </p:nvSpPr>
        <p:spPr>
          <a:xfrm rot="18900000">
            <a:off x="8029069" y="1883703"/>
            <a:ext cx="838760" cy="838760"/>
          </a:xfrm>
          <a:prstGeom prst="ellipse">
            <a:avLst/>
          </a:prstGeom>
          <a:solidFill>
            <a:schemeClr val="accent4">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a:p>
        </p:txBody>
      </p:sp>
      <p:sp>
        <p:nvSpPr>
          <p:cNvPr id="58" name="Rounded Rectangle 6">
            <a:extLst>
              <a:ext uri="{FF2B5EF4-FFF2-40B4-BE49-F238E27FC236}">
                <a16:creationId xmlns:a16="http://schemas.microsoft.com/office/drawing/2014/main" id="{01D9D2C7-5D6D-4421-B52F-AFB86B8122E5}"/>
              </a:ext>
            </a:extLst>
          </p:cNvPr>
          <p:cNvSpPr/>
          <p:nvPr/>
        </p:nvSpPr>
        <p:spPr>
          <a:xfrm rot="18900000">
            <a:off x="8107179" y="1961813"/>
            <a:ext cx="682540" cy="682540"/>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9" name="TextBox 34">
            <a:extLst>
              <a:ext uri="{FF2B5EF4-FFF2-40B4-BE49-F238E27FC236}">
                <a16:creationId xmlns:a16="http://schemas.microsoft.com/office/drawing/2014/main" id="{D908C519-108B-4EEC-A681-12611F5EC7BD}"/>
              </a:ext>
            </a:extLst>
          </p:cNvPr>
          <p:cNvSpPr txBox="1"/>
          <p:nvPr/>
        </p:nvSpPr>
        <p:spPr>
          <a:xfrm>
            <a:off x="8198770" y="2118417"/>
            <a:ext cx="499358"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05</a:t>
            </a:r>
            <a:endParaRPr lang="ko-KR" altLang="en-US" b="1" dirty="0">
              <a:solidFill>
                <a:schemeClr val="tx1">
                  <a:lumMod val="75000"/>
                  <a:lumOff val="25000"/>
                </a:schemeClr>
              </a:solidFill>
              <a:cs typeface="Arial" pitchFamily="34" charset="0"/>
            </a:endParaRPr>
          </a:p>
        </p:txBody>
      </p:sp>
      <p:pic>
        <p:nvPicPr>
          <p:cNvPr id="60" name="Picture 2" descr="E:\002-KIMS BUSINESS\007-04-1-FIVERR\01-PPT-TEMPLATE\COVER-PSD\05-cut-01.png">
            <a:extLst>
              <a:ext uri="{FF2B5EF4-FFF2-40B4-BE49-F238E27FC236}">
                <a16:creationId xmlns:a16="http://schemas.microsoft.com/office/drawing/2014/main" id="{1CF44090-0A8D-4104-9377-6E1A86CE16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640920" y="3826841"/>
            <a:ext cx="5040000" cy="229254"/>
          </a:xfrm>
          <a:prstGeom prst="rect">
            <a:avLst/>
          </a:prstGeom>
          <a:noFill/>
          <a:extLst>
            <a:ext uri="{909E8E84-426E-40DD-AFC4-6F175D3DCCD1}">
              <a14:hiddenFill xmlns:a14="http://schemas.microsoft.com/office/drawing/2010/main">
                <a:solidFill>
                  <a:srgbClr val="FFFFFF"/>
                </a:solidFill>
              </a14:hiddenFill>
            </a:ext>
          </a:extLst>
        </p:spPr>
      </p:pic>
      <p:sp>
        <p:nvSpPr>
          <p:cNvPr id="61" name="Pentagon 13">
            <a:extLst>
              <a:ext uri="{FF2B5EF4-FFF2-40B4-BE49-F238E27FC236}">
                <a16:creationId xmlns:a16="http://schemas.microsoft.com/office/drawing/2014/main" id="{990085BB-8839-429F-8B93-546D066CBA4E}"/>
              </a:ext>
            </a:extLst>
          </p:cNvPr>
          <p:cNvSpPr/>
          <p:nvPr/>
        </p:nvSpPr>
        <p:spPr>
          <a:xfrm rot="16200000">
            <a:off x="5141010" y="3152127"/>
            <a:ext cx="1008000" cy="4838438"/>
          </a:xfrm>
          <a:prstGeom prst="round2SameRect">
            <a:avLst>
              <a:gd name="adj1" fmla="val 50000"/>
              <a:gd name="adj2" fmla="val 0"/>
            </a:avLst>
          </a:prstGeom>
          <a:solidFill>
            <a:srgbClr val="00B050"/>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2" name="Rounded Rectangle 19">
            <a:extLst>
              <a:ext uri="{FF2B5EF4-FFF2-40B4-BE49-F238E27FC236}">
                <a16:creationId xmlns:a16="http://schemas.microsoft.com/office/drawing/2014/main" id="{108503C6-EDE4-4A18-9FC9-F6812CEE7E64}"/>
              </a:ext>
            </a:extLst>
          </p:cNvPr>
          <p:cNvSpPr/>
          <p:nvPr/>
        </p:nvSpPr>
        <p:spPr>
          <a:xfrm rot="18900000">
            <a:off x="3317677" y="5139858"/>
            <a:ext cx="837070" cy="837070"/>
          </a:xfrm>
          <a:prstGeom prst="ellipse">
            <a:avLst/>
          </a:prstGeom>
          <a:solidFill>
            <a:schemeClr val="accent1">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a:p>
        </p:txBody>
      </p:sp>
      <p:sp>
        <p:nvSpPr>
          <p:cNvPr id="63" name="Rounded Rectangle 20">
            <a:extLst>
              <a:ext uri="{FF2B5EF4-FFF2-40B4-BE49-F238E27FC236}">
                <a16:creationId xmlns:a16="http://schemas.microsoft.com/office/drawing/2014/main" id="{82BA0DAB-6F48-4F0D-AFF2-012716954A59}"/>
              </a:ext>
            </a:extLst>
          </p:cNvPr>
          <p:cNvSpPr/>
          <p:nvPr/>
        </p:nvSpPr>
        <p:spPr>
          <a:xfrm rot="18900000">
            <a:off x="3395629" y="5217810"/>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TextBox 39">
            <a:extLst>
              <a:ext uri="{FF2B5EF4-FFF2-40B4-BE49-F238E27FC236}">
                <a16:creationId xmlns:a16="http://schemas.microsoft.com/office/drawing/2014/main" id="{4B442D5B-3A15-4816-BA36-EED934997048}"/>
              </a:ext>
            </a:extLst>
          </p:cNvPr>
          <p:cNvSpPr txBox="1"/>
          <p:nvPr/>
        </p:nvSpPr>
        <p:spPr>
          <a:xfrm>
            <a:off x="3487036" y="5373727"/>
            <a:ext cx="498353"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08</a:t>
            </a:r>
            <a:endParaRPr lang="ko-KR" altLang="en-US" b="1" dirty="0">
              <a:solidFill>
                <a:schemeClr val="tx1">
                  <a:lumMod val="75000"/>
                  <a:lumOff val="25000"/>
                </a:schemeClr>
              </a:solidFill>
              <a:cs typeface="Arial" pitchFamily="34" charset="0"/>
            </a:endParaRPr>
          </a:p>
        </p:txBody>
      </p:sp>
      <p:sp>
        <p:nvSpPr>
          <p:cNvPr id="65" name="Pentagon 12">
            <a:extLst>
              <a:ext uri="{FF2B5EF4-FFF2-40B4-BE49-F238E27FC236}">
                <a16:creationId xmlns:a16="http://schemas.microsoft.com/office/drawing/2014/main" id="{F8C3B833-E9A6-44F3-B82A-330D8112A147}"/>
              </a:ext>
            </a:extLst>
          </p:cNvPr>
          <p:cNvSpPr/>
          <p:nvPr/>
        </p:nvSpPr>
        <p:spPr>
          <a:xfrm rot="16200000">
            <a:off x="5141010" y="991738"/>
            <a:ext cx="1008000" cy="4838438"/>
          </a:xfrm>
          <a:prstGeom prst="round2SameRect">
            <a:avLst>
              <a:gd name="adj1" fmla="val 50000"/>
              <a:gd name="adj2" fmla="val 0"/>
            </a:avLst>
          </a:prstGeom>
          <a:solidFill>
            <a:srgbClr val="00B050"/>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6" name="Rounded Rectangle 15">
            <a:extLst>
              <a:ext uri="{FF2B5EF4-FFF2-40B4-BE49-F238E27FC236}">
                <a16:creationId xmlns:a16="http://schemas.microsoft.com/office/drawing/2014/main" id="{7BA80F39-A1CD-4B3A-992E-9E1C874D46B9}"/>
              </a:ext>
            </a:extLst>
          </p:cNvPr>
          <p:cNvSpPr/>
          <p:nvPr/>
        </p:nvSpPr>
        <p:spPr>
          <a:xfrm rot="18900000">
            <a:off x="3317677" y="2984899"/>
            <a:ext cx="837070" cy="837070"/>
          </a:xfrm>
          <a:prstGeom prst="ellipse">
            <a:avLst/>
          </a:prstGeom>
          <a:solidFill>
            <a:schemeClr val="accent3">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a:p>
        </p:txBody>
      </p:sp>
      <p:sp>
        <p:nvSpPr>
          <p:cNvPr id="67" name="Rounded Rectangle 16">
            <a:extLst>
              <a:ext uri="{FF2B5EF4-FFF2-40B4-BE49-F238E27FC236}">
                <a16:creationId xmlns:a16="http://schemas.microsoft.com/office/drawing/2014/main" id="{B46CB5F9-193E-48E0-9BB8-8BD389621111}"/>
              </a:ext>
            </a:extLst>
          </p:cNvPr>
          <p:cNvSpPr/>
          <p:nvPr/>
        </p:nvSpPr>
        <p:spPr>
          <a:xfrm rot="18900000">
            <a:off x="3395629" y="3062851"/>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TextBox 43">
            <a:extLst>
              <a:ext uri="{FF2B5EF4-FFF2-40B4-BE49-F238E27FC236}">
                <a16:creationId xmlns:a16="http://schemas.microsoft.com/office/drawing/2014/main" id="{F9132068-439B-46FC-89A7-FE9A40D7ABD9}"/>
              </a:ext>
            </a:extLst>
          </p:cNvPr>
          <p:cNvSpPr txBox="1"/>
          <p:nvPr/>
        </p:nvSpPr>
        <p:spPr>
          <a:xfrm>
            <a:off x="3487036" y="3218768"/>
            <a:ext cx="498353"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06</a:t>
            </a:r>
            <a:endParaRPr lang="ko-KR" altLang="en-US" b="1" dirty="0">
              <a:solidFill>
                <a:schemeClr val="tx1">
                  <a:lumMod val="75000"/>
                  <a:lumOff val="25000"/>
                </a:schemeClr>
              </a:solidFill>
              <a:cs typeface="Arial" pitchFamily="34" charset="0"/>
            </a:endParaRPr>
          </a:p>
        </p:txBody>
      </p:sp>
      <p:pic>
        <p:nvPicPr>
          <p:cNvPr id="69" name="Picture 2" descr="E:\002-KIMS BUSINESS\007-04-1-FIVERR\01-PPT-TEMPLATE\COVER-PSD\05-cut-01.png">
            <a:extLst>
              <a:ext uri="{FF2B5EF4-FFF2-40B4-BE49-F238E27FC236}">
                <a16:creationId xmlns:a16="http://schemas.microsoft.com/office/drawing/2014/main" id="{8ED7E0D8-3BB3-467C-8BF5-163C5191382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7362176" y="5530354"/>
            <a:ext cx="1333697" cy="226236"/>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E:\002-KIMS BUSINESS\007-04-1-FIVERR\01-PPT-TEMPLATE\COVER-PSD\05-cut-01.png">
            <a:extLst>
              <a:ext uri="{FF2B5EF4-FFF2-40B4-BE49-F238E27FC236}">
                <a16:creationId xmlns:a16="http://schemas.microsoft.com/office/drawing/2014/main" id="{479D0A52-EC8D-47A6-8893-FA5D89B1730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7455401" y="3326052"/>
            <a:ext cx="1150267" cy="205902"/>
          </a:xfrm>
          <a:prstGeom prst="rect">
            <a:avLst/>
          </a:prstGeom>
          <a:noFill/>
          <a:extLst>
            <a:ext uri="{909E8E84-426E-40DD-AFC4-6F175D3DCCD1}">
              <a14:hiddenFill xmlns:a14="http://schemas.microsoft.com/office/drawing/2010/main">
                <a:solidFill>
                  <a:srgbClr val="FFFFFF"/>
                </a:solidFill>
              </a14:hiddenFill>
            </a:ext>
          </a:extLst>
        </p:spPr>
      </p:pic>
      <p:grpSp>
        <p:nvGrpSpPr>
          <p:cNvPr id="71" name="Group 32">
            <a:extLst>
              <a:ext uri="{FF2B5EF4-FFF2-40B4-BE49-F238E27FC236}">
                <a16:creationId xmlns:a16="http://schemas.microsoft.com/office/drawing/2014/main" id="{06C240D4-C34E-448E-9BA4-753063C2424C}"/>
              </a:ext>
            </a:extLst>
          </p:cNvPr>
          <p:cNvGrpSpPr/>
          <p:nvPr/>
        </p:nvGrpSpPr>
        <p:grpSpPr>
          <a:xfrm>
            <a:off x="4184341" y="1803961"/>
            <a:ext cx="3757434" cy="783221"/>
            <a:chOff x="245430" y="4238757"/>
            <a:chExt cx="4803436" cy="783221"/>
          </a:xfrm>
        </p:grpSpPr>
        <p:sp>
          <p:nvSpPr>
            <p:cNvPr id="72" name="TextBox 47">
              <a:extLst>
                <a:ext uri="{FF2B5EF4-FFF2-40B4-BE49-F238E27FC236}">
                  <a16:creationId xmlns:a16="http://schemas.microsoft.com/office/drawing/2014/main" id="{838B60D9-21B3-4DE5-AF8F-64EDB3CFF0CD}"/>
                </a:ext>
              </a:extLst>
            </p:cNvPr>
            <p:cNvSpPr txBox="1"/>
            <p:nvPr/>
          </p:nvSpPr>
          <p:spPr>
            <a:xfrm>
              <a:off x="245430" y="4560313"/>
              <a:ext cx="4620351" cy="461665"/>
            </a:xfrm>
            <a:prstGeom prst="rect">
              <a:avLst/>
            </a:prstGeom>
            <a:noFill/>
          </p:spPr>
          <p:txBody>
            <a:bodyPr wrap="square" rtlCol="0">
              <a:spAutoFit/>
            </a:bodyPr>
            <a:lstStyle/>
            <a:p>
              <a:pPr algn="r"/>
              <a:r>
                <a:rPr lang="es-MX" altLang="ko-KR" sz="1200" dirty="0">
                  <a:solidFill>
                    <a:schemeClr val="bg1"/>
                  </a:solidFill>
                  <a:cs typeface="Arial" pitchFamily="34" charset="0"/>
                </a:rPr>
                <a:t>✔ Expediente de Media Tensión (Resolución de aprobación- Desde I-4 hasta Hospitales/Institutos)</a:t>
              </a:r>
              <a:endParaRPr lang="en-US" altLang="ko-KR" sz="1200" dirty="0">
                <a:solidFill>
                  <a:schemeClr val="bg1"/>
                </a:solidFill>
                <a:cs typeface="Arial" pitchFamily="34" charset="0"/>
              </a:endParaRPr>
            </a:p>
          </p:txBody>
        </p:sp>
        <p:sp>
          <p:nvSpPr>
            <p:cNvPr id="73" name="TextBox 48">
              <a:extLst>
                <a:ext uri="{FF2B5EF4-FFF2-40B4-BE49-F238E27FC236}">
                  <a16:creationId xmlns:a16="http://schemas.microsoft.com/office/drawing/2014/main" id="{EA6AAB05-E5A4-471F-A254-B6B6816C55DF}"/>
                </a:ext>
              </a:extLst>
            </p:cNvPr>
            <p:cNvSpPr txBox="1"/>
            <p:nvPr/>
          </p:nvSpPr>
          <p:spPr>
            <a:xfrm>
              <a:off x="380168" y="4238757"/>
              <a:ext cx="4668698" cy="276999"/>
            </a:xfrm>
            <a:prstGeom prst="rect">
              <a:avLst/>
            </a:prstGeom>
            <a:noFill/>
          </p:spPr>
          <p:txBody>
            <a:bodyPr wrap="square" rtlCol="0">
              <a:spAutoFit/>
            </a:bodyPr>
            <a:lstStyle/>
            <a:p>
              <a:r>
                <a:rPr lang="es-MX" altLang="ko-KR" sz="1200" b="1" dirty="0">
                  <a:solidFill>
                    <a:schemeClr val="bg1"/>
                  </a:solidFill>
                  <a:cs typeface="Arial" pitchFamily="34" charset="0"/>
                </a:rPr>
                <a:t>5.- REDES ELECTRICAS</a:t>
              </a:r>
              <a:endParaRPr lang="ko-KR" altLang="en-US" sz="1200" b="1" dirty="0">
                <a:solidFill>
                  <a:schemeClr val="bg1"/>
                </a:solidFill>
                <a:cs typeface="Arial" pitchFamily="34" charset="0"/>
              </a:endParaRPr>
            </a:p>
          </p:txBody>
        </p:sp>
      </p:grpSp>
      <p:grpSp>
        <p:nvGrpSpPr>
          <p:cNvPr id="74" name="Group 32">
            <a:extLst>
              <a:ext uri="{FF2B5EF4-FFF2-40B4-BE49-F238E27FC236}">
                <a16:creationId xmlns:a16="http://schemas.microsoft.com/office/drawing/2014/main" id="{D86178FE-8E71-4B12-B864-82FC94BEE699}"/>
              </a:ext>
            </a:extLst>
          </p:cNvPr>
          <p:cNvGrpSpPr/>
          <p:nvPr/>
        </p:nvGrpSpPr>
        <p:grpSpPr>
          <a:xfrm>
            <a:off x="4171980" y="2896273"/>
            <a:ext cx="3835652" cy="939773"/>
            <a:chOff x="84098" y="4228028"/>
            <a:chExt cx="4779773" cy="939773"/>
          </a:xfrm>
          <a:solidFill>
            <a:srgbClr val="00B050"/>
          </a:solidFill>
        </p:grpSpPr>
        <p:sp>
          <p:nvSpPr>
            <p:cNvPr id="75" name="TextBox 50">
              <a:extLst>
                <a:ext uri="{FF2B5EF4-FFF2-40B4-BE49-F238E27FC236}">
                  <a16:creationId xmlns:a16="http://schemas.microsoft.com/office/drawing/2014/main" id="{690B2730-D589-4FD0-9D5F-B6100941679A}"/>
                </a:ext>
              </a:extLst>
            </p:cNvPr>
            <p:cNvSpPr txBox="1"/>
            <p:nvPr/>
          </p:nvSpPr>
          <p:spPr>
            <a:xfrm>
              <a:off x="243520" y="4706136"/>
              <a:ext cx="4620351" cy="461665"/>
            </a:xfrm>
            <a:prstGeom prst="rect">
              <a:avLst/>
            </a:prstGeom>
            <a:grpFill/>
          </p:spPr>
          <p:txBody>
            <a:bodyPr wrap="square" rtlCol="0">
              <a:spAutoFit/>
            </a:bodyPr>
            <a:lstStyle/>
            <a:p>
              <a:r>
                <a:rPr lang="es-MX" altLang="ko-KR" sz="1200" dirty="0">
                  <a:solidFill>
                    <a:schemeClr val="bg1"/>
                  </a:solidFill>
                  <a:cs typeface="Arial" pitchFamily="34" charset="0"/>
                </a:rPr>
                <a:t>✔ Documentos de </a:t>
              </a:r>
              <a:r>
                <a:rPr lang="es-MX" altLang="ko-KR" sz="1200" dirty="0" err="1">
                  <a:solidFill>
                    <a:schemeClr val="bg1"/>
                  </a:solidFill>
                  <a:cs typeface="Arial" pitchFamily="34" charset="0"/>
                </a:rPr>
                <a:t>calsificación</a:t>
              </a:r>
              <a:r>
                <a:rPr lang="es-MX" altLang="ko-KR" sz="1200" dirty="0">
                  <a:solidFill>
                    <a:schemeClr val="bg1"/>
                  </a:solidFill>
                  <a:cs typeface="Arial" pitchFamily="34" charset="0"/>
                </a:rPr>
                <a:t> y certificación ambiental</a:t>
              </a:r>
              <a:endParaRPr lang="en-US" altLang="ko-KR" sz="1200" dirty="0">
                <a:solidFill>
                  <a:schemeClr val="bg1"/>
                </a:solidFill>
                <a:cs typeface="Arial" pitchFamily="34" charset="0"/>
              </a:endParaRPr>
            </a:p>
          </p:txBody>
        </p:sp>
        <p:sp>
          <p:nvSpPr>
            <p:cNvPr id="76" name="TextBox 51">
              <a:extLst>
                <a:ext uri="{FF2B5EF4-FFF2-40B4-BE49-F238E27FC236}">
                  <a16:creationId xmlns:a16="http://schemas.microsoft.com/office/drawing/2014/main" id="{F020DC53-D642-4F6E-B8AF-52AA7EE90198}"/>
                </a:ext>
              </a:extLst>
            </p:cNvPr>
            <p:cNvSpPr txBox="1"/>
            <p:nvPr/>
          </p:nvSpPr>
          <p:spPr>
            <a:xfrm>
              <a:off x="84098" y="4228028"/>
              <a:ext cx="4687727" cy="276999"/>
            </a:xfrm>
            <a:prstGeom prst="rect">
              <a:avLst/>
            </a:prstGeom>
            <a:grpFill/>
          </p:spPr>
          <p:txBody>
            <a:bodyPr wrap="square" rtlCol="0">
              <a:spAutoFit/>
            </a:bodyPr>
            <a:lstStyle/>
            <a:p>
              <a:r>
                <a:rPr lang="en-US" altLang="ko-KR" sz="1200" b="1" dirty="0">
                  <a:solidFill>
                    <a:schemeClr val="bg1"/>
                  </a:solidFill>
                  <a:cs typeface="Arial" pitchFamily="34" charset="0"/>
                </a:rPr>
                <a:t>6.- IMPACTO AMBIENTAL</a:t>
              </a:r>
              <a:endParaRPr lang="ko-KR" altLang="en-US" sz="1200" b="1" dirty="0">
                <a:solidFill>
                  <a:schemeClr val="bg1"/>
                </a:solidFill>
                <a:cs typeface="Arial" pitchFamily="34" charset="0"/>
              </a:endParaRPr>
            </a:p>
          </p:txBody>
        </p:sp>
      </p:grpSp>
      <p:grpSp>
        <p:nvGrpSpPr>
          <p:cNvPr id="77" name="Group 32">
            <a:extLst>
              <a:ext uri="{FF2B5EF4-FFF2-40B4-BE49-F238E27FC236}">
                <a16:creationId xmlns:a16="http://schemas.microsoft.com/office/drawing/2014/main" id="{7E02BFFF-A709-469D-8A0E-81C2E21DD018}"/>
              </a:ext>
            </a:extLst>
          </p:cNvPr>
          <p:cNvGrpSpPr/>
          <p:nvPr/>
        </p:nvGrpSpPr>
        <p:grpSpPr>
          <a:xfrm>
            <a:off x="4147636" y="4034953"/>
            <a:ext cx="3762038" cy="897644"/>
            <a:chOff x="200632" y="4307149"/>
            <a:chExt cx="4688039" cy="897644"/>
          </a:xfrm>
          <a:solidFill>
            <a:srgbClr val="FF8001"/>
          </a:solidFill>
        </p:grpSpPr>
        <p:sp>
          <p:nvSpPr>
            <p:cNvPr id="78" name="TextBox 53">
              <a:extLst>
                <a:ext uri="{FF2B5EF4-FFF2-40B4-BE49-F238E27FC236}">
                  <a16:creationId xmlns:a16="http://schemas.microsoft.com/office/drawing/2014/main" id="{355A6711-B368-4D1C-A5FF-38620AB64EF9}"/>
                </a:ext>
              </a:extLst>
            </p:cNvPr>
            <p:cNvSpPr txBox="1"/>
            <p:nvPr/>
          </p:nvSpPr>
          <p:spPr>
            <a:xfrm>
              <a:off x="200632" y="4558462"/>
              <a:ext cx="4620351" cy="646331"/>
            </a:xfrm>
            <a:prstGeom prst="rect">
              <a:avLst/>
            </a:prstGeom>
            <a:grpFill/>
          </p:spPr>
          <p:txBody>
            <a:bodyPr wrap="square" rtlCol="0">
              <a:spAutoFit/>
            </a:bodyPr>
            <a:lstStyle/>
            <a:p>
              <a:pPr algn="r"/>
              <a:r>
                <a:rPr lang="en-US" altLang="ko-KR" sz="1200" dirty="0">
                  <a:solidFill>
                    <a:schemeClr val="bg1"/>
                  </a:solidFill>
                  <a:cs typeface="Arial" pitchFamily="34" charset="0"/>
                </a:rPr>
                <a:t>✔ Plan de </a:t>
              </a:r>
              <a:r>
                <a:rPr lang="en-US" altLang="ko-KR" sz="1200" dirty="0" err="1">
                  <a:solidFill>
                    <a:schemeClr val="bg1"/>
                  </a:solidFill>
                  <a:cs typeface="Arial" pitchFamily="34" charset="0"/>
                </a:rPr>
                <a:t>Monitoreo</a:t>
              </a:r>
              <a:r>
                <a:rPr lang="en-US" altLang="ko-KR" sz="1200" dirty="0">
                  <a:solidFill>
                    <a:schemeClr val="bg1"/>
                  </a:solidFill>
                  <a:cs typeface="Arial" pitchFamily="34" charset="0"/>
                </a:rPr>
                <a:t> </a:t>
              </a:r>
              <a:r>
                <a:rPr lang="en-US" altLang="ko-KR" sz="1200" dirty="0" err="1">
                  <a:solidFill>
                    <a:schemeClr val="bg1"/>
                  </a:solidFill>
                  <a:cs typeface="Arial" pitchFamily="34" charset="0"/>
                </a:rPr>
                <a:t>Arqueológico</a:t>
              </a:r>
              <a:r>
                <a:rPr lang="en-US" altLang="ko-KR" sz="1200" dirty="0">
                  <a:solidFill>
                    <a:schemeClr val="bg1"/>
                  </a:solidFill>
                  <a:cs typeface="Arial" pitchFamily="34" charset="0"/>
                </a:rPr>
                <a:t> (PMA)</a:t>
              </a:r>
            </a:p>
            <a:p>
              <a:pPr algn="r"/>
              <a:r>
                <a:rPr lang="en-US" altLang="ko-KR" sz="1200" dirty="0">
                  <a:solidFill>
                    <a:schemeClr val="bg1"/>
                  </a:solidFill>
                  <a:cs typeface="Arial" pitchFamily="34" charset="0"/>
                </a:rPr>
                <a:t>✔ </a:t>
              </a:r>
              <a:r>
                <a:rPr lang="en-US" altLang="ko-KR" sz="1200" dirty="0" err="1">
                  <a:solidFill>
                    <a:schemeClr val="bg1"/>
                  </a:solidFill>
                  <a:cs typeface="Arial" pitchFamily="34" charset="0"/>
                </a:rPr>
                <a:t>Certificado</a:t>
              </a:r>
              <a:r>
                <a:rPr lang="en-US" altLang="ko-KR" sz="1200" dirty="0">
                  <a:solidFill>
                    <a:schemeClr val="bg1"/>
                  </a:solidFill>
                  <a:cs typeface="Arial" pitchFamily="34" charset="0"/>
                </a:rPr>
                <a:t> de </a:t>
              </a:r>
              <a:r>
                <a:rPr lang="en-US" altLang="ko-KR" sz="1200" dirty="0" err="1">
                  <a:solidFill>
                    <a:schemeClr val="bg1"/>
                  </a:solidFill>
                  <a:cs typeface="Arial" pitchFamily="34" charset="0"/>
                </a:rPr>
                <a:t>inexistencia</a:t>
              </a:r>
              <a:r>
                <a:rPr lang="en-US" altLang="ko-KR" sz="1200" dirty="0">
                  <a:solidFill>
                    <a:schemeClr val="bg1"/>
                  </a:solidFill>
                  <a:cs typeface="Arial" pitchFamily="34" charset="0"/>
                </a:rPr>
                <a:t> de </a:t>
              </a:r>
              <a:r>
                <a:rPr lang="en-US" altLang="ko-KR" sz="1200" dirty="0" err="1">
                  <a:solidFill>
                    <a:schemeClr val="bg1"/>
                  </a:solidFill>
                  <a:cs typeface="Arial" pitchFamily="34" charset="0"/>
                </a:rPr>
                <a:t>restos</a:t>
              </a:r>
              <a:r>
                <a:rPr lang="en-US" altLang="ko-KR" sz="1200" dirty="0">
                  <a:solidFill>
                    <a:schemeClr val="bg1"/>
                  </a:solidFill>
                  <a:cs typeface="Arial" pitchFamily="34" charset="0"/>
                </a:rPr>
                <a:t> </a:t>
              </a:r>
              <a:r>
                <a:rPr lang="en-US" altLang="ko-KR" sz="1200" dirty="0" err="1">
                  <a:solidFill>
                    <a:schemeClr val="bg1"/>
                  </a:solidFill>
                  <a:cs typeface="Arial" pitchFamily="34" charset="0"/>
                </a:rPr>
                <a:t>arqueológicos</a:t>
              </a:r>
              <a:r>
                <a:rPr lang="en-US" altLang="ko-KR" sz="1200" dirty="0">
                  <a:solidFill>
                    <a:schemeClr val="bg1"/>
                  </a:solidFill>
                  <a:cs typeface="Arial" pitchFamily="34" charset="0"/>
                </a:rPr>
                <a:t> (CIRA)</a:t>
              </a:r>
            </a:p>
          </p:txBody>
        </p:sp>
        <p:sp>
          <p:nvSpPr>
            <p:cNvPr id="79" name="TextBox 54">
              <a:extLst>
                <a:ext uri="{FF2B5EF4-FFF2-40B4-BE49-F238E27FC236}">
                  <a16:creationId xmlns:a16="http://schemas.microsoft.com/office/drawing/2014/main" id="{BC1932F3-EACF-46E4-A416-1C35A1C6F204}"/>
                </a:ext>
              </a:extLst>
            </p:cNvPr>
            <p:cNvSpPr txBox="1"/>
            <p:nvPr/>
          </p:nvSpPr>
          <p:spPr>
            <a:xfrm>
              <a:off x="200944" y="4307149"/>
              <a:ext cx="4687727" cy="276999"/>
            </a:xfrm>
            <a:prstGeom prst="rect">
              <a:avLst/>
            </a:prstGeom>
            <a:grpFill/>
          </p:spPr>
          <p:txBody>
            <a:bodyPr wrap="square" rtlCol="0">
              <a:spAutoFit/>
            </a:bodyPr>
            <a:lstStyle/>
            <a:p>
              <a:pPr algn="r"/>
              <a:r>
                <a:rPr lang="es-MX" altLang="ko-KR" sz="1200" b="1" dirty="0">
                  <a:solidFill>
                    <a:schemeClr val="bg1"/>
                  </a:solidFill>
                  <a:cs typeface="Arial" pitchFamily="34" charset="0"/>
                </a:rPr>
                <a:t>7.- IMPACTO EN PATRIMONIO ARQUEOLÓGICO</a:t>
              </a:r>
              <a:endParaRPr lang="ko-KR" altLang="en-US" sz="1200" b="1" dirty="0">
                <a:solidFill>
                  <a:schemeClr val="bg1"/>
                </a:solidFill>
                <a:cs typeface="Arial" pitchFamily="34" charset="0"/>
              </a:endParaRPr>
            </a:p>
          </p:txBody>
        </p:sp>
      </p:grpSp>
      <p:grpSp>
        <p:nvGrpSpPr>
          <p:cNvPr id="80" name="Group 32">
            <a:extLst>
              <a:ext uri="{FF2B5EF4-FFF2-40B4-BE49-F238E27FC236}">
                <a16:creationId xmlns:a16="http://schemas.microsoft.com/office/drawing/2014/main" id="{D677959B-03F4-4A82-8DF1-810B80389766}"/>
              </a:ext>
            </a:extLst>
          </p:cNvPr>
          <p:cNvGrpSpPr/>
          <p:nvPr/>
        </p:nvGrpSpPr>
        <p:grpSpPr>
          <a:xfrm>
            <a:off x="4246633" y="5137994"/>
            <a:ext cx="3895510" cy="767617"/>
            <a:chOff x="191580" y="4307149"/>
            <a:chExt cx="4854364" cy="767617"/>
          </a:xfrm>
        </p:grpSpPr>
        <p:sp>
          <p:nvSpPr>
            <p:cNvPr id="81" name="TextBox 56">
              <a:extLst>
                <a:ext uri="{FF2B5EF4-FFF2-40B4-BE49-F238E27FC236}">
                  <a16:creationId xmlns:a16="http://schemas.microsoft.com/office/drawing/2014/main" id="{A5CBA540-40F1-41BE-AF48-21E529ABF41B}"/>
                </a:ext>
              </a:extLst>
            </p:cNvPr>
            <p:cNvSpPr txBox="1"/>
            <p:nvPr/>
          </p:nvSpPr>
          <p:spPr>
            <a:xfrm>
              <a:off x="191580" y="4797767"/>
              <a:ext cx="4620352" cy="276999"/>
            </a:xfrm>
            <a:prstGeom prst="rect">
              <a:avLst/>
            </a:prstGeom>
            <a:noFill/>
          </p:spPr>
          <p:txBody>
            <a:bodyPr wrap="square" rtlCol="0">
              <a:spAutoFit/>
            </a:bodyPr>
            <a:lstStyle/>
            <a:p>
              <a:r>
                <a:rPr lang="es-MX" altLang="ko-KR" sz="1200" dirty="0">
                  <a:solidFill>
                    <a:schemeClr val="bg1"/>
                  </a:solidFill>
                  <a:cs typeface="Arial" pitchFamily="34" charset="0"/>
                </a:rPr>
                <a:t>✔ Partida Registral</a:t>
              </a:r>
              <a:endParaRPr lang="en-US" altLang="ko-KR" sz="1200" dirty="0">
                <a:solidFill>
                  <a:schemeClr val="bg1"/>
                </a:solidFill>
                <a:cs typeface="Arial" pitchFamily="34" charset="0"/>
              </a:endParaRPr>
            </a:p>
          </p:txBody>
        </p:sp>
        <p:sp>
          <p:nvSpPr>
            <p:cNvPr id="82" name="TextBox 57">
              <a:extLst>
                <a:ext uri="{FF2B5EF4-FFF2-40B4-BE49-F238E27FC236}">
                  <a16:creationId xmlns:a16="http://schemas.microsoft.com/office/drawing/2014/main" id="{D6647771-FD56-49FD-950B-A061A0488942}"/>
                </a:ext>
              </a:extLst>
            </p:cNvPr>
            <p:cNvSpPr txBox="1"/>
            <p:nvPr/>
          </p:nvSpPr>
          <p:spPr>
            <a:xfrm>
              <a:off x="200944" y="4307149"/>
              <a:ext cx="4845000" cy="276999"/>
            </a:xfrm>
            <a:prstGeom prst="rect">
              <a:avLst/>
            </a:prstGeom>
            <a:noFill/>
          </p:spPr>
          <p:txBody>
            <a:bodyPr wrap="square" rtlCol="0">
              <a:spAutoFit/>
            </a:bodyPr>
            <a:lstStyle/>
            <a:p>
              <a:r>
                <a:rPr lang="pt-BR" altLang="ko-KR" sz="1200" b="1" dirty="0">
                  <a:solidFill>
                    <a:schemeClr val="bg1"/>
                  </a:solidFill>
                  <a:cs typeface="Arial" pitchFamily="34" charset="0"/>
                </a:rPr>
                <a:t>8.- SANEAMIENTO FISICO LEGAL</a:t>
              </a:r>
              <a:endParaRPr lang="ko-KR" altLang="en-US" sz="1200" b="1" dirty="0">
                <a:solidFill>
                  <a:schemeClr val="bg1"/>
                </a:solidFill>
                <a:cs typeface="Arial" pitchFamily="34" charset="0"/>
              </a:endParaRPr>
            </a:p>
          </p:txBody>
        </p:sp>
      </p:grpSp>
      <p:grpSp>
        <p:nvGrpSpPr>
          <p:cNvPr id="83" name="그룹 87">
            <a:extLst>
              <a:ext uri="{FF2B5EF4-FFF2-40B4-BE49-F238E27FC236}">
                <a16:creationId xmlns:a16="http://schemas.microsoft.com/office/drawing/2014/main" id="{352848F5-3697-4E16-A694-F6C06CE6DA85}"/>
              </a:ext>
            </a:extLst>
          </p:cNvPr>
          <p:cNvGrpSpPr/>
          <p:nvPr/>
        </p:nvGrpSpPr>
        <p:grpSpPr>
          <a:xfrm>
            <a:off x="1015627" y="4349790"/>
            <a:ext cx="2523434" cy="1065203"/>
            <a:chOff x="1682410" y="2217893"/>
            <a:chExt cx="2019261" cy="852379"/>
          </a:xfrm>
          <a:solidFill>
            <a:schemeClr val="bg1">
              <a:lumMod val="85000"/>
            </a:schemeClr>
          </a:solidFill>
        </p:grpSpPr>
        <p:grpSp>
          <p:nvGrpSpPr>
            <p:cNvPr id="84" name="그룹 86">
              <a:extLst>
                <a:ext uri="{FF2B5EF4-FFF2-40B4-BE49-F238E27FC236}">
                  <a16:creationId xmlns:a16="http://schemas.microsoft.com/office/drawing/2014/main" id="{B2F9680A-8A38-4F2A-9C22-237C1B4F0A3E}"/>
                </a:ext>
              </a:extLst>
            </p:cNvPr>
            <p:cNvGrpSpPr/>
            <p:nvPr/>
          </p:nvGrpSpPr>
          <p:grpSpPr>
            <a:xfrm>
              <a:off x="1774163" y="2217893"/>
              <a:ext cx="1927508" cy="852379"/>
              <a:chOff x="1774163" y="2217893"/>
              <a:chExt cx="1927508" cy="852379"/>
            </a:xfrm>
            <a:grpFill/>
          </p:grpSpPr>
          <p:sp>
            <p:nvSpPr>
              <p:cNvPr id="86" name="Freeform 18">
                <a:extLst>
                  <a:ext uri="{FF2B5EF4-FFF2-40B4-BE49-F238E27FC236}">
                    <a16:creationId xmlns:a16="http://schemas.microsoft.com/office/drawing/2014/main" id="{174309D9-7F6F-420E-94F6-3B73148FD836}"/>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 name="Freeform 19">
                <a:extLst>
                  <a:ext uri="{FF2B5EF4-FFF2-40B4-BE49-F238E27FC236}">
                    <a16:creationId xmlns:a16="http://schemas.microsoft.com/office/drawing/2014/main" id="{B2D7DBDD-2A93-43B0-9ABF-5C05FA7C4B67}"/>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85" name="직사각형 85">
              <a:extLst>
                <a:ext uri="{FF2B5EF4-FFF2-40B4-BE49-F238E27FC236}">
                  <a16:creationId xmlns:a16="http://schemas.microsoft.com/office/drawing/2014/main" id="{24237D87-E43F-4604-B687-10CCD84D3FD3}"/>
                </a:ext>
              </a:extLst>
            </p:cNvPr>
            <p:cNvSpPr/>
            <p:nvPr/>
          </p:nvSpPr>
          <p:spPr>
            <a:xfrm rot="18740140">
              <a:off x="1894195" y="2506511"/>
              <a:ext cx="285737" cy="709307"/>
            </a:xfrm>
            <a:prstGeom prst="rect">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88" name="그룹 88">
            <a:extLst>
              <a:ext uri="{FF2B5EF4-FFF2-40B4-BE49-F238E27FC236}">
                <a16:creationId xmlns:a16="http://schemas.microsoft.com/office/drawing/2014/main" id="{50341A03-10E6-4B19-B2CD-98F3C5AFC5C1}"/>
              </a:ext>
            </a:extLst>
          </p:cNvPr>
          <p:cNvGrpSpPr/>
          <p:nvPr/>
        </p:nvGrpSpPr>
        <p:grpSpPr>
          <a:xfrm>
            <a:off x="1015627" y="2061903"/>
            <a:ext cx="2523434" cy="1065203"/>
            <a:chOff x="1682410" y="2217893"/>
            <a:chExt cx="2019261" cy="852379"/>
          </a:xfrm>
          <a:solidFill>
            <a:schemeClr val="bg1">
              <a:lumMod val="85000"/>
            </a:schemeClr>
          </a:solidFill>
        </p:grpSpPr>
        <p:grpSp>
          <p:nvGrpSpPr>
            <p:cNvPr id="89" name="그룹 89">
              <a:extLst>
                <a:ext uri="{FF2B5EF4-FFF2-40B4-BE49-F238E27FC236}">
                  <a16:creationId xmlns:a16="http://schemas.microsoft.com/office/drawing/2014/main" id="{1898AF1A-62ED-4F7B-8733-A864292921FD}"/>
                </a:ext>
              </a:extLst>
            </p:cNvPr>
            <p:cNvGrpSpPr/>
            <p:nvPr/>
          </p:nvGrpSpPr>
          <p:grpSpPr>
            <a:xfrm>
              <a:off x="1774163" y="2217893"/>
              <a:ext cx="1927508" cy="852379"/>
              <a:chOff x="1774163" y="2217893"/>
              <a:chExt cx="1927508" cy="852379"/>
            </a:xfrm>
            <a:grpFill/>
          </p:grpSpPr>
          <p:sp>
            <p:nvSpPr>
              <p:cNvPr id="91" name="Freeform 18">
                <a:extLst>
                  <a:ext uri="{FF2B5EF4-FFF2-40B4-BE49-F238E27FC236}">
                    <a16:creationId xmlns:a16="http://schemas.microsoft.com/office/drawing/2014/main" id="{B84DE078-4343-44F6-BD9C-773C96504E57}"/>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2" name="Freeform 19">
                <a:extLst>
                  <a:ext uri="{FF2B5EF4-FFF2-40B4-BE49-F238E27FC236}">
                    <a16:creationId xmlns:a16="http://schemas.microsoft.com/office/drawing/2014/main" id="{6EE801EB-D71C-41B0-A2E2-1B491126BA8F}"/>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90" name="직사각형 90">
              <a:extLst>
                <a:ext uri="{FF2B5EF4-FFF2-40B4-BE49-F238E27FC236}">
                  <a16:creationId xmlns:a16="http://schemas.microsoft.com/office/drawing/2014/main" id="{DBB05F85-6669-4058-B222-4ED7AD264A46}"/>
                </a:ext>
              </a:extLst>
            </p:cNvPr>
            <p:cNvSpPr/>
            <p:nvPr/>
          </p:nvSpPr>
          <p:spPr>
            <a:xfrm rot="18740140">
              <a:off x="1894195" y="2506511"/>
              <a:ext cx="285737" cy="709307"/>
            </a:xfrm>
            <a:prstGeom prst="rect">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93" name="그룹 93">
            <a:extLst>
              <a:ext uri="{FF2B5EF4-FFF2-40B4-BE49-F238E27FC236}">
                <a16:creationId xmlns:a16="http://schemas.microsoft.com/office/drawing/2014/main" id="{8EB72B4B-4C7C-4798-97BE-210ED72948DA}"/>
              </a:ext>
            </a:extLst>
          </p:cNvPr>
          <p:cNvGrpSpPr/>
          <p:nvPr/>
        </p:nvGrpSpPr>
        <p:grpSpPr>
          <a:xfrm rot="10800000" flipV="1">
            <a:off x="8712232" y="5325601"/>
            <a:ext cx="2523434" cy="1065203"/>
            <a:chOff x="1682410" y="2217893"/>
            <a:chExt cx="2019261" cy="852379"/>
          </a:xfrm>
          <a:solidFill>
            <a:schemeClr val="bg1">
              <a:lumMod val="85000"/>
            </a:schemeClr>
          </a:solidFill>
        </p:grpSpPr>
        <p:grpSp>
          <p:nvGrpSpPr>
            <p:cNvPr id="94" name="그룹 94">
              <a:extLst>
                <a:ext uri="{FF2B5EF4-FFF2-40B4-BE49-F238E27FC236}">
                  <a16:creationId xmlns:a16="http://schemas.microsoft.com/office/drawing/2014/main" id="{F4FC6FDA-7179-4499-A188-B67ACE5DB9BE}"/>
                </a:ext>
              </a:extLst>
            </p:cNvPr>
            <p:cNvGrpSpPr/>
            <p:nvPr/>
          </p:nvGrpSpPr>
          <p:grpSpPr>
            <a:xfrm>
              <a:off x="1774163" y="2217893"/>
              <a:ext cx="1927508" cy="852379"/>
              <a:chOff x="1774163" y="2217893"/>
              <a:chExt cx="1927508" cy="852379"/>
            </a:xfrm>
            <a:grpFill/>
          </p:grpSpPr>
          <p:sp>
            <p:nvSpPr>
              <p:cNvPr id="96" name="Freeform 18">
                <a:extLst>
                  <a:ext uri="{FF2B5EF4-FFF2-40B4-BE49-F238E27FC236}">
                    <a16:creationId xmlns:a16="http://schemas.microsoft.com/office/drawing/2014/main" id="{ED78E9F7-2D35-410D-8644-EC875AEF3EB8}"/>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7" name="Freeform 19">
                <a:extLst>
                  <a:ext uri="{FF2B5EF4-FFF2-40B4-BE49-F238E27FC236}">
                    <a16:creationId xmlns:a16="http://schemas.microsoft.com/office/drawing/2014/main" id="{DEB20AF7-6CC3-494D-B169-FB3B19F16337}"/>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95" name="직사각형 95">
              <a:extLst>
                <a:ext uri="{FF2B5EF4-FFF2-40B4-BE49-F238E27FC236}">
                  <a16:creationId xmlns:a16="http://schemas.microsoft.com/office/drawing/2014/main" id="{24D18EE7-C573-4297-A0F7-AE3DE0EF2DD9}"/>
                </a:ext>
              </a:extLst>
            </p:cNvPr>
            <p:cNvSpPr/>
            <p:nvPr/>
          </p:nvSpPr>
          <p:spPr>
            <a:xfrm rot="18740140">
              <a:off x="1894195" y="2506511"/>
              <a:ext cx="285737" cy="709307"/>
            </a:xfrm>
            <a:prstGeom prst="rect">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98" name="그룹 98">
            <a:extLst>
              <a:ext uri="{FF2B5EF4-FFF2-40B4-BE49-F238E27FC236}">
                <a16:creationId xmlns:a16="http://schemas.microsoft.com/office/drawing/2014/main" id="{2D92EB4B-BA0C-4000-A14A-8404A9E4A255}"/>
              </a:ext>
            </a:extLst>
          </p:cNvPr>
          <p:cNvGrpSpPr/>
          <p:nvPr/>
        </p:nvGrpSpPr>
        <p:grpSpPr>
          <a:xfrm rot="10800000" flipV="1">
            <a:off x="8712232" y="3034626"/>
            <a:ext cx="2523434" cy="1065203"/>
            <a:chOff x="1682410" y="2217893"/>
            <a:chExt cx="2019261" cy="852379"/>
          </a:xfrm>
          <a:solidFill>
            <a:schemeClr val="bg1">
              <a:lumMod val="85000"/>
            </a:schemeClr>
          </a:solidFill>
        </p:grpSpPr>
        <p:grpSp>
          <p:nvGrpSpPr>
            <p:cNvPr id="99" name="그룹 99">
              <a:extLst>
                <a:ext uri="{FF2B5EF4-FFF2-40B4-BE49-F238E27FC236}">
                  <a16:creationId xmlns:a16="http://schemas.microsoft.com/office/drawing/2014/main" id="{3A099859-940A-4D28-8075-B6174A8D9AD2}"/>
                </a:ext>
              </a:extLst>
            </p:cNvPr>
            <p:cNvGrpSpPr/>
            <p:nvPr/>
          </p:nvGrpSpPr>
          <p:grpSpPr>
            <a:xfrm>
              <a:off x="1774163" y="2217893"/>
              <a:ext cx="1927508" cy="852379"/>
              <a:chOff x="1774163" y="2217893"/>
              <a:chExt cx="1927508" cy="852379"/>
            </a:xfrm>
            <a:grpFill/>
          </p:grpSpPr>
          <p:sp>
            <p:nvSpPr>
              <p:cNvPr id="101" name="Freeform 18">
                <a:extLst>
                  <a:ext uri="{FF2B5EF4-FFF2-40B4-BE49-F238E27FC236}">
                    <a16:creationId xmlns:a16="http://schemas.microsoft.com/office/drawing/2014/main" id="{AE93C49E-6D9C-4D48-B4EC-76E50F712288}"/>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2" name="Freeform 19">
                <a:extLst>
                  <a:ext uri="{FF2B5EF4-FFF2-40B4-BE49-F238E27FC236}">
                    <a16:creationId xmlns:a16="http://schemas.microsoft.com/office/drawing/2014/main" id="{D154F5DE-9D6C-4EEF-AE95-6452FEC81F8B}"/>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0" name="직사각형 100">
              <a:extLst>
                <a:ext uri="{FF2B5EF4-FFF2-40B4-BE49-F238E27FC236}">
                  <a16:creationId xmlns:a16="http://schemas.microsoft.com/office/drawing/2014/main" id="{470CB037-51B2-4D40-87F4-9B93339BEC72}"/>
                </a:ext>
              </a:extLst>
            </p:cNvPr>
            <p:cNvSpPr/>
            <p:nvPr/>
          </p:nvSpPr>
          <p:spPr>
            <a:xfrm rot="18740140">
              <a:off x="1894195" y="2506511"/>
              <a:ext cx="285737" cy="709307"/>
            </a:xfrm>
            <a:prstGeom prst="rect">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sp>
        <p:nvSpPr>
          <p:cNvPr id="103" name="Rectangle 21">
            <a:extLst>
              <a:ext uri="{FF2B5EF4-FFF2-40B4-BE49-F238E27FC236}">
                <a16:creationId xmlns:a16="http://schemas.microsoft.com/office/drawing/2014/main" id="{ADF52A4F-60D8-4B10-98A0-A4F60787B7AC}"/>
              </a:ext>
            </a:extLst>
          </p:cNvPr>
          <p:cNvSpPr/>
          <p:nvPr/>
        </p:nvSpPr>
        <p:spPr>
          <a:xfrm>
            <a:off x="9322398" y="2426166"/>
            <a:ext cx="1142334" cy="639925"/>
          </a:xfrm>
          <a:custGeom>
            <a:avLst/>
            <a:gdLst/>
            <a:ahLst/>
            <a:cxnLst/>
            <a:rect l="l" t="t" r="r" b="b"/>
            <a:pathLst>
              <a:path w="4560938" h="2554996">
                <a:moveTo>
                  <a:pt x="2315585" y="1351978"/>
                </a:moveTo>
                <a:lnTo>
                  <a:pt x="2315585" y="1608128"/>
                </a:lnTo>
                <a:cubicBezTo>
                  <a:pt x="2332000" y="1604085"/>
                  <a:pt x="2347685" y="1596777"/>
                  <a:pt x="2361832" y="1586519"/>
                </a:cubicBezTo>
                <a:cubicBezTo>
                  <a:pt x="2403345" y="1556419"/>
                  <a:pt x="2424829" y="1505846"/>
                  <a:pt x="2417675" y="1455070"/>
                </a:cubicBezTo>
                <a:cubicBezTo>
                  <a:pt x="2409025" y="1388817"/>
                  <a:pt x="2368208" y="1366470"/>
                  <a:pt x="2315585" y="1351978"/>
                </a:cubicBezTo>
                <a:close/>
                <a:moveTo>
                  <a:pt x="3612086" y="989467"/>
                </a:moveTo>
                <a:cubicBezTo>
                  <a:pt x="3453010" y="989467"/>
                  <a:pt x="3324054" y="1118423"/>
                  <a:pt x="3324054" y="1277499"/>
                </a:cubicBezTo>
                <a:cubicBezTo>
                  <a:pt x="3324054" y="1436575"/>
                  <a:pt x="3453010" y="1565531"/>
                  <a:pt x="3612086" y="1565531"/>
                </a:cubicBezTo>
                <a:cubicBezTo>
                  <a:pt x="3771162" y="1565531"/>
                  <a:pt x="3900118" y="1436575"/>
                  <a:pt x="3900118" y="1277499"/>
                </a:cubicBezTo>
                <a:cubicBezTo>
                  <a:pt x="3900118" y="1118423"/>
                  <a:pt x="3771162" y="989467"/>
                  <a:pt x="3612086" y="989467"/>
                </a:cubicBezTo>
                <a:close/>
                <a:moveTo>
                  <a:pt x="948854" y="989467"/>
                </a:moveTo>
                <a:cubicBezTo>
                  <a:pt x="789778" y="989467"/>
                  <a:pt x="660822" y="1118423"/>
                  <a:pt x="660822" y="1277499"/>
                </a:cubicBezTo>
                <a:cubicBezTo>
                  <a:pt x="660822" y="1436575"/>
                  <a:pt x="789778" y="1565531"/>
                  <a:pt x="948854" y="1565531"/>
                </a:cubicBezTo>
                <a:cubicBezTo>
                  <a:pt x="1107930" y="1565531"/>
                  <a:pt x="1236886" y="1436575"/>
                  <a:pt x="1236886" y="1277499"/>
                </a:cubicBezTo>
                <a:cubicBezTo>
                  <a:pt x="1236886" y="1118423"/>
                  <a:pt x="1107930" y="989467"/>
                  <a:pt x="948854" y="989467"/>
                </a:cubicBezTo>
                <a:close/>
                <a:moveTo>
                  <a:pt x="2247651" y="946230"/>
                </a:moveTo>
                <a:cubicBezTo>
                  <a:pt x="2230469" y="950266"/>
                  <a:pt x="2214012" y="957763"/>
                  <a:pt x="2199233" y="968479"/>
                </a:cubicBezTo>
                <a:cubicBezTo>
                  <a:pt x="2157721" y="998579"/>
                  <a:pt x="2136236" y="1049152"/>
                  <a:pt x="2143390" y="1099928"/>
                </a:cubicBezTo>
                <a:cubicBezTo>
                  <a:pt x="2157154" y="1167662"/>
                  <a:pt x="2197550" y="1197656"/>
                  <a:pt x="2247651" y="1217102"/>
                </a:cubicBezTo>
                <a:close/>
                <a:moveTo>
                  <a:pt x="2247651" y="785264"/>
                </a:moveTo>
                <a:lnTo>
                  <a:pt x="2315585" y="785264"/>
                </a:lnTo>
                <a:lnTo>
                  <a:pt x="2315585" y="832380"/>
                </a:lnTo>
                <a:cubicBezTo>
                  <a:pt x="2341411" y="835890"/>
                  <a:pt x="2366862" y="843587"/>
                  <a:pt x="2390991" y="855423"/>
                </a:cubicBezTo>
                <a:cubicBezTo>
                  <a:pt x="2474360" y="896319"/>
                  <a:pt x="2528313" y="979930"/>
                  <a:pt x="2531223" y="1072743"/>
                </a:cubicBezTo>
                <a:lnTo>
                  <a:pt x="2418963" y="1076264"/>
                </a:lnTo>
                <a:cubicBezTo>
                  <a:pt x="2417356" y="1025012"/>
                  <a:pt x="2387564" y="978842"/>
                  <a:pt x="2341528" y="956260"/>
                </a:cubicBezTo>
                <a:cubicBezTo>
                  <a:pt x="2333151" y="952151"/>
                  <a:pt x="2324486" y="948946"/>
                  <a:pt x="2315585" y="946938"/>
                </a:cubicBezTo>
                <a:lnTo>
                  <a:pt x="2315585" y="1239083"/>
                </a:lnTo>
                <a:cubicBezTo>
                  <a:pt x="2404308" y="1264638"/>
                  <a:pt x="2499083" y="1293869"/>
                  <a:pt x="2528899" y="1441205"/>
                </a:cubicBezTo>
                <a:cubicBezTo>
                  <a:pt x="2541347" y="1532528"/>
                  <a:pt x="2502457" y="1623287"/>
                  <a:pt x="2427762" y="1677447"/>
                </a:cubicBezTo>
                <a:cubicBezTo>
                  <a:pt x="2394006" y="1701923"/>
                  <a:pt x="2355419" y="1717125"/>
                  <a:pt x="2315585" y="1722661"/>
                </a:cubicBezTo>
                <a:lnTo>
                  <a:pt x="2315585" y="1769734"/>
                </a:lnTo>
                <a:lnTo>
                  <a:pt x="2247651" y="1769734"/>
                </a:lnTo>
                <a:lnTo>
                  <a:pt x="2247651" y="1722944"/>
                </a:lnTo>
                <a:cubicBezTo>
                  <a:pt x="2221084" y="1719537"/>
                  <a:pt x="2194881" y="1711743"/>
                  <a:pt x="2170074" y="1699575"/>
                </a:cubicBezTo>
                <a:cubicBezTo>
                  <a:pt x="2086705" y="1658679"/>
                  <a:pt x="2032752" y="1575069"/>
                  <a:pt x="2029842" y="1482255"/>
                </a:cubicBezTo>
                <a:lnTo>
                  <a:pt x="2142102" y="1478734"/>
                </a:lnTo>
                <a:cubicBezTo>
                  <a:pt x="2143709" y="1529986"/>
                  <a:pt x="2173501" y="1576156"/>
                  <a:pt x="2219537" y="1598738"/>
                </a:cubicBezTo>
                <a:cubicBezTo>
                  <a:pt x="2228602" y="1603184"/>
                  <a:pt x="2238004" y="1606573"/>
                  <a:pt x="2247651" y="1608616"/>
                </a:cubicBezTo>
                <a:lnTo>
                  <a:pt x="2247651" y="1335176"/>
                </a:lnTo>
                <a:cubicBezTo>
                  <a:pt x="2162261" y="1314127"/>
                  <a:pt x="2069489" y="1278142"/>
                  <a:pt x="2032173" y="1115597"/>
                </a:cubicBezTo>
                <a:cubicBezTo>
                  <a:pt x="2019217" y="1023646"/>
                  <a:pt x="2058125" y="932061"/>
                  <a:pt x="2133303" y="877552"/>
                </a:cubicBezTo>
                <a:cubicBezTo>
                  <a:pt x="2167670" y="852632"/>
                  <a:pt x="2207046" y="837325"/>
                  <a:pt x="2247651" y="832077"/>
                </a:cubicBezTo>
                <a:close/>
                <a:moveTo>
                  <a:pt x="2280470" y="617534"/>
                </a:moveTo>
                <a:cubicBezTo>
                  <a:pt x="1915981" y="617534"/>
                  <a:pt x="1620504" y="913011"/>
                  <a:pt x="1620504" y="1277500"/>
                </a:cubicBezTo>
                <a:cubicBezTo>
                  <a:pt x="1620504" y="1641989"/>
                  <a:pt x="1915981" y="1937466"/>
                  <a:pt x="2280470" y="1937466"/>
                </a:cubicBezTo>
                <a:cubicBezTo>
                  <a:pt x="2644959" y="1937466"/>
                  <a:pt x="2940436" y="1641989"/>
                  <a:pt x="2940436" y="1277500"/>
                </a:cubicBezTo>
                <a:cubicBezTo>
                  <a:pt x="2940436" y="913011"/>
                  <a:pt x="2644959" y="617534"/>
                  <a:pt x="2280470" y="617534"/>
                </a:cubicBezTo>
                <a:close/>
                <a:moveTo>
                  <a:pt x="284505" y="265281"/>
                </a:moveTo>
                <a:lnTo>
                  <a:pt x="4276434" y="265281"/>
                </a:lnTo>
                <a:lnTo>
                  <a:pt x="4276434" y="2289716"/>
                </a:lnTo>
                <a:lnTo>
                  <a:pt x="284505" y="2289716"/>
                </a:lnTo>
                <a:close/>
                <a:moveTo>
                  <a:pt x="180344" y="148161"/>
                </a:moveTo>
                <a:lnTo>
                  <a:pt x="180344" y="2406836"/>
                </a:lnTo>
                <a:lnTo>
                  <a:pt x="4380595" y="2406836"/>
                </a:lnTo>
                <a:lnTo>
                  <a:pt x="4380595" y="148161"/>
                </a:lnTo>
                <a:close/>
                <a:moveTo>
                  <a:pt x="0" y="0"/>
                </a:moveTo>
                <a:lnTo>
                  <a:pt x="4560938" y="0"/>
                </a:lnTo>
                <a:lnTo>
                  <a:pt x="4560938" y="2554996"/>
                </a:lnTo>
                <a:lnTo>
                  <a:pt x="0" y="255499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4" name="그룹 3">
            <a:extLst>
              <a:ext uri="{FF2B5EF4-FFF2-40B4-BE49-F238E27FC236}">
                <a16:creationId xmlns:a16="http://schemas.microsoft.com/office/drawing/2014/main" id="{4F2D1129-D96F-4599-B56B-F6246A5B141B}"/>
              </a:ext>
            </a:extLst>
          </p:cNvPr>
          <p:cNvGrpSpPr/>
          <p:nvPr/>
        </p:nvGrpSpPr>
        <p:grpSpPr>
          <a:xfrm>
            <a:off x="1833725" y="1490838"/>
            <a:ext cx="1116529" cy="741016"/>
            <a:chOff x="9017332" y="4660057"/>
            <a:chExt cx="1116529" cy="741016"/>
          </a:xfrm>
        </p:grpSpPr>
        <p:grpSp>
          <p:nvGrpSpPr>
            <p:cNvPr id="105" name="그룹 106">
              <a:extLst>
                <a:ext uri="{FF2B5EF4-FFF2-40B4-BE49-F238E27FC236}">
                  <a16:creationId xmlns:a16="http://schemas.microsoft.com/office/drawing/2014/main" id="{C86DADE8-9178-481C-954A-6B939B760082}"/>
                </a:ext>
              </a:extLst>
            </p:cNvPr>
            <p:cNvGrpSpPr/>
            <p:nvPr/>
          </p:nvGrpSpPr>
          <p:grpSpPr>
            <a:xfrm>
              <a:off x="9017332" y="4660057"/>
              <a:ext cx="1116529" cy="741016"/>
              <a:chOff x="8890504" y="1819747"/>
              <a:chExt cx="2424749" cy="1609253"/>
            </a:xfrm>
          </p:grpSpPr>
          <p:sp>
            <p:nvSpPr>
              <p:cNvPr id="107" name="사각형: 둥근 모서리 108">
                <a:extLst>
                  <a:ext uri="{FF2B5EF4-FFF2-40B4-BE49-F238E27FC236}">
                    <a16:creationId xmlns:a16="http://schemas.microsoft.com/office/drawing/2014/main" id="{091423FA-7A06-45BB-AB0B-F4D49BF7909B}"/>
                  </a:ext>
                </a:extLst>
              </p:cNvPr>
              <p:cNvSpPr/>
              <p:nvPr/>
            </p:nvSpPr>
            <p:spPr>
              <a:xfrm>
                <a:off x="8890504" y="1819747"/>
                <a:ext cx="2338544" cy="160925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8" name="사각형: 둥근 모서리 109">
                <a:extLst>
                  <a:ext uri="{FF2B5EF4-FFF2-40B4-BE49-F238E27FC236}">
                    <a16:creationId xmlns:a16="http://schemas.microsoft.com/office/drawing/2014/main" id="{9BA8FECE-8DAB-43D2-AF28-B39610FB9E2A}"/>
                  </a:ext>
                </a:extLst>
              </p:cNvPr>
              <p:cNvSpPr/>
              <p:nvPr/>
            </p:nvSpPr>
            <p:spPr>
              <a:xfrm>
                <a:off x="9000521" y="1954285"/>
                <a:ext cx="2118510" cy="1340176"/>
              </a:xfrm>
              <a:prstGeom prst="roundRect">
                <a:avLst>
                  <a:gd name="adj" fmla="val 12614"/>
                </a:avLst>
              </a:prstGeom>
              <a:noFill/>
              <a:ln w="222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9" name="사각형: 둥근 모서리 110">
                <a:extLst>
                  <a:ext uri="{FF2B5EF4-FFF2-40B4-BE49-F238E27FC236}">
                    <a16:creationId xmlns:a16="http://schemas.microsoft.com/office/drawing/2014/main" id="{74459829-F2EE-4F67-9565-A0345D320316}"/>
                  </a:ext>
                </a:extLst>
              </p:cNvPr>
              <p:cNvSpPr/>
              <p:nvPr/>
            </p:nvSpPr>
            <p:spPr>
              <a:xfrm>
                <a:off x="10616628" y="2383996"/>
                <a:ext cx="698625" cy="480754"/>
              </a:xfrm>
              <a:prstGeom prst="roundRect">
                <a:avLst/>
              </a:prstGeom>
              <a:solidFill>
                <a:schemeClr val="accent4"/>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0" name="타원 111">
                <a:extLst>
                  <a:ext uri="{FF2B5EF4-FFF2-40B4-BE49-F238E27FC236}">
                    <a16:creationId xmlns:a16="http://schemas.microsoft.com/office/drawing/2014/main" id="{33D2F2D1-89D2-4D2C-A168-AB9EB8FB5B9D}"/>
                  </a:ext>
                </a:extLst>
              </p:cNvPr>
              <p:cNvSpPr/>
              <p:nvPr/>
            </p:nvSpPr>
            <p:spPr>
              <a:xfrm>
                <a:off x="10732612" y="2479518"/>
                <a:ext cx="289711" cy="2897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6" name="Block Arc 11">
              <a:extLst>
                <a:ext uri="{FF2B5EF4-FFF2-40B4-BE49-F238E27FC236}">
                  <a16:creationId xmlns:a16="http://schemas.microsoft.com/office/drawing/2014/main" id="{9FCBA408-92C4-4061-B3A3-A01E5EF12491}"/>
                </a:ext>
              </a:extLst>
            </p:cNvPr>
            <p:cNvSpPr/>
            <p:nvPr/>
          </p:nvSpPr>
          <p:spPr>
            <a:xfrm>
              <a:off x="9415738" y="4824489"/>
              <a:ext cx="255069" cy="415030"/>
            </a:xfrm>
            <a:custGeom>
              <a:avLst/>
              <a:gdLst/>
              <a:ahLst/>
              <a:cxnLst/>
              <a:rect l="l" t="t" r="r" b="b"/>
              <a:pathLst>
                <a:path w="3636337" h="7138182">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grpSp>
        <p:nvGrpSpPr>
          <p:cNvPr id="111" name="그룹 2">
            <a:extLst>
              <a:ext uri="{FF2B5EF4-FFF2-40B4-BE49-F238E27FC236}">
                <a16:creationId xmlns:a16="http://schemas.microsoft.com/office/drawing/2014/main" id="{5E29C07A-79F0-4A4C-8AC0-D39C96714E5A}"/>
              </a:ext>
            </a:extLst>
          </p:cNvPr>
          <p:cNvGrpSpPr/>
          <p:nvPr/>
        </p:nvGrpSpPr>
        <p:grpSpPr>
          <a:xfrm>
            <a:off x="1801261" y="3418107"/>
            <a:ext cx="1181456" cy="1172060"/>
            <a:chOff x="2112749" y="3418107"/>
            <a:chExt cx="1181456" cy="1172060"/>
          </a:xfrm>
        </p:grpSpPr>
        <p:sp>
          <p:nvSpPr>
            <p:cNvPr id="128" name="자유형: 도형 113">
              <a:extLst>
                <a:ext uri="{FF2B5EF4-FFF2-40B4-BE49-F238E27FC236}">
                  <a16:creationId xmlns:a16="http://schemas.microsoft.com/office/drawing/2014/main" id="{68A94B57-1DED-4603-B2D8-B5E0DF4D98A0}"/>
                </a:ext>
              </a:extLst>
            </p:cNvPr>
            <p:cNvSpPr>
              <a:spLocks noChangeAspect="1"/>
            </p:cNvSpPr>
            <p:nvPr/>
          </p:nvSpPr>
          <p:spPr>
            <a:xfrm rot="2848566">
              <a:off x="2117447" y="3413409"/>
              <a:ext cx="1172060" cy="1181456"/>
            </a:xfrm>
            <a:custGeom>
              <a:avLst/>
              <a:gdLst>
                <a:gd name="connsiteX0" fmla="*/ 302812 w 1172060"/>
                <a:gd name="connsiteY0" fmla="*/ 668924 h 1181456"/>
                <a:gd name="connsiteX1" fmla="*/ 629231 w 1172060"/>
                <a:gd name="connsiteY1" fmla="*/ 315506 h 1181456"/>
                <a:gd name="connsiteX2" fmla="*/ 1063707 w 1172060"/>
                <a:gd name="connsiteY2" fmla="*/ 395423 h 1181456"/>
                <a:gd name="connsiteX3" fmla="*/ 998378 w 1172060"/>
                <a:gd name="connsiteY3" fmla="*/ 964382 h 1181456"/>
                <a:gd name="connsiteX4" fmla="*/ 403821 w 1172060"/>
                <a:gd name="connsiteY4" fmla="*/ 1073546 h 1181456"/>
                <a:gd name="connsiteX5" fmla="*/ 403085 w 1172060"/>
                <a:gd name="connsiteY5" fmla="*/ 1072441 h 1181456"/>
                <a:gd name="connsiteX6" fmla="*/ 302812 w 1172060"/>
                <a:gd name="connsiteY6" fmla="*/ 668924 h 1181456"/>
                <a:gd name="connsiteX7" fmla="*/ 237854 w 1172060"/>
                <a:gd name="connsiteY7" fmla="*/ 595408 h 1181456"/>
                <a:gd name="connsiteX8" fmla="*/ 542985 w 1172060"/>
                <a:gd name="connsiteY8" fmla="*/ 262697 h 1181456"/>
                <a:gd name="connsiteX9" fmla="*/ 561746 w 1172060"/>
                <a:gd name="connsiteY9" fmla="*/ 261886 h 1181456"/>
                <a:gd name="connsiteX10" fmla="*/ 600889 w 1172060"/>
                <a:gd name="connsiteY10" fmla="*/ 297782 h 1181456"/>
                <a:gd name="connsiteX11" fmla="*/ 601700 w 1172060"/>
                <a:gd name="connsiteY11" fmla="*/ 316543 h 1181456"/>
                <a:gd name="connsiteX12" fmla="*/ 296568 w 1172060"/>
                <a:gd name="connsiteY12" fmla="*/ 649254 h 1181456"/>
                <a:gd name="connsiteX13" fmla="*/ 277807 w 1172060"/>
                <a:gd name="connsiteY13" fmla="*/ 650065 h 1181456"/>
                <a:gd name="connsiteX14" fmla="*/ 238665 w 1172060"/>
                <a:gd name="connsiteY14" fmla="*/ 614168 h 1181456"/>
                <a:gd name="connsiteX15" fmla="*/ 237854 w 1172060"/>
                <a:gd name="connsiteY15" fmla="*/ 595408 h 1181456"/>
                <a:gd name="connsiteX16" fmla="*/ 170715 w 1172060"/>
                <a:gd name="connsiteY16" fmla="*/ 196213 h 1181456"/>
                <a:gd name="connsiteX17" fmla="*/ 330127 w 1172060"/>
                <a:gd name="connsiteY17" fmla="*/ 165192 h 1181456"/>
                <a:gd name="connsiteX18" fmla="*/ 440075 w 1172060"/>
                <a:gd name="connsiteY18" fmla="*/ 1218 h 1181456"/>
                <a:gd name="connsiteX19" fmla="*/ 521596 w 1172060"/>
                <a:gd name="connsiteY19" fmla="*/ 248757 h 1181456"/>
                <a:gd name="connsiteX20" fmla="*/ 234141 w 1172060"/>
                <a:gd name="connsiteY20" fmla="*/ 569990 h 1181456"/>
                <a:gd name="connsiteX21" fmla="*/ 35337 w 1172060"/>
                <a:gd name="connsiteY21" fmla="*/ 578003 h 1181456"/>
                <a:gd name="connsiteX22" fmla="*/ 123970 w 1172060"/>
                <a:gd name="connsiteY22" fmla="*/ 403571 h 1181456"/>
                <a:gd name="connsiteX23" fmla="*/ 170715 w 1172060"/>
                <a:gd name="connsiteY23" fmla="*/ 196213 h 1181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2060" h="1181456">
                  <a:moveTo>
                    <a:pt x="302812" y="668924"/>
                  </a:moveTo>
                  <a:lnTo>
                    <a:pt x="629231" y="315506"/>
                  </a:lnTo>
                  <a:cubicBezTo>
                    <a:pt x="848283" y="306381"/>
                    <a:pt x="978182" y="305056"/>
                    <a:pt x="1063707" y="395423"/>
                  </a:cubicBezTo>
                  <a:cubicBezTo>
                    <a:pt x="1170280" y="508029"/>
                    <a:pt x="1267197" y="650379"/>
                    <a:pt x="998378" y="964382"/>
                  </a:cubicBezTo>
                  <a:cubicBezTo>
                    <a:pt x="696240" y="1276281"/>
                    <a:pt x="521556" y="1194524"/>
                    <a:pt x="403821" y="1073546"/>
                  </a:cubicBezTo>
                  <a:lnTo>
                    <a:pt x="403085" y="1072441"/>
                  </a:lnTo>
                  <a:cubicBezTo>
                    <a:pt x="324908" y="984678"/>
                    <a:pt x="302320" y="883213"/>
                    <a:pt x="302812" y="668924"/>
                  </a:cubicBezTo>
                  <a:close/>
                  <a:moveTo>
                    <a:pt x="237854" y="595408"/>
                  </a:moveTo>
                  <a:lnTo>
                    <a:pt x="542985" y="262697"/>
                  </a:lnTo>
                  <a:cubicBezTo>
                    <a:pt x="547942" y="257292"/>
                    <a:pt x="556341" y="256929"/>
                    <a:pt x="561746" y="261886"/>
                  </a:cubicBezTo>
                  <a:lnTo>
                    <a:pt x="600889" y="297782"/>
                  </a:lnTo>
                  <a:cubicBezTo>
                    <a:pt x="606293" y="302739"/>
                    <a:pt x="606657" y="311139"/>
                    <a:pt x="601700" y="316543"/>
                  </a:cubicBezTo>
                  <a:lnTo>
                    <a:pt x="296568" y="649254"/>
                  </a:lnTo>
                  <a:cubicBezTo>
                    <a:pt x="291611" y="654659"/>
                    <a:pt x="283212" y="655022"/>
                    <a:pt x="277807" y="650065"/>
                  </a:cubicBezTo>
                  <a:lnTo>
                    <a:pt x="238665" y="614168"/>
                  </a:lnTo>
                  <a:cubicBezTo>
                    <a:pt x="233260" y="609211"/>
                    <a:pt x="232898" y="600812"/>
                    <a:pt x="237854" y="595408"/>
                  </a:cubicBezTo>
                  <a:close/>
                  <a:moveTo>
                    <a:pt x="170715" y="196213"/>
                  </a:moveTo>
                  <a:cubicBezTo>
                    <a:pt x="239941" y="133429"/>
                    <a:pt x="250327" y="149631"/>
                    <a:pt x="330127" y="165192"/>
                  </a:cubicBezTo>
                  <a:cubicBezTo>
                    <a:pt x="445765" y="184636"/>
                    <a:pt x="396659" y="17962"/>
                    <a:pt x="440075" y="1218"/>
                  </a:cubicBezTo>
                  <a:cubicBezTo>
                    <a:pt x="478089" y="-13442"/>
                    <a:pt x="565874" y="106294"/>
                    <a:pt x="521596" y="248757"/>
                  </a:cubicBezTo>
                  <a:cubicBezTo>
                    <a:pt x="421713" y="357668"/>
                    <a:pt x="334023" y="461079"/>
                    <a:pt x="234141" y="569990"/>
                  </a:cubicBezTo>
                  <a:cubicBezTo>
                    <a:pt x="126009" y="620334"/>
                    <a:pt x="81210" y="609522"/>
                    <a:pt x="35337" y="578003"/>
                  </a:cubicBezTo>
                  <a:cubicBezTo>
                    <a:pt x="-10537" y="546484"/>
                    <a:pt x="-37835" y="446419"/>
                    <a:pt x="123970" y="403571"/>
                  </a:cubicBezTo>
                  <a:cubicBezTo>
                    <a:pt x="185254" y="392132"/>
                    <a:pt x="69653" y="346354"/>
                    <a:pt x="170715" y="1962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129" name="Block Arc 11">
              <a:extLst>
                <a:ext uri="{FF2B5EF4-FFF2-40B4-BE49-F238E27FC236}">
                  <a16:creationId xmlns:a16="http://schemas.microsoft.com/office/drawing/2014/main" id="{084CE6DB-E370-4A3D-89F9-D259010AF8E2}"/>
                </a:ext>
              </a:extLst>
            </p:cNvPr>
            <p:cNvSpPr/>
            <p:nvPr/>
          </p:nvSpPr>
          <p:spPr>
            <a:xfrm>
              <a:off x="2575942" y="4011357"/>
              <a:ext cx="255069" cy="415030"/>
            </a:xfrm>
            <a:custGeom>
              <a:avLst/>
              <a:gdLst/>
              <a:ahLst/>
              <a:cxnLst/>
              <a:rect l="l" t="t" r="r" b="b"/>
              <a:pathLst>
                <a:path w="3636337" h="7138182">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grpSp>
        <p:nvGrpSpPr>
          <p:cNvPr id="130" name="그룹 5">
            <a:extLst>
              <a:ext uri="{FF2B5EF4-FFF2-40B4-BE49-F238E27FC236}">
                <a16:creationId xmlns:a16="http://schemas.microsoft.com/office/drawing/2014/main" id="{9ABED18E-F5F1-48AA-A476-EEFB0A27A6AA}"/>
              </a:ext>
            </a:extLst>
          </p:cNvPr>
          <p:cNvGrpSpPr/>
          <p:nvPr/>
        </p:nvGrpSpPr>
        <p:grpSpPr>
          <a:xfrm>
            <a:off x="9436365" y="4552694"/>
            <a:ext cx="914400" cy="914400"/>
            <a:chOff x="2460435" y="1380960"/>
            <a:chExt cx="914400" cy="914400"/>
          </a:xfrm>
        </p:grpSpPr>
        <p:sp>
          <p:nvSpPr>
            <p:cNvPr id="131" name="타원 4">
              <a:extLst>
                <a:ext uri="{FF2B5EF4-FFF2-40B4-BE49-F238E27FC236}">
                  <a16:creationId xmlns:a16="http://schemas.microsoft.com/office/drawing/2014/main" id="{0EB787EF-E1E3-4FBB-B743-651F2FF339C0}"/>
                </a:ext>
              </a:extLst>
            </p:cNvPr>
            <p:cNvSpPr/>
            <p:nvPr/>
          </p:nvSpPr>
          <p:spPr>
            <a:xfrm>
              <a:off x="2460435" y="1380960"/>
              <a:ext cx="914400" cy="914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2" name="타원 105">
              <a:extLst>
                <a:ext uri="{FF2B5EF4-FFF2-40B4-BE49-F238E27FC236}">
                  <a16:creationId xmlns:a16="http://schemas.microsoft.com/office/drawing/2014/main" id="{403BDE4D-7654-48EB-947B-938325AEF7A4}"/>
                </a:ext>
              </a:extLst>
            </p:cNvPr>
            <p:cNvSpPr/>
            <p:nvPr/>
          </p:nvSpPr>
          <p:spPr>
            <a:xfrm>
              <a:off x="2529738" y="1453602"/>
              <a:ext cx="778252" cy="778252"/>
            </a:xfrm>
            <a:prstGeom prst="ellipse">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3" name="Block Arc 11">
              <a:extLst>
                <a:ext uri="{FF2B5EF4-FFF2-40B4-BE49-F238E27FC236}">
                  <a16:creationId xmlns:a16="http://schemas.microsoft.com/office/drawing/2014/main" id="{C3D21D4A-46D7-43D5-A23B-7C500F618931}"/>
                </a:ext>
              </a:extLst>
            </p:cNvPr>
            <p:cNvSpPr/>
            <p:nvPr/>
          </p:nvSpPr>
          <p:spPr>
            <a:xfrm>
              <a:off x="2761961" y="1573266"/>
              <a:ext cx="311347" cy="506602"/>
            </a:xfrm>
            <a:custGeom>
              <a:avLst/>
              <a:gdLst/>
              <a:ahLst/>
              <a:cxnLst/>
              <a:rect l="l" t="t" r="r" b="b"/>
              <a:pathLst>
                <a:path w="3636337" h="7138182">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spTree>
    <p:extLst>
      <p:ext uri="{BB962C8B-B14F-4D97-AF65-F5344CB8AC3E}">
        <p14:creationId xmlns:p14="http://schemas.microsoft.com/office/powerpoint/2010/main" val="507981561"/>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500"/>
                                        <p:tgtEl>
                                          <p:spTgt spid="5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500"/>
                                        <p:tgtEl>
                                          <p:spTgt spid="59"/>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fade">
                                      <p:cBhvr>
                                        <p:cTn id="51" dur="500"/>
                                        <p:tgtEl>
                                          <p:spTgt spid="61"/>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500"/>
                                        <p:tgtEl>
                                          <p:spTgt spid="6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500"/>
                                        <p:tgtEl>
                                          <p:spTgt spid="67"/>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childTnLst>
                          </p:cTn>
                        </p:par>
                        <p:par>
                          <p:cTn id="80" fill="hold">
                            <p:stCondLst>
                              <p:cond delay="9500"/>
                            </p:stCondLst>
                            <p:childTnLst>
                              <p:par>
                                <p:cTn id="81" presetID="10" presetClass="entr" presetSubtype="0" fill="hold" nodeType="after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fade">
                                      <p:cBhvr>
                                        <p:cTn id="83" dur="500"/>
                                        <p:tgtEl>
                                          <p:spTgt spid="69"/>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fade">
                                      <p:cBhvr>
                                        <p:cTn id="87" dur="500"/>
                                        <p:tgtEl>
                                          <p:spTgt spid="70"/>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71"/>
                                        </p:tgtEl>
                                        <p:attrNameLst>
                                          <p:attrName>style.visibility</p:attrName>
                                        </p:attrNameLst>
                                      </p:cBhvr>
                                      <p:to>
                                        <p:strVal val="visible"/>
                                      </p:to>
                                    </p:set>
                                    <p:animEffect transition="in" filter="fade">
                                      <p:cBhvr>
                                        <p:cTn id="91" dur="500"/>
                                        <p:tgtEl>
                                          <p:spTgt spid="71"/>
                                        </p:tgtEl>
                                      </p:cBhvr>
                                    </p:animEffect>
                                  </p:childTnLst>
                                </p:cTn>
                              </p:par>
                            </p:childTnLst>
                          </p:cTn>
                        </p:par>
                        <p:par>
                          <p:cTn id="92" fill="hold">
                            <p:stCondLst>
                              <p:cond delay="11000"/>
                            </p:stCondLst>
                            <p:childTnLst>
                              <p:par>
                                <p:cTn id="93" presetID="10" presetClass="entr" presetSubtype="0" fill="hold"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fade">
                                      <p:cBhvr>
                                        <p:cTn id="95" dur="500"/>
                                        <p:tgtEl>
                                          <p:spTgt spid="74"/>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77"/>
                                        </p:tgtEl>
                                        <p:attrNameLst>
                                          <p:attrName>style.visibility</p:attrName>
                                        </p:attrNameLst>
                                      </p:cBhvr>
                                      <p:to>
                                        <p:strVal val="visible"/>
                                      </p:to>
                                    </p:set>
                                    <p:animEffect transition="in" filter="fade">
                                      <p:cBhvr>
                                        <p:cTn id="99" dur="500"/>
                                        <p:tgtEl>
                                          <p:spTgt spid="77"/>
                                        </p:tgtEl>
                                      </p:cBhvr>
                                    </p:animEffect>
                                  </p:childTnLst>
                                </p:cTn>
                              </p:par>
                            </p:childTnLst>
                          </p:cTn>
                        </p:par>
                        <p:par>
                          <p:cTn id="100" fill="hold">
                            <p:stCondLst>
                              <p:cond delay="12000"/>
                            </p:stCondLst>
                            <p:childTnLst>
                              <p:par>
                                <p:cTn id="101" presetID="10" presetClass="entr" presetSubtype="0" fill="hold" nodeType="afterEffect">
                                  <p:stCondLst>
                                    <p:cond delay="0"/>
                                  </p:stCondLst>
                                  <p:childTnLst>
                                    <p:set>
                                      <p:cBhvr>
                                        <p:cTn id="102" dur="1" fill="hold">
                                          <p:stCondLst>
                                            <p:cond delay="0"/>
                                          </p:stCondLst>
                                        </p:cTn>
                                        <p:tgtEl>
                                          <p:spTgt spid="80"/>
                                        </p:tgtEl>
                                        <p:attrNameLst>
                                          <p:attrName>style.visibility</p:attrName>
                                        </p:attrNameLst>
                                      </p:cBhvr>
                                      <p:to>
                                        <p:strVal val="visible"/>
                                      </p:to>
                                    </p:set>
                                    <p:animEffect transition="in" filter="fade">
                                      <p:cBhvr>
                                        <p:cTn id="103" dur="500"/>
                                        <p:tgtEl>
                                          <p:spTgt spid="80"/>
                                        </p:tgtEl>
                                      </p:cBhvr>
                                    </p:animEffect>
                                  </p:childTnLst>
                                </p:cTn>
                              </p:par>
                            </p:childTnLst>
                          </p:cTn>
                        </p:par>
                        <p:par>
                          <p:cTn id="104" fill="hold">
                            <p:stCondLst>
                              <p:cond delay="12500"/>
                            </p:stCondLst>
                            <p:childTnLst>
                              <p:par>
                                <p:cTn id="105" presetID="10" presetClass="entr" presetSubtype="0" fill="hold" nodeType="afterEffect">
                                  <p:stCondLst>
                                    <p:cond delay="0"/>
                                  </p:stCondLst>
                                  <p:childTnLst>
                                    <p:set>
                                      <p:cBhvr>
                                        <p:cTn id="106" dur="1" fill="hold">
                                          <p:stCondLst>
                                            <p:cond delay="0"/>
                                          </p:stCondLst>
                                        </p:cTn>
                                        <p:tgtEl>
                                          <p:spTgt spid="83"/>
                                        </p:tgtEl>
                                        <p:attrNameLst>
                                          <p:attrName>style.visibility</p:attrName>
                                        </p:attrNameLst>
                                      </p:cBhvr>
                                      <p:to>
                                        <p:strVal val="visible"/>
                                      </p:to>
                                    </p:set>
                                    <p:animEffect transition="in" filter="fade">
                                      <p:cBhvr>
                                        <p:cTn id="107" dur="500"/>
                                        <p:tgtEl>
                                          <p:spTgt spid="83"/>
                                        </p:tgtEl>
                                      </p:cBhvr>
                                    </p:animEffect>
                                  </p:childTnLst>
                                </p:cTn>
                              </p:par>
                            </p:childTnLst>
                          </p:cTn>
                        </p:par>
                        <p:par>
                          <p:cTn id="108" fill="hold">
                            <p:stCondLst>
                              <p:cond delay="13000"/>
                            </p:stCondLst>
                            <p:childTnLst>
                              <p:par>
                                <p:cTn id="109" presetID="10" presetClass="entr" presetSubtype="0" fill="hold" nodeType="afterEffect">
                                  <p:stCondLst>
                                    <p:cond delay="0"/>
                                  </p:stCondLst>
                                  <p:childTnLst>
                                    <p:set>
                                      <p:cBhvr>
                                        <p:cTn id="110" dur="1" fill="hold">
                                          <p:stCondLst>
                                            <p:cond delay="0"/>
                                          </p:stCondLst>
                                        </p:cTn>
                                        <p:tgtEl>
                                          <p:spTgt spid="88"/>
                                        </p:tgtEl>
                                        <p:attrNameLst>
                                          <p:attrName>style.visibility</p:attrName>
                                        </p:attrNameLst>
                                      </p:cBhvr>
                                      <p:to>
                                        <p:strVal val="visible"/>
                                      </p:to>
                                    </p:set>
                                    <p:animEffect transition="in" filter="fade">
                                      <p:cBhvr>
                                        <p:cTn id="111" dur="500"/>
                                        <p:tgtEl>
                                          <p:spTgt spid="88"/>
                                        </p:tgtEl>
                                      </p:cBhvr>
                                    </p:animEffect>
                                  </p:childTnLst>
                                </p:cTn>
                              </p:par>
                            </p:childTnLst>
                          </p:cTn>
                        </p:par>
                        <p:par>
                          <p:cTn id="112" fill="hold">
                            <p:stCondLst>
                              <p:cond delay="13500"/>
                            </p:stCondLst>
                            <p:childTnLst>
                              <p:par>
                                <p:cTn id="113" presetID="10" presetClass="entr" presetSubtype="0" fill="hold" nodeType="afterEffect">
                                  <p:stCondLst>
                                    <p:cond delay="0"/>
                                  </p:stCondLst>
                                  <p:childTnLst>
                                    <p:set>
                                      <p:cBhvr>
                                        <p:cTn id="114" dur="1" fill="hold">
                                          <p:stCondLst>
                                            <p:cond delay="0"/>
                                          </p:stCondLst>
                                        </p:cTn>
                                        <p:tgtEl>
                                          <p:spTgt spid="93"/>
                                        </p:tgtEl>
                                        <p:attrNameLst>
                                          <p:attrName>style.visibility</p:attrName>
                                        </p:attrNameLst>
                                      </p:cBhvr>
                                      <p:to>
                                        <p:strVal val="visible"/>
                                      </p:to>
                                    </p:set>
                                    <p:animEffect transition="in" filter="fade">
                                      <p:cBhvr>
                                        <p:cTn id="115" dur="500"/>
                                        <p:tgtEl>
                                          <p:spTgt spid="93"/>
                                        </p:tgtEl>
                                      </p:cBhvr>
                                    </p:animEffect>
                                  </p:childTnLst>
                                </p:cTn>
                              </p:par>
                            </p:childTnLst>
                          </p:cTn>
                        </p:par>
                        <p:par>
                          <p:cTn id="116" fill="hold">
                            <p:stCondLst>
                              <p:cond delay="14000"/>
                            </p:stCondLst>
                            <p:childTnLst>
                              <p:par>
                                <p:cTn id="117" presetID="10" presetClass="entr" presetSubtype="0" fill="hold" nodeType="afterEffect">
                                  <p:stCondLst>
                                    <p:cond delay="0"/>
                                  </p:stCondLst>
                                  <p:childTnLst>
                                    <p:set>
                                      <p:cBhvr>
                                        <p:cTn id="118" dur="1" fill="hold">
                                          <p:stCondLst>
                                            <p:cond delay="0"/>
                                          </p:stCondLst>
                                        </p:cTn>
                                        <p:tgtEl>
                                          <p:spTgt spid="98"/>
                                        </p:tgtEl>
                                        <p:attrNameLst>
                                          <p:attrName>style.visibility</p:attrName>
                                        </p:attrNameLst>
                                      </p:cBhvr>
                                      <p:to>
                                        <p:strVal val="visible"/>
                                      </p:to>
                                    </p:set>
                                    <p:animEffect transition="in" filter="fade">
                                      <p:cBhvr>
                                        <p:cTn id="119" dur="500"/>
                                        <p:tgtEl>
                                          <p:spTgt spid="98"/>
                                        </p:tgtEl>
                                      </p:cBhvr>
                                    </p:animEffect>
                                  </p:childTnLst>
                                </p:cTn>
                              </p:par>
                            </p:childTnLst>
                          </p:cTn>
                        </p:par>
                        <p:par>
                          <p:cTn id="120" fill="hold">
                            <p:stCondLst>
                              <p:cond delay="14500"/>
                            </p:stCondLst>
                            <p:childTnLst>
                              <p:par>
                                <p:cTn id="121" presetID="10" presetClass="entr" presetSubtype="0" fill="hold" grpId="0" nodeType="afterEffect">
                                  <p:stCondLst>
                                    <p:cond delay="0"/>
                                  </p:stCondLst>
                                  <p:childTnLst>
                                    <p:set>
                                      <p:cBhvr>
                                        <p:cTn id="122" dur="1" fill="hold">
                                          <p:stCondLst>
                                            <p:cond delay="0"/>
                                          </p:stCondLst>
                                        </p:cTn>
                                        <p:tgtEl>
                                          <p:spTgt spid="103"/>
                                        </p:tgtEl>
                                        <p:attrNameLst>
                                          <p:attrName>style.visibility</p:attrName>
                                        </p:attrNameLst>
                                      </p:cBhvr>
                                      <p:to>
                                        <p:strVal val="visible"/>
                                      </p:to>
                                    </p:set>
                                    <p:animEffect transition="in" filter="fade">
                                      <p:cBhvr>
                                        <p:cTn id="123" dur="500"/>
                                        <p:tgtEl>
                                          <p:spTgt spid="103"/>
                                        </p:tgtEl>
                                      </p:cBhvr>
                                    </p:animEffect>
                                  </p:childTnLst>
                                </p:cTn>
                              </p:par>
                            </p:childTnLst>
                          </p:cTn>
                        </p:par>
                        <p:par>
                          <p:cTn id="124" fill="hold">
                            <p:stCondLst>
                              <p:cond delay="15000"/>
                            </p:stCondLst>
                            <p:childTnLst>
                              <p:par>
                                <p:cTn id="125" presetID="10" presetClass="entr" presetSubtype="0" fill="hold" nodeType="afterEffect">
                                  <p:stCondLst>
                                    <p:cond delay="0"/>
                                  </p:stCondLst>
                                  <p:childTnLst>
                                    <p:set>
                                      <p:cBhvr>
                                        <p:cTn id="126" dur="1" fill="hold">
                                          <p:stCondLst>
                                            <p:cond delay="0"/>
                                          </p:stCondLst>
                                        </p:cTn>
                                        <p:tgtEl>
                                          <p:spTgt spid="104"/>
                                        </p:tgtEl>
                                        <p:attrNameLst>
                                          <p:attrName>style.visibility</p:attrName>
                                        </p:attrNameLst>
                                      </p:cBhvr>
                                      <p:to>
                                        <p:strVal val="visible"/>
                                      </p:to>
                                    </p:set>
                                    <p:animEffect transition="in" filter="fade">
                                      <p:cBhvr>
                                        <p:cTn id="127" dur="500"/>
                                        <p:tgtEl>
                                          <p:spTgt spid="104"/>
                                        </p:tgtEl>
                                      </p:cBhvr>
                                    </p:animEffect>
                                  </p:childTnLst>
                                </p:cTn>
                              </p:par>
                            </p:childTnLst>
                          </p:cTn>
                        </p:par>
                        <p:par>
                          <p:cTn id="128" fill="hold">
                            <p:stCondLst>
                              <p:cond delay="15500"/>
                            </p:stCondLst>
                            <p:childTnLst>
                              <p:par>
                                <p:cTn id="129" presetID="10" presetClass="entr" presetSubtype="0" fill="hold" nodeType="afterEffect">
                                  <p:stCondLst>
                                    <p:cond delay="0"/>
                                  </p:stCondLst>
                                  <p:childTnLst>
                                    <p:set>
                                      <p:cBhvr>
                                        <p:cTn id="130" dur="1" fill="hold">
                                          <p:stCondLst>
                                            <p:cond delay="0"/>
                                          </p:stCondLst>
                                        </p:cTn>
                                        <p:tgtEl>
                                          <p:spTgt spid="111"/>
                                        </p:tgtEl>
                                        <p:attrNameLst>
                                          <p:attrName>style.visibility</p:attrName>
                                        </p:attrNameLst>
                                      </p:cBhvr>
                                      <p:to>
                                        <p:strVal val="visible"/>
                                      </p:to>
                                    </p:set>
                                    <p:animEffect transition="in" filter="fade">
                                      <p:cBhvr>
                                        <p:cTn id="131" dur="500"/>
                                        <p:tgtEl>
                                          <p:spTgt spid="111"/>
                                        </p:tgtEl>
                                      </p:cBhvr>
                                    </p:animEffect>
                                  </p:childTnLst>
                                </p:cTn>
                              </p:par>
                            </p:childTnLst>
                          </p:cTn>
                        </p:par>
                        <p:par>
                          <p:cTn id="132" fill="hold">
                            <p:stCondLst>
                              <p:cond delay="16000"/>
                            </p:stCondLst>
                            <p:childTnLst>
                              <p:par>
                                <p:cTn id="133" presetID="10" presetClass="entr" presetSubtype="0" fill="hold" nodeType="afterEffect">
                                  <p:stCondLst>
                                    <p:cond delay="0"/>
                                  </p:stCondLst>
                                  <p:childTnLst>
                                    <p:set>
                                      <p:cBhvr>
                                        <p:cTn id="134" dur="1" fill="hold">
                                          <p:stCondLst>
                                            <p:cond delay="0"/>
                                          </p:stCondLst>
                                        </p:cTn>
                                        <p:tgtEl>
                                          <p:spTgt spid="130"/>
                                        </p:tgtEl>
                                        <p:attrNameLst>
                                          <p:attrName>style.visibility</p:attrName>
                                        </p:attrNameLst>
                                      </p:cBhvr>
                                      <p:to>
                                        <p:strVal val="visible"/>
                                      </p:to>
                                    </p:set>
                                    <p:animEffect transition="in" filter="fade">
                                      <p:cBhvr>
                                        <p:cTn id="135"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p:bldP spid="56" grpId="0" animBg="1"/>
      <p:bldP spid="57" grpId="0" animBg="1"/>
      <p:bldP spid="58" grpId="0" animBg="1"/>
      <p:bldP spid="59" grpId="0"/>
      <p:bldP spid="61" grpId="0" animBg="1"/>
      <p:bldP spid="62" grpId="0" animBg="1"/>
      <p:bldP spid="63" grpId="0" animBg="1"/>
      <p:bldP spid="64" grpId="0"/>
      <p:bldP spid="65" grpId="0" animBg="1"/>
      <p:bldP spid="66" grpId="0" animBg="1"/>
      <p:bldP spid="67" grpId="0" animBg="1"/>
      <p:bldP spid="68" grpId="0"/>
      <p:bldP spid="10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824624" y="307695"/>
            <a:ext cx="8497773" cy="834080"/>
            <a:chOff x="5402407" y="1174686"/>
            <a:chExt cx="4885992" cy="834080"/>
          </a:xfrm>
        </p:grpSpPr>
        <p:sp>
          <p:nvSpPr>
            <p:cNvPr id="49" name="文本框 48"/>
            <p:cNvSpPr txBox="1"/>
            <p:nvPr/>
          </p:nvSpPr>
          <p:spPr>
            <a:xfrm>
              <a:off x="5402407" y="1174686"/>
              <a:ext cx="4707495" cy="584775"/>
            </a:xfrm>
            <a:prstGeom prst="rect">
              <a:avLst/>
            </a:prstGeom>
            <a:noFill/>
          </p:spPr>
          <p:txBody>
            <a:bodyPr wrap="square" rtlCol="0">
              <a:spAutoFit/>
              <a:scene3d>
                <a:camera prst="orthographicFront"/>
                <a:lightRig rig="threePt" dir="t"/>
              </a:scene3d>
              <a:sp3d contourW="12700"/>
            </a:bodyPr>
            <a:lstStyle/>
            <a:p>
              <a:r>
                <a:rPr lang="es-PE" altLang="zh-CN" sz="3200" b="1" dirty="0">
                  <a:solidFill>
                    <a:schemeClr val="tx1">
                      <a:lumMod val="75000"/>
                      <a:lumOff val="25000"/>
                    </a:schemeClr>
                  </a:solidFill>
                  <a:latin typeface="+mn-ea"/>
                </a:rPr>
                <a:t>Matriz pautas Expediente Técnico </a:t>
              </a:r>
              <a:r>
                <a:rPr lang="en-US" altLang="zh-CN" sz="3200" b="1" dirty="0">
                  <a:solidFill>
                    <a:schemeClr val="tx1">
                      <a:lumMod val="75000"/>
                      <a:lumOff val="25000"/>
                    </a:schemeClr>
                  </a:solidFill>
                  <a:latin typeface="+mn-ea"/>
                </a:rPr>
                <a:t> </a:t>
              </a:r>
              <a:endParaRPr lang="zh-CN" altLang="en-US" sz="3200" b="1" dirty="0">
                <a:solidFill>
                  <a:schemeClr val="tx1">
                    <a:lumMod val="75000"/>
                    <a:lumOff val="25000"/>
                  </a:schemeClr>
                </a:solidFill>
                <a:latin typeface="+mn-ea"/>
              </a:endParaRPr>
            </a:p>
          </p:txBody>
        </p:sp>
        <p:sp>
          <p:nvSpPr>
            <p:cNvPr id="50" name="文本框 49"/>
            <p:cNvSpPr txBox="1"/>
            <p:nvPr/>
          </p:nvSpPr>
          <p:spPr>
            <a:xfrm>
              <a:off x="5402407" y="1722534"/>
              <a:ext cx="4885992" cy="28623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mj-ea"/>
                  <a:ea typeface="+mj-ea"/>
                </a:rPr>
                <a:t>print the presentation and make it into a film to be used in a wider field</a:t>
              </a:r>
            </a:p>
          </p:txBody>
        </p:sp>
      </p:grpSp>
      <p:pic>
        <p:nvPicPr>
          <p:cNvPr id="51" name="Picture 2" descr="E:\002-KIMS BUSINESS\007-04-1-FIVERR\01-PPT-TEMPLATE\COVER-PSD\05-cut-01.png">
            <a:extLst>
              <a:ext uri="{FF2B5EF4-FFF2-40B4-BE49-F238E27FC236}">
                <a16:creationId xmlns:a16="http://schemas.microsoft.com/office/drawing/2014/main" id="{B6A3263E-C13B-4224-ABD1-24A062F999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7368023" y="2110974"/>
            <a:ext cx="1304914" cy="251895"/>
          </a:xfrm>
          <a:prstGeom prst="rect">
            <a:avLst/>
          </a:prstGeom>
          <a:noFill/>
          <a:extLst>
            <a:ext uri="{909E8E84-426E-40DD-AFC4-6F175D3DCCD1}">
              <a14:hiddenFill xmlns:a14="http://schemas.microsoft.com/office/drawing/2010/main">
                <a:solidFill>
                  <a:srgbClr val="FFFFFF"/>
                </a:solidFill>
              </a14:hiddenFill>
            </a:ext>
          </a:extLst>
        </p:spPr>
      </p:pic>
      <p:sp>
        <p:nvSpPr>
          <p:cNvPr id="52" name="Pentagon 2">
            <a:extLst>
              <a:ext uri="{FF2B5EF4-FFF2-40B4-BE49-F238E27FC236}">
                <a16:creationId xmlns:a16="http://schemas.microsoft.com/office/drawing/2014/main" id="{EC91CDC1-3EB4-4F0C-9E9C-53B69B88FEAB}"/>
              </a:ext>
            </a:extLst>
          </p:cNvPr>
          <p:cNvSpPr/>
          <p:nvPr/>
        </p:nvSpPr>
        <p:spPr>
          <a:xfrm rot="5400000">
            <a:off x="6042989" y="2053403"/>
            <a:ext cx="1008000" cy="4838438"/>
          </a:xfrm>
          <a:prstGeom prst="round2SameRect">
            <a:avLst>
              <a:gd name="adj1" fmla="val 50000"/>
              <a:gd name="adj2" fmla="val 0"/>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3" name="Rounded Rectangle 23">
            <a:extLst>
              <a:ext uri="{FF2B5EF4-FFF2-40B4-BE49-F238E27FC236}">
                <a16:creationId xmlns:a16="http://schemas.microsoft.com/office/drawing/2014/main" id="{C9E0D9A0-6215-4717-910A-9C201927AAAC}"/>
              </a:ext>
            </a:extLst>
          </p:cNvPr>
          <p:cNvSpPr/>
          <p:nvPr/>
        </p:nvSpPr>
        <p:spPr>
          <a:xfrm rot="18900000">
            <a:off x="8029914" y="4044934"/>
            <a:ext cx="837070" cy="837070"/>
          </a:xfrm>
          <a:prstGeom prst="ellipse">
            <a:avLst/>
          </a:prstGeom>
          <a:solidFill>
            <a:schemeClr val="accent2">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a:p>
        </p:txBody>
      </p:sp>
      <p:sp>
        <p:nvSpPr>
          <p:cNvPr id="54" name="Rounded Rectangle 24">
            <a:extLst>
              <a:ext uri="{FF2B5EF4-FFF2-40B4-BE49-F238E27FC236}">
                <a16:creationId xmlns:a16="http://schemas.microsoft.com/office/drawing/2014/main" id="{722105D9-2D3F-471A-AB56-0AD85C2D89D3}"/>
              </a:ext>
            </a:extLst>
          </p:cNvPr>
          <p:cNvSpPr/>
          <p:nvPr/>
        </p:nvSpPr>
        <p:spPr>
          <a:xfrm rot="18900000">
            <a:off x="8107866" y="4122886"/>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TextBox 30">
            <a:extLst>
              <a:ext uri="{FF2B5EF4-FFF2-40B4-BE49-F238E27FC236}">
                <a16:creationId xmlns:a16="http://schemas.microsoft.com/office/drawing/2014/main" id="{88009422-B16B-4133-83E1-B082A4672F12}"/>
              </a:ext>
            </a:extLst>
          </p:cNvPr>
          <p:cNvSpPr txBox="1"/>
          <p:nvPr/>
        </p:nvSpPr>
        <p:spPr>
          <a:xfrm>
            <a:off x="8199273" y="4278803"/>
            <a:ext cx="498353" cy="369332"/>
          </a:xfrm>
          <a:prstGeom prst="rect">
            <a:avLst/>
          </a:prstGeom>
          <a:noFill/>
        </p:spPr>
        <p:txBody>
          <a:bodyPr wrap="square" rtlCol="0">
            <a:spAutoFit/>
          </a:bodyPr>
          <a:lstStyle/>
          <a:p>
            <a:pPr algn="ctr"/>
            <a:r>
              <a:rPr lang="es-MX" altLang="ko-KR" b="1" dirty="0">
                <a:solidFill>
                  <a:schemeClr val="tx1">
                    <a:lumMod val="75000"/>
                    <a:lumOff val="25000"/>
                  </a:schemeClr>
                </a:solidFill>
                <a:cs typeface="Arial" pitchFamily="34" charset="0"/>
              </a:rPr>
              <a:t>11</a:t>
            </a:r>
            <a:endParaRPr lang="ko-KR" altLang="en-US" b="1" dirty="0">
              <a:solidFill>
                <a:schemeClr val="tx1">
                  <a:lumMod val="75000"/>
                  <a:lumOff val="25000"/>
                </a:schemeClr>
              </a:solidFill>
              <a:cs typeface="Arial" pitchFamily="34" charset="0"/>
            </a:endParaRPr>
          </a:p>
        </p:txBody>
      </p:sp>
      <p:sp>
        <p:nvSpPr>
          <p:cNvPr id="56" name="Pentagon 3">
            <a:extLst>
              <a:ext uri="{FF2B5EF4-FFF2-40B4-BE49-F238E27FC236}">
                <a16:creationId xmlns:a16="http://schemas.microsoft.com/office/drawing/2014/main" id="{C1D42788-7FEE-42D1-B48E-4074AE8BC7DC}"/>
              </a:ext>
            </a:extLst>
          </p:cNvPr>
          <p:cNvSpPr/>
          <p:nvPr/>
        </p:nvSpPr>
        <p:spPr>
          <a:xfrm rot="5400000">
            <a:off x="6042990" y="-106986"/>
            <a:ext cx="1008000" cy="4838438"/>
          </a:xfrm>
          <a:prstGeom prst="round2SameRect">
            <a:avLst>
              <a:gd name="adj1" fmla="val 50000"/>
              <a:gd name="adj2" fmla="val 0"/>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7" name="Rounded Rectangle 5">
            <a:extLst>
              <a:ext uri="{FF2B5EF4-FFF2-40B4-BE49-F238E27FC236}">
                <a16:creationId xmlns:a16="http://schemas.microsoft.com/office/drawing/2014/main" id="{7C9717D2-7487-44AB-963C-B326428D39F0}"/>
              </a:ext>
            </a:extLst>
          </p:cNvPr>
          <p:cNvSpPr/>
          <p:nvPr/>
        </p:nvSpPr>
        <p:spPr>
          <a:xfrm rot="18900000">
            <a:off x="8029069" y="1883703"/>
            <a:ext cx="838760" cy="838760"/>
          </a:xfrm>
          <a:prstGeom prst="ellipse">
            <a:avLst/>
          </a:prstGeom>
          <a:solidFill>
            <a:schemeClr val="accent4">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a:p>
        </p:txBody>
      </p:sp>
      <p:sp>
        <p:nvSpPr>
          <p:cNvPr id="58" name="Rounded Rectangle 6">
            <a:extLst>
              <a:ext uri="{FF2B5EF4-FFF2-40B4-BE49-F238E27FC236}">
                <a16:creationId xmlns:a16="http://schemas.microsoft.com/office/drawing/2014/main" id="{01D9D2C7-5D6D-4421-B52F-AFB86B8122E5}"/>
              </a:ext>
            </a:extLst>
          </p:cNvPr>
          <p:cNvSpPr/>
          <p:nvPr/>
        </p:nvSpPr>
        <p:spPr>
          <a:xfrm rot="18900000">
            <a:off x="8107179" y="1961813"/>
            <a:ext cx="682540" cy="682540"/>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9" name="TextBox 34">
            <a:extLst>
              <a:ext uri="{FF2B5EF4-FFF2-40B4-BE49-F238E27FC236}">
                <a16:creationId xmlns:a16="http://schemas.microsoft.com/office/drawing/2014/main" id="{D908C519-108B-4EEC-A681-12611F5EC7BD}"/>
              </a:ext>
            </a:extLst>
          </p:cNvPr>
          <p:cNvSpPr txBox="1"/>
          <p:nvPr/>
        </p:nvSpPr>
        <p:spPr>
          <a:xfrm>
            <a:off x="8198770" y="2118417"/>
            <a:ext cx="499358"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09</a:t>
            </a:r>
            <a:endParaRPr lang="ko-KR" altLang="en-US" b="1" dirty="0">
              <a:solidFill>
                <a:schemeClr val="tx1">
                  <a:lumMod val="75000"/>
                  <a:lumOff val="25000"/>
                </a:schemeClr>
              </a:solidFill>
              <a:cs typeface="Arial" pitchFamily="34" charset="0"/>
            </a:endParaRPr>
          </a:p>
        </p:txBody>
      </p:sp>
      <p:pic>
        <p:nvPicPr>
          <p:cNvPr id="60" name="Picture 2" descr="E:\002-KIMS BUSINESS\007-04-1-FIVERR\01-PPT-TEMPLATE\COVER-PSD\05-cut-01.png">
            <a:extLst>
              <a:ext uri="{FF2B5EF4-FFF2-40B4-BE49-F238E27FC236}">
                <a16:creationId xmlns:a16="http://schemas.microsoft.com/office/drawing/2014/main" id="{1CF44090-0A8D-4104-9377-6E1A86CE16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640920" y="3826841"/>
            <a:ext cx="5040000" cy="229254"/>
          </a:xfrm>
          <a:prstGeom prst="rect">
            <a:avLst/>
          </a:prstGeom>
          <a:noFill/>
          <a:extLst>
            <a:ext uri="{909E8E84-426E-40DD-AFC4-6F175D3DCCD1}">
              <a14:hiddenFill xmlns:a14="http://schemas.microsoft.com/office/drawing/2010/main">
                <a:solidFill>
                  <a:srgbClr val="FFFFFF"/>
                </a:solidFill>
              </a14:hiddenFill>
            </a:ext>
          </a:extLst>
        </p:spPr>
      </p:pic>
      <p:sp>
        <p:nvSpPr>
          <p:cNvPr id="61" name="Pentagon 13">
            <a:extLst>
              <a:ext uri="{FF2B5EF4-FFF2-40B4-BE49-F238E27FC236}">
                <a16:creationId xmlns:a16="http://schemas.microsoft.com/office/drawing/2014/main" id="{990085BB-8839-429F-8B93-546D066CBA4E}"/>
              </a:ext>
            </a:extLst>
          </p:cNvPr>
          <p:cNvSpPr/>
          <p:nvPr/>
        </p:nvSpPr>
        <p:spPr>
          <a:xfrm rot="16200000">
            <a:off x="5141010" y="3152127"/>
            <a:ext cx="1008000" cy="4838438"/>
          </a:xfrm>
          <a:prstGeom prst="round2SameRect">
            <a:avLst>
              <a:gd name="adj1" fmla="val 50000"/>
              <a:gd name="adj2" fmla="val 0"/>
            </a:avLst>
          </a:prstGeom>
          <a:solidFill>
            <a:srgbClr val="00B050"/>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2" name="Rounded Rectangle 19">
            <a:extLst>
              <a:ext uri="{FF2B5EF4-FFF2-40B4-BE49-F238E27FC236}">
                <a16:creationId xmlns:a16="http://schemas.microsoft.com/office/drawing/2014/main" id="{108503C6-EDE4-4A18-9FC9-F6812CEE7E64}"/>
              </a:ext>
            </a:extLst>
          </p:cNvPr>
          <p:cNvSpPr/>
          <p:nvPr/>
        </p:nvSpPr>
        <p:spPr>
          <a:xfrm rot="18900000">
            <a:off x="3317677" y="5139858"/>
            <a:ext cx="837070" cy="837070"/>
          </a:xfrm>
          <a:prstGeom prst="ellipse">
            <a:avLst/>
          </a:prstGeom>
          <a:solidFill>
            <a:schemeClr val="accent1">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a:p>
        </p:txBody>
      </p:sp>
      <p:sp>
        <p:nvSpPr>
          <p:cNvPr id="63" name="Rounded Rectangle 20">
            <a:extLst>
              <a:ext uri="{FF2B5EF4-FFF2-40B4-BE49-F238E27FC236}">
                <a16:creationId xmlns:a16="http://schemas.microsoft.com/office/drawing/2014/main" id="{82BA0DAB-6F48-4F0D-AFF2-012716954A59}"/>
              </a:ext>
            </a:extLst>
          </p:cNvPr>
          <p:cNvSpPr/>
          <p:nvPr/>
        </p:nvSpPr>
        <p:spPr>
          <a:xfrm rot="18900000">
            <a:off x="3395629" y="5217810"/>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TextBox 39">
            <a:extLst>
              <a:ext uri="{FF2B5EF4-FFF2-40B4-BE49-F238E27FC236}">
                <a16:creationId xmlns:a16="http://schemas.microsoft.com/office/drawing/2014/main" id="{4B442D5B-3A15-4816-BA36-EED934997048}"/>
              </a:ext>
            </a:extLst>
          </p:cNvPr>
          <p:cNvSpPr txBox="1"/>
          <p:nvPr/>
        </p:nvSpPr>
        <p:spPr>
          <a:xfrm>
            <a:off x="3487036" y="5373727"/>
            <a:ext cx="498353" cy="369332"/>
          </a:xfrm>
          <a:prstGeom prst="rect">
            <a:avLst/>
          </a:prstGeom>
          <a:noFill/>
        </p:spPr>
        <p:txBody>
          <a:bodyPr wrap="square" rtlCol="0">
            <a:spAutoFit/>
          </a:bodyPr>
          <a:lstStyle/>
          <a:p>
            <a:pPr algn="ctr"/>
            <a:r>
              <a:rPr lang="es-MX" altLang="ko-KR" b="1" dirty="0">
                <a:solidFill>
                  <a:schemeClr val="tx1">
                    <a:lumMod val="75000"/>
                    <a:lumOff val="25000"/>
                  </a:schemeClr>
                </a:solidFill>
                <a:cs typeface="Arial" pitchFamily="34" charset="0"/>
              </a:rPr>
              <a:t>12</a:t>
            </a:r>
            <a:endParaRPr lang="ko-KR" altLang="en-US" b="1" dirty="0">
              <a:solidFill>
                <a:schemeClr val="tx1">
                  <a:lumMod val="75000"/>
                  <a:lumOff val="25000"/>
                </a:schemeClr>
              </a:solidFill>
              <a:cs typeface="Arial" pitchFamily="34" charset="0"/>
            </a:endParaRPr>
          </a:p>
        </p:txBody>
      </p:sp>
      <p:sp>
        <p:nvSpPr>
          <p:cNvPr id="65" name="Pentagon 12">
            <a:extLst>
              <a:ext uri="{FF2B5EF4-FFF2-40B4-BE49-F238E27FC236}">
                <a16:creationId xmlns:a16="http://schemas.microsoft.com/office/drawing/2014/main" id="{F8C3B833-E9A6-44F3-B82A-330D8112A147}"/>
              </a:ext>
            </a:extLst>
          </p:cNvPr>
          <p:cNvSpPr/>
          <p:nvPr/>
        </p:nvSpPr>
        <p:spPr>
          <a:xfrm rot="16200000">
            <a:off x="5141010" y="991738"/>
            <a:ext cx="1008000" cy="4838438"/>
          </a:xfrm>
          <a:prstGeom prst="round2SameRect">
            <a:avLst>
              <a:gd name="adj1" fmla="val 50000"/>
              <a:gd name="adj2" fmla="val 0"/>
            </a:avLst>
          </a:prstGeom>
          <a:solidFill>
            <a:srgbClr val="00B050"/>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6" name="Rounded Rectangle 15">
            <a:extLst>
              <a:ext uri="{FF2B5EF4-FFF2-40B4-BE49-F238E27FC236}">
                <a16:creationId xmlns:a16="http://schemas.microsoft.com/office/drawing/2014/main" id="{7BA80F39-A1CD-4B3A-992E-9E1C874D46B9}"/>
              </a:ext>
            </a:extLst>
          </p:cNvPr>
          <p:cNvSpPr/>
          <p:nvPr/>
        </p:nvSpPr>
        <p:spPr>
          <a:xfrm rot="18900000">
            <a:off x="3317677" y="2984899"/>
            <a:ext cx="837070" cy="837070"/>
          </a:xfrm>
          <a:prstGeom prst="ellipse">
            <a:avLst/>
          </a:prstGeom>
          <a:solidFill>
            <a:schemeClr val="accent3">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a:p>
        </p:txBody>
      </p:sp>
      <p:sp>
        <p:nvSpPr>
          <p:cNvPr id="67" name="Rounded Rectangle 16">
            <a:extLst>
              <a:ext uri="{FF2B5EF4-FFF2-40B4-BE49-F238E27FC236}">
                <a16:creationId xmlns:a16="http://schemas.microsoft.com/office/drawing/2014/main" id="{B46CB5F9-193E-48E0-9BB8-8BD389621111}"/>
              </a:ext>
            </a:extLst>
          </p:cNvPr>
          <p:cNvSpPr/>
          <p:nvPr/>
        </p:nvSpPr>
        <p:spPr>
          <a:xfrm rot="18900000">
            <a:off x="3395629" y="3062851"/>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TextBox 43">
            <a:extLst>
              <a:ext uri="{FF2B5EF4-FFF2-40B4-BE49-F238E27FC236}">
                <a16:creationId xmlns:a16="http://schemas.microsoft.com/office/drawing/2014/main" id="{F9132068-439B-46FC-89A7-FE9A40D7ABD9}"/>
              </a:ext>
            </a:extLst>
          </p:cNvPr>
          <p:cNvSpPr txBox="1"/>
          <p:nvPr/>
        </p:nvSpPr>
        <p:spPr>
          <a:xfrm>
            <a:off x="3487036" y="3218768"/>
            <a:ext cx="498353" cy="369332"/>
          </a:xfrm>
          <a:prstGeom prst="rect">
            <a:avLst/>
          </a:prstGeom>
          <a:noFill/>
        </p:spPr>
        <p:txBody>
          <a:bodyPr wrap="square" rtlCol="0">
            <a:spAutoFit/>
          </a:bodyPr>
          <a:lstStyle/>
          <a:p>
            <a:pPr algn="ctr"/>
            <a:r>
              <a:rPr lang="es-MX" altLang="ko-KR" b="1" dirty="0">
                <a:solidFill>
                  <a:schemeClr val="tx1">
                    <a:lumMod val="75000"/>
                    <a:lumOff val="25000"/>
                  </a:schemeClr>
                </a:solidFill>
                <a:cs typeface="Arial" pitchFamily="34" charset="0"/>
              </a:rPr>
              <a:t>10</a:t>
            </a:r>
            <a:endParaRPr lang="ko-KR" altLang="en-US" b="1" dirty="0">
              <a:solidFill>
                <a:schemeClr val="tx1">
                  <a:lumMod val="75000"/>
                  <a:lumOff val="25000"/>
                </a:schemeClr>
              </a:solidFill>
              <a:cs typeface="Arial" pitchFamily="34" charset="0"/>
            </a:endParaRPr>
          </a:p>
        </p:txBody>
      </p:sp>
      <p:pic>
        <p:nvPicPr>
          <p:cNvPr id="69" name="Picture 2" descr="E:\002-KIMS BUSINESS\007-04-1-FIVERR\01-PPT-TEMPLATE\COVER-PSD\05-cut-01.png">
            <a:extLst>
              <a:ext uri="{FF2B5EF4-FFF2-40B4-BE49-F238E27FC236}">
                <a16:creationId xmlns:a16="http://schemas.microsoft.com/office/drawing/2014/main" id="{8ED7E0D8-3BB3-467C-8BF5-163C5191382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7362176" y="5530354"/>
            <a:ext cx="1333697" cy="226236"/>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E:\002-KIMS BUSINESS\007-04-1-FIVERR\01-PPT-TEMPLATE\COVER-PSD\05-cut-01.png">
            <a:extLst>
              <a:ext uri="{FF2B5EF4-FFF2-40B4-BE49-F238E27FC236}">
                <a16:creationId xmlns:a16="http://schemas.microsoft.com/office/drawing/2014/main" id="{479D0A52-EC8D-47A6-8893-FA5D89B1730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7455401" y="3326052"/>
            <a:ext cx="1150267" cy="205902"/>
          </a:xfrm>
          <a:prstGeom prst="rect">
            <a:avLst/>
          </a:prstGeom>
          <a:noFill/>
          <a:extLst>
            <a:ext uri="{909E8E84-426E-40DD-AFC4-6F175D3DCCD1}">
              <a14:hiddenFill xmlns:a14="http://schemas.microsoft.com/office/drawing/2010/main">
                <a:solidFill>
                  <a:srgbClr val="FFFFFF"/>
                </a:solidFill>
              </a14:hiddenFill>
            </a:ext>
          </a:extLst>
        </p:spPr>
      </p:pic>
      <p:grpSp>
        <p:nvGrpSpPr>
          <p:cNvPr id="71" name="Group 32">
            <a:extLst>
              <a:ext uri="{FF2B5EF4-FFF2-40B4-BE49-F238E27FC236}">
                <a16:creationId xmlns:a16="http://schemas.microsoft.com/office/drawing/2014/main" id="{06C240D4-C34E-448E-9BA4-753063C2424C}"/>
              </a:ext>
            </a:extLst>
          </p:cNvPr>
          <p:cNvGrpSpPr/>
          <p:nvPr/>
        </p:nvGrpSpPr>
        <p:grpSpPr>
          <a:xfrm>
            <a:off x="4184341" y="1803961"/>
            <a:ext cx="3757434" cy="598555"/>
            <a:chOff x="245430" y="4238757"/>
            <a:chExt cx="4803436" cy="598555"/>
          </a:xfrm>
        </p:grpSpPr>
        <p:sp>
          <p:nvSpPr>
            <p:cNvPr id="72" name="TextBox 47">
              <a:extLst>
                <a:ext uri="{FF2B5EF4-FFF2-40B4-BE49-F238E27FC236}">
                  <a16:creationId xmlns:a16="http://schemas.microsoft.com/office/drawing/2014/main" id="{838B60D9-21B3-4DE5-AF8F-64EDB3CFF0CD}"/>
                </a:ext>
              </a:extLst>
            </p:cNvPr>
            <p:cNvSpPr txBox="1"/>
            <p:nvPr/>
          </p:nvSpPr>
          <p:spPr>
            <a:xfrm>
              <a:off x="245430" y="4560313"/>
              <a:ext cx="4620351" cy="276999"/>
            </a:xfrm>
            <a:prstGeom prst="rect">
              <a:avLst/>
            </a:prstGeom>
            <a:noFill/>
          </p:spPr>
          <p:txBody>
            <a:bodyPr wrap="square" rtlCol="0">
              <a:spAutoFit/>
            </a:bodyPr>
            <a:lstStyle/>
            <a:p>
              <a:pPr algn="r"/>
              <a:r>
                <a:rPr lang="es-MX" altLang="ko-KR" sz="1200" dirty="0">
                  <a:solidFill>
                    <a:schemeClr val="bg1"/>
                  </a:solidFill>
                  <a:cs typeface="Arial" pitchFamily="34" charset="0"/>
                </a:rPr>
                <a:t>✔ Informe Técnico de la UEI</a:t>
              </a:r>
              <a:endParaRPr lang="en-US" altLang="ko-KR" sz="1200" dirty="0">
                <a:solidFill>
                  <a:schemeClr val="bg1"/>
                </a:solidFill>
                <a:cs typeface="Arial" pitchFamily="34" charset="0"/>
              </a:endParaRPr>
            </a:p>
          </p:txBody>
        </p:sp>
        <p:sp>
          <p:nvSpPr>
            <p:cNvPr id="73" name="TextBox 48">
              <a:extLst>
                <a:ext uri="{FF2B5EF4-FFF2-40B4-BE49-F238E27FC236}">
                  <a16:creationId xmlns:a16="http://schemas.microsoft.com/office/drawing/2014/main" id="{EA6AAB05-E5A4-471F-A254-B6B6816C55DF}"/>
                </a:ext>
              </a:extLst>
            </p:cNvPr>
            <p:cNvSpPr txBox="1"/>
            <p:nvPr/>
          </p:nvSpPr>
          <p:spPr>
            <a:xfrm>
              <a:off x="380168" y="4238757"/>
              <a:ext cx="4668698" cy="276999"/>
            </a:xfrm>
            <a:prstGeom prst="rect">
              <a:avLst/>
            </a:prstGeom>
            <a:noFill/>
          </p:spPr>
          <p:txBody>
            <a:bodyPr wrap="square" rtlCol="0">
              <a:spAutoFit/>
            </a:bodyPr>
            <a:lstStyle/>
            <a:p>
              <a:r>
                <a:rPr lang="es-MX" altLang="ko-KR" sz="1200" b="1" dirty="0">
                  <a:solidFill>
                    <a:schemeClr val="bg1"/>
                  </a:solidFill>
                  <a:cs typeface="Arial" pitchFamily="34" charset="0"/>
                </a:rPr>
                <a:t>9.- CRITERIOS DE SELECCIÓN DE TERRENO</a:t>
              </a:r>
              <a:endParaRPr lang="ko-KR" altLang="en-US" sz="1200" b="1" dirty="0">
                <a:solidFill>
                  <a:schemeClr val="bg1"/>
                </a:solidFill>
                <a:cs typeface="Arial" pitchFamily="34" charset="0"/>
              </a:endParaRPr>
            </a:p>
          </p:txBody>
        </p:sp>
      </p:grpSp>
      <p:grpSp>
        <p:nvGrpSpPr>
          <p:cNvPr id="74" name="Group 32">
            <a:extLst>
              <a:ext uri="{FF2B5EF4-FFF2-40B4-BE49-F238E27FC236}">
                <a16:creationId xmlns:a16="http://schemas.microsoft.com/office/drawing/2014/main" id="{D86178FE-8E71-4B12-B864-82FC94BEE699}"/>
              </a:ext>
            </a:extLst>
          </p:cNvPr>
          <p:cNvGrpSpPr/>
          <p:nvPr/>
        </p:nvGrpSpPr>
        <p:grpSpPr>
          <a:xfrm>
            <a:off x="4171980" y="2896273"/>
            <a:ext cx="3761787" cy="1069261"/>
            <a:chOff x="84098" y="4228028"/>
            <a:chExt cx="4687727" cy="1069261"/>
          </a:xfrm>
        </p:grpSpPr>
        <p:sp>
          <p:nvSpPr>
            <p:cNvPr id="75" name="TextBox 50">
              <a:extLst>
                <a:ext uri="{FF2B5EF4-FFF2-40B4-BE49-F238E27FC236}">
                  <a16:creationId xmlns:a16="http://schemas.microsoft.com/office/drawing/2014/main" id="{690B2730-D589-4FD0-9D5F-B6100941679A}"/>
                </a:ext>
              </a:extLst>
            </p:cNvPr>
            <p:cNvSpPr txBox="1"/>
            <p:nvPr/>
          </p:nvSpPr>
          <p:spPr>
            <a:xfrm>
              <a:off x="113116" y="4466292"/>
              <a:ext cx="4620351" cy="830997"/>
            </a:xfrm>
            <a:prstGeom prst="rect">
              <a:avLst/>
            </a:prstGeom>
            <a:noFill/>
          </p:spPr>
          <p:txBody>
            <a:bodyPr wrap="square" rtlCol="0">
              <a:spAutoFit/>
            </a:bodyPr>
            <a:lstStyle/>
            <a:p>
              <a:r>
                <a:rPr lang="es-MX" altLang="ko-KR" sz="1200" dirty="0">
                  <a:solidFill>
                    <a:schemeClr val="bg1"/>
                  </a:solidFill>
                  <a:cs typeface="Arial" pitchFamily="34" charset="0"/>
                </a:rPr>
                <a:t>✔ Factibilidad de </a:t>
              </a:r>
              <a:r>
                <a:rPr lang="es-MX" altLang="ko-KR" sz="1200" dirty="0" err="1">
                  <a:solidFill>
                    <a:schemeClr val="bg1"/>
                  </a:solidFill>
                  <a:cs typeface="Arial" pitchFamily="34" charset="0"/>
                </a:rPr>
                <a:t>servicos</a:t>
              </a:r>
              <a:r>
                <a:rPr lang="es-MX" altLang="ko-KR" sz="1200" dirty="0">
                  <a:solidFill>
                    <a:schemeClr val="bg1"/>
                  </a:solidFill>
                  <a:cs typeface="Arial" pitchFamily="34" charset="0"/>
                </a:rPr>
                <a:t> vigente agua</a:t>
              </a:r>
            </a:p>
            <a:p>
              <a:r>
                <a:rPr lang="en-US" altLang="ko-KR" sz="1200" dirty="0">
                  <a:solidFill>
                    <a:schemeClr val="bg1"/>
                  </a:solidFill>
                  <a:cs typeface="Arial" pitchFamily="34" charset="0"/>
                </a:rPr>
                <a:t>✔ </a:t>
              </a:r>
              <a:r>
                <a:rPr lang="en-US" altLang="ko-KR" sz="1200" dirty="0" err="1">
                  <a:solidFill>
                    <a:schemeClr val="bg1"/>
                  </a:solidFill>
                  <a:cs typeface="Arial" pitchFamily="34" charset="0"/>
                </a:rPr>
                <a:t>Factibilidad</a:t>
              </a:r>
              <a:r>
                <a:rPr lang="en-US" altLang="ko-KR" sz="1200" dirty="0">
                  <a:solidFill>
                    <a:schemeClr val="bg1"/>
                  </a:solidFill>
                  <a:cs typeface="Arial" pitchFamily="34" charset="0"/>
                </a:rPr>
                <a:t> de </a:t>
              </a:r>
              <a:r>
                <a:rPr lang="en-US" altLang="ko-KR" sz="1200" dirty="0" err="1">
                  <a:solidFill>
                    <a:schemeClr val="bg1"/>
                  </a:solidFill>
                  <a:cs typeface="Arial" pitchFamily="34" charset="0"/>
                </a:rPr>
                <a:t>servicos</a:t>
              </a:r>
              <a:r>
                <a:rPr lang="en-US" altLang="ko-KR" sz="1200" dirty="0">
                  <a:solidFill>
                    <a:schemeClr val="bg1"/>
                  </a:solidFill>
                  <a:cs typeface="Arial" pitchFamily="34" charset="0"/>
                </a:rPr>
                <a:t> </a:t>
              </a:r>
              <a:r>
                <a:rPr lang="en-US" altLang="ko-KR" sz="1200" dirty="0" err="1">
                  <a:solidFill>
                    <a:schemeClr val="bg1"/>
                  </a:solidFill>
                  <a:cs typeface="Arial" pitchFamily="34" charset="0"/>
                </a:rPr>
                <a:t>vigente</a:t>
              </a:r>
              <a:r>
                <a:rPr lang="en-US" altLang="ko-KR" sz="1200" dirty="0">
                  <a:solidFill>
                    <a:schemeClr val="bg1"/>
                  </a:solidFill>
                  <a:cs typeface="Arial" pitchFamily="34" charset="0"/>
                </a:rPr>
                <a:t> </a:t>
              </a:r>
              <a:r>
                <a:rPr lang="en-US" altLang="ko-KR" sz="1200" dirty="0" err="1">
                  <a:solidFill>
                    <a:schemeClr val="bg1"/>
                  </a:solidFill>
                  <a:cs typeface="Arial" pitchFamily="34" charset="0"/>
                </a:rPr>
                <a:t>desague</a:t>
              </a:r>
              <a:endParaRPr lang="es-MX" altLang="ko-KR" sz="1200" dirty="0">
                <a:solidFill>
                  <a:schemeClr val="bg1"/>
                </a:solidFill>
                <a:cs typeface="Arial" pitchFamily="34" charset="0"/>
              </a:endParaRPr>
            </a:p>
            <a:p>
              <a:r>
                <a:rPr lang="es-MX" altLang="ko-KR" sz="1200" dirty="0">
                  <a:solidFill>
                    <a:schemeClr val="bg1"/>
                  </a:solidFill>
                  <a:cs typeface="Arial" pitchFamily="34" charset="0"/>
                </a:rPr>
                <a:t>✔ Factibilidad de </a:t>
              </a:r>
              <a:r>
                <a:rPr lang="es-MX" altLang="ko-KR" sz="1200" dirty="0" err="1">
                  <a:solidFill>
                    <a:schemeClr val="bg1"/>
                  </a:solidFill>
                  <a:cs typeface="Arial" pitchFamily="34" charset="0"/>
                </a:rPr>
                <a:t>servicos</a:t>
              </a:r>
              <a:r>
                <a:rPr lang="es-MX" altLang="ko-KR" sz="1200" dirty="0">
                  <a:solidFill>
                    <a:schemeClr val="bg1"/>
                  </a:solidFill>
                  <a:cs typeface="Arial" pitchFamily="34" charset="0"/>
                </a:rPr>
                <a:t> vigente  energía eléctrica</a:t>
              </a:r>
            </a:p>
            <a:p>
              <a:r>
                <a:rPr lang="es-MX" altLang="ko-KR" sz="1200" dirty="0">
                  <a:solidFill>
                    <a:schemeClr val="bg1"/>
                  </a:solidFill>
                  <a:cs typeface="Arial" pitchFamily="34" charset="0"/>
                </a:rPr>
                <a:t>✔ Factibilidad de </a:t>
              </a:r>
              <a:r>
                <a:rPr lang="es-MX" altLang="ko-KR" sz="1200" dirty="0" err="1">
                  <a:solidFill>
                    <a:schemeClr val="bg1"/>
                  </a:solidFill>
                  <a:cs typeface="Arial" pitchFamily="34" charset="0"/>
                </a:rPr>
                <a:t>servicos</a:t>
              </a:r>
              <a:r>
                <a:rPr lang="es-MX" altLang="ko-KR" sz="1200" dirty="0">
                  <a:solidFill>
                    <a:schemeClr val="bg1"/>
                  </a:solidFill>
                  <a:cs typeface="Arial" pitchFamily="34" charset="0"/>
                </a:rPr>
                <a:t> vigente comunicaciones</a:t>
              </a:r>
              <a:endParaRPr lang="en-US" altLang="ko-KR" sz="1200" dirty="0">
                <a:solidFill>
                  <a:schemeClr val="bg1"/>
                </a:solidFill>
                <a:cs typeface="Arial" pitchFamily="34" charset="0"/>
              </a:endParaRPr>
            </a:p>
          </p:txBody>
        </p:sp>
        <p:sp>
          <p:nvSpPr>
            <p:cNvPr id="76" name="TextBox 51">
              <a:extLst>
                <a:ext uri="{FF2B5EF4-FFF2-40B4-BE49-F238E27FC236}">
                  <a16:creationId xmlns:a16="http://schemas.microsoft.com/office/drawing/2014/main" id="{F020DC53-D642-4F6E-B8AF-52AA7EE90198}"/>
                </a:ext>
              </a:extLst>
            </p:cNvPr>
            <p:cNvSpPr txBox="1"/>
            <p:nvPr/>
          </p:nvSpPr>
          <p:spPr>
            <a:xfrm>
              <a:off x="84098" y="4228028"/>
              <a:ext cx="4687727" cy="276999"/>
            </a:xfrm>
            <a:prstGeom prst="rect">
              <a:avLst/>
            </a:prstGeom>
            <a:noFill/>
          </p:spPr>
          <p:txBody>
            <a:bodyPr wrap="square" rtlCol="0">
              <a:spAutoFit/>
            </a:bodyPr>
            <a:lstStyle/>
            <a:p>
              <a:r>
                <a:rPr lang="en-US" altLang="ko-KR" sz="1200" b="1" dirty="0">
                  <a:solidFill>
                    <a:schemeClr val="bg1"/>
                  </a:solidFill>
                  <a:cs typeface="Arial" pitchFamily="34" charset="0"/>
                </a:rPr>
                <a:t>10.-FACTIBILIDAD DE SERVICIOS</a:t>
              </a:r>
              <a:endParaRPr lang="ko-KR" altLang="en-US" sz="1200" b="1" dirty="0">
                <a:solidFill>
                  <a:schemeClr val="bg1"/>
                </a:solidFill>
                <a:cs typeface="Arial" pitchFamily="34" charset="0"/>
              </a:endParaRPr>
            </a:p>
          </p:txBody>
        </p:sp>
      </p:grpSp>
      <p:grpSp>
        <p:nvGrpSpPr>
          <p:cNvPr id="77" name="Group 32">
            <a:extLst>
              <a:ext uri="{FF2B5EF4-FFF2-40B4-BE49-F238E27FC236}">
                <a16:creationId xmlns:a16="http://schemas.microsoft.com/office/drawing/2014/main" id="{7E02BFFF-A709-469D-8A0E-81C2E21DD018}"/>
              </a:ext>
            </a:extLst>
          </p:cNvPr>
          <p:cNvGrpSpPr/>
          <p:nvPr/>
        </p:nvGrpSpPr>
        <p:grpSpPr>
          <a:xfrm>
            <a:off x="4147636" y="4034953"/>
            <a:ext cx="3762038" cy="712978"/>
            <a:chOff x="200632" y="4307149"/>
            <a:chExt cx="4688039" cy="712978"/>
          </a:xfrm>
          <a:solidFill>
            <a:srgbClr val="FF8001"/>
          </a:solidFill>
        </p:grpSpPr>
        <p:sp>
          <p:nvSpPr>
            <p:cNvPr id="78" name="TextBox 53">
              <a:extLst>
                <a:ext uri="{FF2B5EF4-FFF2-40B4-BE49-F238E27FC236}">
                  <a16:creationId xmlns:a16="http://schemas.microsoft.com/office/drawing/2014/main" id="{355A6711-B368-4D1C-A5FF-38620AB64EF9}"/>
                </a:ext>
              </a:extLst>
            </p:cNvPr>
            <p:cNvSpPr txBox="1"/>
            <p:nvPr/>
          </p:nvSpPr>
          <p:spPr>
            <a:xfrm>
              <a:off x="200632" y="4558462"/>
              <a:ext cx="4620351" cy="461665"/>
            </a:xfrm>
            <a:prstGeom prst="rect">
              <a:avLst/>
            </a:prstGeom>
            <a:grpFill/>
          </p:spPr>
          <p:txBody>
            <a:bodyPr wrap="square" rtlCol="0">
              <a:spAutoFit/>
            </a:bodyPr>
            <a:lstStyle/>
            <a:p>
              <a:pPr algn="r"/>
              <a:r>
                <a:rPr lang="es-MX" altLang="ko-KR" sz="1200" dirty="0">
                  <a:solidFill>
                    <a:schemeClr val="bg1"/>
                  </a:solidFill>
                  <a:cs typeface="Arial" pitchFamily="34" charset="0"/>
                </a:rPr>
                <a:t>✔ Opinión favorable de OSINERGMIN (De II-1 hacia adelante)</a:t>
              </a:r>
              <a:r>
                <a:rPr lang="en-US" altLang="ko-KR" sz="1200" dirty="0">
                  <a:solidFill>
                    <a:schemeClr val="bg1"/>
                  </a:solidFill>
                  <a:cs typeface="Arial" pitchFamily="34" charset="0"/>
                </a:rPr>
                <a:t>)</a:t>
              </a:r>
            </a:p>
          </p:txBody>
        </p:sp>
        <p:sp>
          <p:nvSpPr>
            <p:cNvPr id="79" name="TextBox 54">
              <a:extLst>
                <a:ext uri="{FF2B5EF4-FFF2-40B4-BE49-F238E27FC236}">
                  <a16:creationId xmlns:a16="http://schemas.microsoft.com/office/drawing/2014/main" id="{BC1932F3-EACF-46E4-A416-1C35A1C6F204}"/>
                </a:ext>
              </a:extLst>
            </p:cNvPr>
            <p:cNvSpPr txBox="1"/>
            <p:nvPr/>
          </p:nvSpPr>
          <p:spPr>
            <a:xfrm>
              <a:off x="200944" y="4307149"/>
              <a:ext cx="4687727" cy="276999"/>
            </a:xfrm>
            <a:prstGeom prst="rect">
              <a:avLst/>
            </a:prstGeom>
            <a:grpFill/>
          </p:spPr>
          <p:txBody>
            <a:bodyPr wrap="square" rtlCol="0">
              <a:spAutoFit/>
            </a:bodyPr>
            <a:lstStyle/>
            <a:p>
              <a:pPr algn="r"/>
              <a:r>
                <a:rPr lang="es-MX" altLang="ko-KR" sz="1200" b="1" dirty="0">
                  <a:solidFill>
                    <a:schemeClr val="bg1"/>
                  </a:solidFill>
                  <a:cs typeface="Arial" pitchFamily="34" charset="0"/>
                </a:rPr>
                <a:t>11.- OPINIÓN OSINERGMIN</a:t>
              </a:r>
              <a:endParaRPr lang="ko-KR" altLang="en-US" sz="1200" b="1" dirty="0">
                <a:solidFill>
                  <a:schemeClr val="bg1"/>
                </a:solidFill>
                <a:cs typeface="Arial" pitchFamily="34" charset="0"/>
              </a:endParaRPr>
            </a:p>
          </p:txBody>
        </p:sp>
      </p:grpSp>
      <p:grpSp>
        <p:nvGrpSpPr>
          <p:cNvPr id="80" name="Group 32">
            <a:extLst>
              <a:ext uri="{FF2B5EF4-FFF2-40B4-BE49-F238E27FC236}">
                <a16:creationId xmlns:a16="http://schemas.microsoft.com/office/drawing/2014/main" id="{D677959B-03F4-4A82-8DF1-810B80389766}"/>
              </a:ext>
            </a:extLst>
          </p:cNvPr>
          <p:cNvGrpSpPr/>
          <p:nvPr/>
        </p:nvGrpSpPr>
        <p:grpSpPr>
          <a:xfrm>
            <a:off x="4234054" y="5137994"/>
            <a:ext cx="3908089" cy="857505"/>
            <a:chOff x="175905" y="4307149"/>
            <a:chExt cx="4870039" cy="857505"/>
          </a:xfrm>
          <a:solidFill>
            <a:srgbClr val="00B050"/>
          </a:solidFill>
        </p:grpSpPr>
        <p:sp>
          <p:nvSpPr>
            <p:cNvPr id="81" name="TextBox 56">
              <a:extLst>
                <a:ext uri="{FF2B5EF4-FFF2-40B4-BE49-F238E27FC236}">
                  <a16:creationId xmlns:a16="http://schemas.microsoft.com/office/drawing/2014/main" id="{A5CBA540-40F1-41BE-AF48-21E529ABF41B}"/>
                </a:ext>
              </a:extLst>
            </p:cNvPr>
            <p:cNvSpPr txBox="1"/>
            <p:nvPr/>
          </p:nvSpPr>
          <p:spPr>
            <a:xfrm>
              <a:off x="175905" y="4702989"/>
              <a:ext cx="4620352" cy="461665"/>
            </a:xfrm>
            <a:prstGeom prst="rect">
              <a:avLst/>
            </a:prstGeom>
            <a:grpFill/>
          </p:spPr>
          <p:txBody>
            <a:bodyPr wrap="square" rtlCol="0">
              <a:spAutoFit/>
            </a:bodyPr>
            <a:lstStyle/>
            <a:p>
              <a:r>
                <a:rPr lang="es-MX" altLang="ko-KR" sz="1200" dirty="0">
                  <a:solidFill>
                    <a:schemeClr val="bg1"/>
                  </a:solidFill>
                  <a:cs typeface="Arial" pitchFamily="34" charset="0"/>
                </a:rPr>
                <a:t>✔ Documento de compromiso de operación y mantenimiento</a:t>
              </a:r>
              <a:endParaRPr lang="en-US" altLang="ko-KR" sz="1200" dirty="0">
                <a:solidFill>
                  <a:schemeClr val="bg1"/>
                </a:solidFill>
                <a:cs typeface="Arial" pitchFamily="34" charset="0"/>
              </a:endParaRPr>
            </a:p>
          </p:txBody>
        </p:sp>
        <p:sp>
          <p:nvSpPr>
            <p:cNvPr id="82" name="TextBox 57">
              <a:extLst>
                <a:ext uri="{FF2B5EF4-FFF2-40B4-BE49-F238E27FC236}">
                  <a16:creationId xmlns:a16="http://schemas.microsoft.com/office/drawing/2014/main" id="{D6647771-FD56-49FD-950B-A061A0488942}"/>
                </a:ext>
              </a:extLst>
            </p:cNvPr>
            <p:cNvSpPr txBox="1"/>
            <p:nvPr/>
          </p:nvSpPr>
          <p:spPr>
            <a:xfrm>
              <a:off x="200944" y="4307149"/>
              <a:ext cx="4845000" cy="276999"/>
            </a:xfrm>
            <a:prstGeom prst="rect">
              <a:avLst/>
            </a:prstGeom>
            <a:grpFill/>
          </p:spPr>
          <p:txBody>
            <a:bodyPr wrap="square" rtlCol="0">
              <a:spAutoFit/>
            </a:bodyPr>
            <a:lstStyle/>
            <a:p>
              <a:r>
                <a:rPr lang="pt-BR" altLang="ko-KR" sz="1200" b="1" dirty="0">
                  <a:solidFill>
                    <a:schemeClr val="bg1"/>
                  </a:solidFill>
                  <a:cs typeface="Arial" pitchFamily="34" charset="0"/>
                </a:rPr>
                <a:t>12.- SOSTENIBILIDAD PRESUPUESTAL </a:t>
              </a:r>
              <a:endParaRPr lang="ko-KR" altLang="en-US" sz="1200" b="1" dirty="0">
                <a:solidFill>
                  <a:schemeClr val="bg1"/>
                </a:solidFill>
                <a:cs typeface="Arial" pitchFamily="34" charset="0"/>
              </a:endParaRPr>
            </a:p>
          </p:txBody>
        </p:sp>
      </p:grpSp>
      <p:grpSp>
        <p:nvGrpSpPr>
          <p:cNvPr id="83" name="그룹 87">
            <a:extLst>
              <a:ext uri="{FF2B5EF4-FFF2-40B4-BE49-F238E27FC236}">
                <a16:creationId xmlns:a16="http://schemas.microsoft.com/office/drawing/2014/main" id="{352848F5-3697-4E16-A694-F6C06CE6DA85}"/>
              </a:ext>
            </a:extLst>
          </p:cNvPr>
          <p:cNvGrpSpPr/>
          <p:nvPr/>
        </p:nvGrpSpPr>
        <p:grpSpPr>
          <a:xfrm>
            <a:off x="1015627" y="4349790"/>
            <a:ext cx="2523434" cy="1065203"/>
            <a:chOff x="1682410" y="2217893"/>
            <a:chExt cx="2019261" cy="852379"/>
          </a:xfrm>
          <a:solidFill>
            <a:schemeClr val="bg1">
              <a:lumMod val="85000"/>
            </a:schemeClr>
          </a:solidFill>
        </p:grpSpPr>
        <p:grpSp>
          <p:nvGrpSpPr>
            <p:cNvPr id="84" name="그룹 86">
              <a:extLst>
                <a:ext uri="{FF2B5EF4-FFF2-40B4-BE49-F238E27FC236}">
                  <a16:creationId xmlns:a16="http://schemas.microsoft.com/office/drawing/2014/main" id="{B2F9680A-8A38-4F2A-9C22-237C1B4F0A3E}"/>
                </a:ext>
              </a:extLst>
            </p:cNvPr>
            <p:cNvGrpSpPr/>
            <p:nvPr/>
          </p:nvGrpSpPr>
          <p:grpSpPr>
            <a:xfrm>
              <a:off x="1774163" y="2217893"/>
              <a:ext cx="1927508" cy="852379"/>
              <a:chOff x="1774163" y="2217893"/>
              <a:chExt cx="1927508" cy="852379"/>
            </a:xfrm>
            <a:grpFill/>
          </p:grpSpPr>
          <p:sp>
            <p:nvSpPr>
              <p:cNvPr id="86" name="Freeform 18">
                <a:extLst>
                  <a:ext uri="{FF2B5EF4-FFF2-40B4-BE49-F238E27FC236}">
                    <a16:creationId xmlns:a16="http://schemas.microsoft.com/office/drawing/2014/main" id="{174309D9-7F6F-420E-94F6-3B73148FD836}"/>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 name="Freeform 19">
                <a:extLst>
                  <a:ext uri="{FF2B5EF4-FFF2-40B4-BE49-F238E27FC236}">
                    <a16:creationId xmlns:a16="http://schemas.microsoft.com/office/drawing/2014/main" id="{B2D7DBDD-2A93-43B0-9ABF-5C05FA7C4B67}"/>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85" name="직사각형 85">
              <a:extLst>
                <a:ext uri="{FF2B5EF4-FFF2-40B4-BE49-F238E27FC236}">
                  <a16:creationId xmlns:a16="http://schemas.microsoft.com/office/drawing/2014/main" id="{24237D87-E43F-4604-B687-10CCD84D3FD3}"/>
                </a:ext>
              </a:extLst>
            </p:cNvPr>
            <p:cNvSpPr/>
            <p:nvPr/>
          </p:nvSpPr>
          <p:spPr>
            <a:xfrm rot="18740140">
              <a:off x="1894195" y="2506511"/>
              <a:ext cx="285737" cy="709307"/>
            </a:xfrm>
            <a:prstGeom prst="rect">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88" name="그룹 88">
            <a:extLst>
              <a:ext uri="{FF2B5EF4-FFF2-40B4-BE49-F238E27FC236}">
                <a16:creationId xmlns:a16="http://schemas.microsoft.com/office/drawing/2014/main" id="{50341A03-10E6-4B19-B2CD-98F3C5AFC5C1}"/>
              </a:ext>
            </a:extLst>
          </p:cNvPr>
          <p:cNvGrpSpPr/>
          <p:nvPr/>
        </p:nvGrpSpPr>
        <p:grpSpPr>
          <a:xfrm>
            <a:off x="1015627" y="2061903"/>
            <a:ext cx="2523434" cy="1065203"/>
            <a:chOff x="1682410" y="2217893"/>
            <a:chExt cx="2019261" cy="852379"/>
          </a:xfrm>
          <a:solidFill>
            <a:schemeClr val="bg1">
              <a:lumMod val="85000"/>
            </a:schemeClr>
          </a:solidFill>
        </p:grpSpPr>
        <p:grpSp>
          <p:nvGrpSpPr>
            <p:cNvPr id="89" name="그룹 89">
              <a:extLst>
                <a:ext uri="{FF2B5EF4-FFF2-40B4-BE49-F238E27FC236}">
                  <a16:creationId xmlns:a16="http://schemas.microsoft.com/office/drawing/2014/main" id="{1898AF1A-62ED-4F7B-8733-A864292921FD}"/>
                </a:ext>
              </a:extLst>
            </p:cNvPr>
            <p:cNvGrpSpPr/>
            <p:nvPr/>
          </p:nvGrpSpPr>
          <p:grpSpPr>
            <a:xfrm>
              <a:off x="1774163" y="2217893"/>
              <a:ext cx="1927508" cy="852379"/>
              <a:chOff x="1774163" y="2217893"/>
              <a:chExt cx="1927508" cy="852379"/>
            </a:xfrm>
            <a:grpFill/>
          </p:grpSpPr>
          <p:sp>
            <p:nvSpPr>
              <p:cNvPr id="91" name="Freeform 18">
                <a:extLst>
                  <a:ext uri="{FF2B5EF4-FFF2-40B4-BE49-F238E27FC236}">
                    <a16:creationId xmlns:a16="http://schemas.microsoft.com/office/drawing/2014/main" id="{B84DE078-4343-44F6-BD9C-773C96504E57}"/>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2" name="Freeform 19">
                <a:extLst>
                  <a:ext uri="{FF2B5EF4-FFF2-40B4-BE49-F238E27FC236}">
                    <a16:creationId xmlns:a16="http://schemas.microsoft.com/office/drawing/2014/main" id="{6EE801EB-D71C-41B0-A2E2-1B491126BA8F}"/>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90" name="직사각형 90">
              <a:extLst>
                <a:ext uri="{FF2B5EF4-FFF2-40B4-BE49-F238E27FC236}">
                  <a16:creationId xmlns:a16="http://schemas.microsoft.com/office/drawing/2014/main" id="{DBB05F85-6669-4058-B222-4ED7AD264A46}"/>
                </a:ext>
              </a:extLst>
            </p:cNvPr>
            <p:cNvSpPr/>
            <p:nvPr/>
          </p:nvSpPr>
          <p:spPr>
            <a:xfrm rot="18740140">
              <a:off x="1894195" y="2506511"/>
              <a:ext cx="285737" cy="709307"/>
            </a:xfrm>
            <a:prstGeom prst="rect">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93" name="그룹 93">
            <a:extLst>
              <a:ext uri="{FF2B5EF4-FFF2-40B4-BE49-F238E27FC236}">
                <a16:creationId xmlns:a16="http://schemas.microsoft.com/office/drawing/2014/main" id="{8EB72B4B-4C7C-4798-97BE-210ED72948DA}"/>
              </a:ext>
            </a:extLst>
          </p:cNvPr>
          <p:cNvGrpSpPr/>
          <p:nvPr/>
        </p:nvGrpSpPr>
        <p:grpSpPr>
          <a:xfrm rot="10800000" flipV="1">
            <a:off x="8712232" y="5325601"/>
            <a:ext cx="2523434" cy="1065203"/>
            <a:chOff x="1682410" y="2217893"/>
            <a:chExt cx="2019261" cy="852379"/>
          </a:xfrm>
          <a:solidFill>
            <a:schemeClr val="bg1">
              <a:lumMod val="85000"/>
            </a:schemeClr>
          </a:solidFill>
        </p:grpSpPr>
        <p:grpSp>
          <p:nvGrpSpPr>
            <p:cNvPr id="94" name="그룹 94">
              <a:extLst>
                <a:ext uri="{FF2B5EF4-FFF2-40B4-BE49-F238E27FC236}">
                  <a16:creationId xmlns:a16="http://schemas.microsoft.com/office/drawing/2014/main" id="{F4FC6FDA-7179-4499-A188-B67ACE5DB9BE}"/>
                </a:ext>
              </a:extLst>
            </p:cNvPr>
            <p:cNvGrpSpPr/>
            <p:nvPr/>
          </p:nvGrpSpPr>
          <p:grpSpPr>
            <a:xfrm>
              <a:off x="1774163" y="2217893"/>
              <a:ext cx="1927508" cy="852379"/>
              <a:chOff x="1774163" y="2217893"/>
              <a:chExt cx="1927508" cy="852379"/>
            </a:xfrm>
            <a:grpFill/>
          </p:grpSpPr>
          <p:sp>
            <p:nvSpPr>
              <p:cNvPr id="96" name="Freeform 18">
                <a:extLst>
                  <a:ext uri="{FF2B5EF4-FFF2-40B4-BE49-F238E27FC236}">
                    <a16:creationId xmlns:a16="http://schemas.microsoft.com/office/drawing/2014/main" id="{ED78E9F7-2D35-410D-8644-EC875AEF3EB8}"/>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7" name="Freeform 19">
                <a:extLst>
                  <a:ext uri="{FF2B5EF4-FFF2-40B4-BE49-F238E27FC236}">
                    <a16:creationId xmlns:a16="http://schemas.microsoft.com/office/drawing/2014/main" id="{DEB20AF7-6CC3-494D-B169-FB3B19F16337}"/>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95" name="직사각형 95">
              <a:extLst>
                <a:ext uri="{FF2B5EF4-FFF2-40B4-BE49-F238E27FC236}">
                  <a16:creationId xmlns:a16="http://schemas.microsoft.com/office/drawing/2014/main" id="{24D18EE7-C573-4297-A0F7-AE3DE0EF2DD9}"/>
                </a:ext>
              </a:extLst>
            </p:cNvPr>
            <p:cNvSpPr/>
            <p:nvPr/>
          </p:nvSpPr>
          <p:spPr>
            <a:xfrm rot="18740140">
              <a:off x="1894195" y="2506511"/>
              <a:ext cx="285737" cy="709307"/>
            </a:xfrm>
            <a:prstGeom prst="rect">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98" name="그룹 98">
            <a:extLst>
              <a:ext uri="{FF2B5EF4-FFF2-40B4-BE49-F238E27FC236}">
                <a16:creationId xmlns:a16="http://schemas.microsoft.com/office/drawing/2014/main" id="{2D92EB4B-BA0C-4000-A14A-8404A9E4A255}"/>
              </a:ext>
            </a:extLst>
          </p:cNvPr>
          <p:cNvGrpSpPr/>
          <p:nvPr/>
        </p:nvGrpSpPr>
        <p:grpSpPr>
          <a:xfrm rot="10800000" flipV="1">
            <a:off x="8712232" y="3034626"/>
            <a:ext cx="2523434" cy="1065203"/>
            <a:chOff x="1682410" y="2217893"/>
            <a:chExt cx="2019261" cy="852379"/>
          </a:xfrm>
          <a:solidFill>
            <a:schemeClr val="bg1">
              <a:lumMod val="85000"/>
            </a:schemeClr>
          </a:solidFill>
        </p:grpSpPr>
        <p:grpSp>
          <p:nvGrpSpPr>
            <p:cNvPr id="99" name="그룹 99">
              <a:extLst>
                <a:ext uri="{FF2B5EF4-FFF2-40B4-BE49-F238E27FC236}">
                  <a16:creationId xmlns:a16="http://schemas.microsoft.com/office/drawing/2014/main" id="{3A099859-940A-4D28-8075-B6174A8D9AD2}"/>
                </a:ext>
              </a:extLst>
            </p:cNvPr>
            <p:cNvGrpSpPr/>
            <p:nvPr/>
          </p:nvGrpSpPr>
          <p:grpSpPr>
            <a:xfrm>
              <a:off x="1774163" y="2217893"/>
              <a:ext cx="1927508" cy="852379"/>
              <a:chOff x="1774163" y="2217893"/>
              <a:chExt cx="1927508" cy="852379"/>
            </a:xfrm>
            <a:grpFill/>
          </p:grpSpPr>
          <p:sp>
            <p:nvSpPr>
              <p:cNvPr id="101" name="Freeform 18">
                <a:extLst>
                  <a:ext uri="{FF2B5EF4-FFF2-40B4-BE49-F238E27FC236}">
                    <a16:creationId xmlns:a16="http://schemas.microsoft.com/office/drawing/2014/main" id="{AE93C49E-6D9C-4D48-B4EC-76E50F712288}"/>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2" name="Freeform 19">
                <a:extLst>
                  <a:ext uri="{FF2B5EF4-FFF2-40B4-BE49-F238E27FC236}">
                    <a16:creationId xmlns:a16="http://schemas.microsoft.com/office/drawing/2014/main" id="{D154F5DE-9D6C-4EEF-AE95-6452FEC81F8B}"/>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0" name="직사각형 100">
              <a:extLst>
                <a:ext uri="{FF2B5EF4-FFF2-40B4-BE49-F238E27FC236}">
                  <a16:creationId xmlns:a16="http://schemas.microsoft.com/office/drawing/2014/main" id="{470CB037-51B2-4D40-87F4-9B93339BEC72}"/>
                </a:ext>
              </a:extLst>
            </p:cNvPr>
            <p:cNvSpPr/>
            <p:nvPr/>
          </p:nvSpPr>
          <p:spPr>
            <a:xfrm rot="18740140">
              <a:off x="1894195" y="2506511"/>
              <a:ext cx="285737" cy="709307"/>
            </a:xfrm>
            <a:prstGeom prst="rect">
              <a:avLst/>
            </a:prstGeom>
            <a:solidFill>
              <a:srgbClr val="FF800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sp>
        <p:nvSpPr>
          <p:cNvPr id="103" name="Rectangle 21">
            <a:extLst>
              <a:ext uri="{FF2B5EF4-FFF2-40B4-BE49-F238E27FC236}">
                <a16:creationId xmlns:a16="http://schemas.microsoft.com/office/drawing/2014/main" id="{ADF52A4F-60D8-4B10-98A0-A4F60787B7AC}"/>
              </a:ext>
            </a:extLst>
          </p:cNvPr>
          <p:cNvSpPr/>
          <p:nvPr/>
        </p:nvSpPr>
        <p:spPr>
          <a:xfrm>
            <a:off x="9322398" y="2426166"/>
            <a:ext cx="1142334" cy="639925"/>
          </a:xfrm>
          <a:custGeom>
            <a:avLst/>
            <a:gdLst/>
            <a:ahLst/>
            <a:cxnLst/>
            <a:rect l="l" t="t" r="r" b="b"/>
            <a:pathLst>
              <a:path w="4560938" h="2554996">
                <a:moveTo>
                  <a:pt x="2315585" y="1351978"/>
                </a:moveTo>
                <a:lnTo>
                  <a:pt x="2315585" y="1608128"/>
                </a:lnTo>
                <a:cubicBezTo>
                  <a:pt x="2332000" y="1604085"/>
                  <a:pt x="2347685" y="1596777"/>
                  <a:pt x="2361832" y="1586519"/>
                </a:cubicBezTo>
                <a:cubicBezTo>
                  <a:pt x="2403345" y="1556419"/>
                  <a:pt x="2424829" y="1505846"/>
                  <a:pt x="2417675" y="1455070"/>
                </a:cubicBezTo>
                <a:cubicBezTo>
                  <a:pt x="2409025" y="1388817"/>
                  <a:pt x="2368208" y="1366470"/>
                  <a:pt x="2315585" y="1351978"/>
                </a:cubicBezTo>
                <a:close/>
                <a:moveTo>
                  <a:pt x="3612086" y="989467"/>
                </a:moveTo>
                <a:cubicBezTo>
                  <a:pt x="3453010" y="989467"/>
                  <a:pt x="3324054" y="1118423"/>
                  <a:pt x="3324054" y="1277499"/>
                </a:cubicBezTo>
                <a:cubicBezTo>
                  <a:pt x="3324054" y="1436575"/>
                  <a:pt x="3453010" y="1565531"/>
                  <a:pt x="3612086" y="1565531"/>
                </a:cubicBezTo>
                <a:cubicBezTo>
                  <a:pt x="3771162" y="1565531"/>
                  <a:pt x="3900118" y="1436575"/>
                  <a:pt x="3900118" y="1277499"/>
                </a:cubicBezTo>
                <a:cubicBezTo>
                  <a:pt x="3900118" y="1118423"/>
                  <a:pt x="3771162" y="989467"/>
                  <a:pt x="3612086" y="989467"/>
                </a:cubicBezTo>
                <a:close/>
                <a:moveTo>
                  <a:pt x="948854" y="989467"/>
                </a:moveTo>
                <a:cubicBezTo>
                  <a:pt x="789778" y="989467"/>
                  <a:pt x="660822" y="1118423"/>
                  <a:pt x="660822" y="1277499"/>
                </a:cubicBezTo>
                <a:cubicBezTo>
                  <a:pt x="660822" y="1436575"/>
                  <a:pt x="789778" y="1565531"/>
                  <a:pt x="948854" y="1565531"/>
                </a:cubicBezTo>
                <a:cubicBezTo>
                  <a:pt x="1107930" y="1565531"/>
                  <a:pt x="1236886" y="1436575"/>
                  <a:pt x="1236886" y="1277499"/>
                </a:cubicBezTo>
                <a:cubicBezTo>
                  <a:pt x="1236886" y="1118423"/>
                  <a:pt x="1107930" y="989467"/>
                  <a:pt x="948854" y="989467"/>
                </a:cubicBezTo>
                <a:close/>
                <a:moveTo>
                  <a:pt x="2247651" y="946230"/>
                </a:moveTo>
                <a:cubicBezTo>
                  <a:pt x="2230469" y="950266"/>
                  <a:pt x="2214012" y="957763"/>
                  <a:pt x="2199233" y="968479"/>
                </a:cubicBezTo>
                <a:cubicBezTo>
                  <a:pt x="2157721" y="998579"/>
                  <a:pt x="2136236" y="1049152"/>
                  <a:pt x="2143390" y="1099928"/>
                </a:cubicBezTo>
                <a:cubicBezTo>
                  <a:pt x="2157154" y="1167662"/>
                  <a:pt x="2197550" y="1197656"/>
                  <a:pt x="2247651" y="1217102"/>
                </a:cubicBezTo>
                <a:close/>
                <a:moveTo>
                  <a:pt x="2247651" y="785264"/>
                </a:moveTo>
                <a:lnTo>
                  <a:pt x="2315585" y="785264"/>
                </a:lnTo>
                <a:lnTo>
                  <a:pt x="2315585" y="832380"/>
                </a:lnTo>
                <a:cubicBezTo>
                  <a:pt x="2341411" y="835890"/>
                  <a:pt x="2366862" y="843587"/>
                  <a:pt x="2390991" y="855423"/>
                </a:cubicBezTo>
                <a:cubicBezTo>
                  <a:pt x="2474360" y="896319"/>
                  <a:pt x="2528313" y="979930"/>
                  <a:pt x="2531223" y="1072743"/>
                </a:cubicBezTo>
                <a:lnTo>
                  <a:pt x="2418963" y="1076264"/>
                </a:lnTo>
                <a:cubicBezTo>
                  <a:pt x="2417356" y="1025012"/>
                  <a:pt x="2387564" y="978842"/>
                  <a:pt x="2341528" y="956260"/>
                </a:cubicBezTo>
                <a:cubicBezTo>
                  <a:pt x="2333151" y="952151"/>
                  <a:pt x="2324486" y="948946"/>
                  <a:pt x="2315585" y="946938"/>
                </a:cubicBezTo>
                <a:lnTo>
                  <a:pt x="2315585" y="1239083"/>
                </a:lnTo>
                <a:cubicBezTo>
                  <a:pt x="2404308" y="1264638"/>
                  <a:pt x="2499083" y="1293869"/>
                  <a:pt x="2528899" y="1441205"/>
                </a:cubicBezTo>
                <a:cubicBezTo>
                  <a:pt x="2541347" y="1532528"/>
                  <a:pt x="2502457" y="1623287"/>
                  <a:pt x="2427762" y="1677447"/>
                </a:cubicBezTo>
                <a:cubicBezTo>
                  <a:pt x="2394006" y="1701923"/>
                  <a:pt x="2355419" y="1717125"/>
                  <a:pt x="2315585" y="1722661"/>
                </a:cubicBezTo>
                <a:lnTo>
                  <a:pt x="2315585" y="1769734"/>
                </a:lnTo>
                <a:lnTo>
                  <a:pt x="2247651" y="1769734"/>
                </a:lnTo>
                <a:lnTo>
                  <a:pt x="2247651" y="1722944"/>
                </a:lnTo>
                <a:cubicBezTo>
                  <a:pt x="2221084" y="1719537"/>
                  <a:pt x="2194881" y="1711743"/>
                  <a:pt x="2170074" y="1699575"/>
                </a:cubicBezTo>
                <a:cubicBezTo>
                  <a:pt x="2086705" y="1658679"/>
                  <a:pt x="2032752" y="1575069"/>
                  <a:pt x="2029842" y="1482255"/>
                </a:cubicBezTo>
                <a:lnTo>
                  <a:pt x="2142102" y="1478734"/>
                </a:lnTo>
                <a:cubicBezTo>
                  <a:pt x="2143709" y="1529986"/>
                  <a:pt x="2173501" y="1576156"/>
                  <a:pt x="2219537" y="1598738"/>
                </a:cubicBezTo>
                <a:cubicBezTo>
                  <a:pt x="2228602" y="1603184"/>
                  <a:pt x="2238004" y="1606573"/>
                  <a:pt x="2247651" y="1608616"/>
                </a:cubicBezTo>
                <a:lnTo>
                  <a:pt x="2247651" y="1335176"/>
                </a:lnTo>
                <a:cubicBezTo>
                  <a:pt x="2162261" y="1314127"/>
                  <a:pt x="2069489" y="1278142"/>
                  <a:pt x="2032173" y="1115597"/>
                </a:cubicBezTo>
                <a:cubicBezTo>
                  <a:pt x="2019217" y="1023646"/>
                  <a:pt x="2058125" y="932061"/>
                  <a:pt x="2133303" y="877552"/>
                </a:cubicBezTo>
                <a:cubicBezTo>
                  <a:pt x="2167670" y="852632"/>
                  <a:pt x="2207046" y="837325"/>
                  <a:pt x="2247651" y="832077"/>
                </a:cubicBezTo>
                <a:close/>
                <a:moveTo>
                  <a:pt x="2280470" y="617534"/>
                </a:moveTo>
                <a:cubicBezTo>
                  <a:pt x="1915981" y="617534"/>
                  <a:pt x="1620504" y="913011"/>
                  <a:pt x="1620504" y="1277500"/>
                </a:cubicBezTo>
                <a:cubicBezTo>
                  <a:pt x="1620504" y="1641989"/>
                  <a:pt x="1915981" y="1937466"/>
                  <a:pt x="2280470" y="1937466"/>
                </a:cubicBezTo>
                <a:cubicBezTo>
                  <a:pt x="2644959" y="1937466"/>
                  <a:pt x="2940436" y="1641989"/>
                  <a:pt x="2940436" y="1277500"/>
                </a:cubicBezTo>
                <a:cubicBezTo>
                  <a:pt x="2940436" y="913011"/>
                  <a:pt x="2644959" y="617534"/>
                  <a:pt x="2280470" y="617534"/>
                </a:cubicBezTo>
                <a:close/>
                <a:moveTo>
                  <a:pt x="284505" y="265281"/>
                </a:moveTo>
                <a:lnTo>
                  <a:pt x="4276434" y="265281"/>
                </a:lnTo>
                <a:lnTo>
                  <a:pt x="4276434" y="2289716"/>
                </a:lnTo>
                <a:lnTo>
                  <a:pt x="284505" y="2289716"/>
                </a:lnTo>
                <a:close/>
                <a:moveTo>
                  <a:pt x="180344" y="148161"/>
                </a:moveTo>
                <a:lnTo>
                  <a:pt x="180344" y="2406836"/>
                </a:lnTo>
                <a:lnTo>
                  <a:pt x="4380595" y="2406836"/>
                </a:lnTo>
                <a:lnTo>
                  <a:pt x="4380595" y="148161"/>
                </a:lnTo>
                <a:close/>
                <a:moveTo>
                  <a:pt x="0" y="0"/>
                </a:moveTo>
                <a:lnTo>
                  <a:pt x="4560938" y="0"/>
                </a:lnTo>
                <a:lnTo>
                  <a:pt x="4560938" y="2554996"/>
                </a:lnTo>
                <a:lnTo>
                  <a:pt x="0" y="255499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4" name="그룹 3">
            <a:extLst>
              <a:ext uri="{FF2B5EF4-FFF2-40B4-BE49-F238E27FC236}">
                <a16:creationId xmlns:a16="http://schemas.microsoft.com/office/drawing/2014/main" id="{4F2D1129-D96F-4599-B56B-F6246A5B141B}"/>
              </a:ext>
            </a:extLst>
          </p:cNvPr>
          <p:cNvGrpSpPr/>
          <p:nvPr/>
        </p:nvGrpSpPr>
        <p:grpSpPr>
          <a:xfrm>
            <a:off x="1833725" y="1490838"/>
            <a:ext cx="1116529" cy="741016"/>
            <a:chOff x="9017332" y="4660057"/>
            <a:chExt cx="1116529" cy="741016"/>
          </a:xfrm>
        </p:grpSpPr>
        <p:grpSp>
          <p:nvGrpSpPr>
            <p:cNvPr id="105" name="그룹 106">
              <a:extLst>
                <a:ext uri="{FF2B5EF4-FFF2-40B4-BE49-F238E27FC236}">
                  <a16:creationId xmlns:a16="http://schemas.microsoft.com/office/drawing/2014/main" id="{C86DADE8-9178-481C-954A-6B939B760082}"/>
                </a:ext>
              </a:extLst>
            </p:cNvPr>
            <p:cNvGrpSpPr/>
            <p:nvPr/>
          </p:nvGrpSpPr>
          <p:grpSpPr>
            <a:xfrm>
              <a:off x="9017332" y="4660057"/>
              <a:ext cx="1116529" cy="741016"/>
              <a:chOff x="8890504" y="1819747"/>
              <a:chExt cx="2424749" cy="1609253"/>
            </a:xfrm>
          </p:grpSpPr>
          <p:sp>
            <p:nvSpPr>
              <p:cNvPr id="107" name="사각형: 둥근 모서리 108">
                <a:extLst>
                  <a:ext uri="{FF2B5EF4-FFF2-40B4-BE49-F238E27FC236}">
                    <a16:creationId xmlns:a16="http://schemas.microsoft.com/office/drawing/2014/main" id="{091423FA-7A06-45BB-AB0B-F4D49BF7909B}"/>
                  </a:ext>
                </a:extLst>
              </p:cNvPr>
              <p:cNvSpPr/>
              <p:nvPr/>
            </p:nvSpPr>
            <p:spPr>
              <a:xfrm>
                <a:off x="8890504" y="1819747"/>
                <a:ext cx="2338544" cy="160925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8" name="사각형: 둥근 모서리 109">
                <a:extLst>
                  <a:ext uri="{FF2B5EF4-FFF2-40B4-BE49-F238E27FC236}">
                    <a16:creationId xmlns:a16="http://schemas.microsoft.com/office/drawing/2014/main" id="{9BA8FECE-8DAB-43D2-AF28-B39610FB9E2A}"/>
                  </a:ext>
                </a:extLst>
              </p:cNvPr>
              <p:cNvSpPr/>
              <p:nvPr/>
            </p:nvSpPr>
            <p:spPr>
              <a:xfrm>
                <a:off x="9000521" y="1954285"/>
                <a:ext cx="2118510" cy="1340176"/>
              </a:xfrm>
              <a:prstGeom prst="roundRect">
                <a:avLst>
                  <a:gd name="adj" fmla="val 12614"/>
                </a:avLst>
              </a:prstGeom>
              <a:noFill/>
              <a:ln w="222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9" name="사각형: 둥근 모서리 110">
                <a:extLst>
                  <a:ext uri="{FF2B5EF4-FFF2-40B4-BE49-F238E27FC236}">
                    <a16:creationId xmlns:a16="http://schemas.microsoft.com/office/drawing/2014/main" id="{74459829-F2EE-4F67-9565-A0345D320316}"/>
                  </a:ext>
                </a:extLst>
              </p:cNvPr>
              <p:cNvSpPr/>
              <p:nvPr/>
            </p:nvSpPr>
            <p:spPr>
              <a:xfrm>
                <a:off x="10616628" y="2383996"/>
                <a:ext cx="698625" cy="480754"/>
              </a:xfrm>
              <a:prstGeom prst="roundRect">
                <a:avLst/>
              </a:prstGeom>
              <a:solidFill>
                <a:schemeClr val="accent4"/>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0" name="타원 111">
                <a:extLst>
                  <a:ext uri="{FF2B5EF4-FFF2-40B4-BE49-F238E27FC236}">
                    <a16:creationId xmlns:a16="http://schemas.microsoft.com/office/drawing/2014/main" id="{33D2F2D1-89D2-4D2C-A168-AB9EB8FB5B9D}"/>
                  </a:ext>
                </a:extLst>
              </p:cNvPr>
              <p:cNvSpPr/>
              <p:nvPr/>
            </p:nvSpPr>
            <p:spPr>
              <a:xfrm>
                <a:off x="10732612" y="2479518"/>
                <a:ext cx="289711" cy="2897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6" name="Block Arc 11">
              <a:extLst>
                <a:ext uri="{FF2B5EF4-FFF2-40B4-BE49-F238E27FC236}">
                  <a16:creationId xmlns:a16="http://schemas.microsoft.com/office/drawing/2014/main" id="{9FCBA408-92C4-4061-B3A3-A01E5EF12491}"/>
                </a:ext>
              </a:extLst>
            </p:cNvPr>
            <p:cNvSpPr/>
            <p:nvPr/>
          </p:nvSpPr>
          <p:spPr>
            <a:xfrm>
              <a:off x="9415738" y="4824489"/>
              <a:ext cx="255069" cy="415030"/>
            </a:xfrm>
            <a:custGeom>
              <a:avLst/>
              <a:gdLst/>
              <a:ahLst/>
              <a:cxnLst/>
              <a:rect l="l" t="t" r="r" b="b"/>
              <a:pathLst>
                <a:path w="3636337" h="7138182">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grpSp>
        <p:nvGrpSpPr>
          <p:cNvPr id="111" name="그룹 2">
            <a:extLst>
              <a:ext uri="{FF2B5EF4-FFF2-40B4-BE49-F238E27FC236}">
                <a16:creationId xmlns:a16="http://schemas.microsoft.com/office/drawing/2014/main" id="{5E29C07A-79F0-4A4C-8AC0-D39C96714E5A}"/>
              </a:ext>
            </a:extLst>
          </p:cNvPr>
          <p:cNvGrpSpPr/>
          <p:nvPr/>
        </p:nvGrpSpPr>
        <p:grpSpPr>
          <a:xfrm>
            <a:off x="1801261" y="3418107"/>
            <a:ext cx="1181456" cy="1172060"/>
            <a:chOff x="2112749" y="3418107"/>
            <a:chExt cx="1181456" cy="1172060"/>
          </a:xfrm>
        </p:grpSpPr>
        <p:sp>
          <p:nvSpPr>
            <p:cNvPr id="128" name="자유형: 도형 113">
              <a:extLst>
                <a:ext uri="{FF2B5EF4-FFF2-40B4-BE49-F238E27FC236}">
                  <a16:creationId xmlns:a16="http://schemas.microsoft.com/office/drawing/2014/main" id="{68A94B57-1DED-4603-B2D8-B5E0DF4D98A0}"/>
                </a:ext>
              </a:extLst>
            </p:cNvPr>
            <p:cNvSpPr>
              <a:spLocks noChangeAspect="1"/>
            </p:cNvSpPr>
            <p:nvPr/>
          </p:nvSpPr>
          <p:spPr>
            <a:xfrm rot="2848566">
              <a:off x="2117447" y="3413409"/>
              <a:ext cx="1172060" cy="1181456"/>
            </a:xfrm>
            <a:custGeom>
              <a:avLst/>
              <a:gdLst>
                <a:gd name="connsiteX0" fmla="*/ 302812 w 1172060"/>
                <a:gd name="connsiteY0" fmla="*/ 668924 h 1181456"/>
                <a:gd name="connsiteX1" fmla="*/ 629231 w 1172060"/>
                <a:gd name="connsiteY1" fmla="*/ 315506 h 1181456"/>
                <a:gd name="connsiteX2" fmla="*/ 1063707 w 1172060"/>
                <a:gd name="connsiteY2" fmla="*/ 395423 h 1181456"/>
                <a:gd name="connsiteX3" fmla="*/ 998378 w 1172060"/>
                <a:gd name="connsiteY3" fmla="*/ 964382 h 1181456"/>
                <a:gd name="connsiteX4" fmla="*/ 403821 w 1172060"/>
                <a:gd name="connsiteY4" fmla="*/ 1073546 h 1181456"/>
                <a:gd name="connsiteX5" fmla="*/ 403085 w 1172060"/>
                <a:gd name="connsiteY5" fmla="*/ 1072441 h 1181456"/>
                <a:gd name="connsiteX6" fmla="*/ 302812 w 1172060"/>
                <a:gd name="connsiteY6" fmla="*/ 668924 h 1181456"/>
                <a:gd name="connsiteX7" fmla="*/ 237854 w 1172060"/>
                <a:gd name="connsiteY7" fmla="*/ 595408 h 1181456"/>
                <a:gd name="connsiteX8" fmla="*/ 542985 w 1172060"/>
                <a:gd name="connsiteY8" fmla="*/ 262697 h 1181456"/>
                <a:gd name="connsiteX9" fmla="*/ 561746 w 1172060"/>
                <a:gd name="connsiteY9" fmla="*/ 261886 h 1181456"/>
                <a:gd name="connsiteX10" fmla="*/ 600889 w 1172060"/>
                <a:gd name="connsiteY10" fmla="*/ 297782 h 1181456"/>
                <a:gd name="connsiteX11" fmla="*/ 601700 w 1172060"/>
                <a:gd name="connsiteY11" fmla="*/ 316543 h 1181456"/>
                <a:gd name="connsiteX12" fmla="*/ 296568 w 1172060"/>
                <a:gd name="connsiteY12" fmla="*/ 649254 h 1181456"/>
                <a:gd name="connsiteX13" fmla="*/ 277807 w 1172060"/>
                <a:gd name="connsiteY13" fmla="*/ 650065 h 1181456"/>
                <a:gd name="connsiteX14" fmla="*/ 238665 w 1172060"/>
                <a:gd name="connsiteY14" fmla="*/ 614168 h 1181456"/>
                <a:gd name="connsiteX15" fmla="*/ 237854 w 1172060"/>
                <a:gd name="connsiteY15" fmla="*/ 595408 h 1181456"/>
                <a:gd name="connsiteX16" fmla="*/ 170715 w 1172060"/>
                <a:gd name="connsiteY16" fmla="*/ 196213 h 1181456"/>
                <a:gd name="connsiteX17" fmla="*/ 330127 w 1172060"/>
                <a:gd name="connsiteY17" fmla="*/ 165192 h 1181456"/>
                <a:gd name="connsiteX18" fmla="*/ 440075 w 1172060"/>
                <a:gd name="connsiteY18" fmla="*/ 1218 h 1181456"/>
                <a:gd name="connsiteX19" fmla="*/ 521596 w 1172060"/>
                <a:gd name="connsiteY19" fmla="*/ 248757 h 1181456"/>
                <a:gd name="connsiteX20" fmla="*/ 234141 w 1172060"/>
                <a:gd name="connsiteY20" fmla="*/ 569990 h 1181456"/>
                <a:gd name="connsiteX21" fmla="*/ 35337 w 1172060"/>
                <a:gd name="connsiteY21" fmla="*/ 578003 h 1181456"/>
                <a:gd name="connsiteX22" fmla="*/ 123970 w 1172060"/>
                <a:gd name="connsiteY22" fmla="*/ 403571 h 1181456"/>
                <a:gd name="connsiteX23" fmla="*/ 170715 w 1172060"/>
                <a:gd name="connsiteY23" fmla="*/ 196213 h 1181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2060" h="1181456">
                  <a:moveTo>
                    <a:pt x="302812" y="668924"/>
                  </a:moveTo>
                  <a:lnTo>
                    <a:pt x="629231" y="315506"/>
                  </a:lnTo>
                  <a:cubicBezTo>
                    <a:pt x="848283" y="306381"/>
                    <a:pt x="978182" y="305056"/>
                    <a:pt x="1063707" y="395423"/>
                  </a:cubicBezTo>
                  <a:cubicBezTo>
                    <a:pt x="1170280" y="508029"/>
                    <a:pt x="1267197" y="650379"/>
                    <a:pt x="998378" y="964382"/>
                  </a:cubicBezTo>
                  <a:cubicBezTo>
                    <a:pt x="696240" y="1276281"/>
                    <a:pt x="521556" y="1194524"/>
                    <a:pt x="403821" y="1073546"/>
                  </a:cubicBezTo>
                  <a:lnTo>
                    <a:pt x="403085" y="1072441"/>
                  </a:lnTo>
                  <a:cubicBezTo>
                    <a:pt x="324908" y="984678"/>
                    <a:pt x="302320" y="883213"/>
                    <a:pt x="302812" y="668924"/>
                  </a:cubicBezTo>
                  <a:close/>
                  <a:moveTo>
                    <a:pt x="237854" y="595408"/>
                  </a:moveTo>
                  <a:lnTo>
                    <a:pt x="542985" y="262697"/>
                  </a:lnTo>
                  <a:cubicBezTo>
                    <a:pt x="547942" y="257292"/>
                    <a:pt x="556341" y="256929"/>
                    <a:pt x="561746" y="261886"/>
                  </a:cubicBezTo>
                  <a:lnTo>
                    <a:pt x="600889" y="297782"/>
                  </a:lnTo>
                  <a:cubicBezTo>
                    <a:pt x="606293" y="302739"/>
                    <a:pt x="606657" y="311139"/>
                    <a:pt x="601700" y="316543"/>
                  </a:cubicBezTo>
                  <a:lnTo>
                    <a:pt x="296568" y="649254"/>
                  </a:lnTo>
                  <a:cubicBezTo>
                    <a:pt x="291611" y="654659"/>
                    <a:pt x="283212" y="655022"/>
                    <a:pt x="277807" y="650065"/>
                  </a:cubicBezTo>
                  <a:lnTo>
                    <a:pt x="238665" y="614168"/>
                  </a:lnTo>
                  <a:cubicBezTo>
                    <a:pt x="233260" y="609211"/>
                    <a:pt x="232898" y="600812"/>
                    <a:pt x="237854" y="595408"/>
                  </a:cubicBezTo>
                  <a:close/>
                  <a:moveTo>
                    <a:pt x="170715" y="196213"/>
                  </a:moveTo>
                  <a:cubicBezTo>
                    <a:pt x="239941" y="133429"/>
                    <a:pt x="250327" y="149631"/>
                    <a:pt x="330127" y="165192"/>
                  </a:cubicBezTo>
                  <a:cubicBezTo>
                    <a:pt x="445765" y="184636"/>
                    <a:pt x="396659" y="17962"/>
                    <a:pt x="440075" y="1218"/>
                  </a:cubicBezTo>
                  <a:cubicBezTo>
                    <a:pt x="478089" y="-13442"/>
                    <a:pt x="565874" y="106294"/>
                    <a:pt x="521596" y="248757"/>
                  </a:cubicBezTo>
                  <a:cubicBezTo>
                    <a:pt x="421713" y="357668"/>
                    <a:pt x="334023" y="461079"/>
                    <a:pt x="234141" y="569990"/>
                  </a:cubicBezTo>
                  <a:cubicBezTo>
                    <a:pt x="126009" y="620334"/>
                    <a:pt x="81210" y="609522"/>
                    <a:pt x="35337" y="578003"/>
                  </a:cubicBezTo>
                  <a:cubicBezTo>
                    <a:pt x="-10537" y="546484"/>
                    <a:pt x="-37835" y="446419"/>
                    <a:pt x="123970" y="403571"/>
                  </a:cubicBezTo>
                  <a:cubicBezTo>
                    <a:pt x="185254" y="392132"/>
                    <a:pt x="69653" y="346354"/>
                    <a:pt x="170715" y="1962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129" name="Block Arc 11">
              <a:extLst>
                <a:ext uri="{FF2B5EF4-FFF2-40B4-BE49-F238E27FC236}">
                  <a16:creationId xmlns:a16="http://schemas.microsoft.com/office/drawing/2014/main" id="{084CE6DB-E370-4A3D-89F9-D259010AF8E2}"/>
                </a:ext>
              </a:extLst>
            </p:cNvPr>
            <p:cNvSpPr/>
            <p:nvPr/>
          </p:nvSpPr>
          <p:spPr>
            <a:xfrm>
              <a:off x="2575942" y="4011357"/>
              <a:ext cx="255069" cy="415030"/>
            </a:xfrm>
            <a:custGeom>
              <a:avLst/>
              <a:gdLst/>
              <a:ahLst/>
              <a:cxnLst/>
              <a:rect l="l" t="t" r="r" b="b"/>
              <a:pathLst>
                <a:path w="3636337" h="7138182">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grpSp>
        <p:nvGrpSpPr>
          <p:cNvPr id="130" name="그룹 5">
            <a:extLst>
              <a:ext uri="{FF2B5EF4-FFF2-40B4-BE49-F238E27FC236}">
                <a16:creationId xmlns:a16="http://schemas.microsoft.com/office/drawing/2014/main" id="{9ABED18E-F5F1-48AA-A476-EEFB0A27A6AA}"/>
              </a:ext>
            </a:extLst>
          </p:cNvPr>
          <p:cNvGrpSpPr/>
          <p:nvPr/>
        </p:nvGrpSpPr>
        <p:grpSpPr>
          <a:xfrm>
            <a:off x="9436365" y="4552694"/>
            <a:ext cx="914400" cy="914400"/>
            <a:chOff x="2460435" y="1380960"/>
            <a:chExt cx="914400" cy="914400"/>
          </a:xfrm>
        </p:grpSpPr>
        <p:sp>
          <p:nvSpPr>
            <p:cNvPr id="131" name="타원 4">
              <a:extLst>
                <a:ext uri="{FF2B5EF4-FFF2-40B4-BE49-F238E27FC236}">
                  <a16:creationId xmlns:a16="http://schemas.microsoft.com/office/drawing/2014/main" id="{0EB787EF-E1E3-4FBB-B743-651F2FF339C0}"/>
                </a:ext>
              </a:extLst>
            </p:cNvPr>
            <p:cNvSpPr/>
            <p:nvPr/>
          </p:nvSpPr>
          <p:spPr>
            <a:xfrm>
              <a:off x="2460435" y="1380960"/>
              <a:ext cx="914400" cy="914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2" name="타원 105">
              <a:extLst>
                <a:ext uri="{FF2B5EF4-FFF2-40B4-BE49-F238E27FC236}">
                  <a16:creationId xmlns:a16="http://schemas.microsoft.com/office/drawing/2014/main" id="{403BDE4D-7654-48EB-947B-938325AEF7A4}"/>
                </a:ext>
              </a:extLst>
            </p:cNvPr>
            <p:cNvSpPr/>
            <p:nvPr/>
          </p:nvSpPr>
          <p:spPr>
            <a:xfrm>
              <a:off x="2529738" y="1453602"/>
              <a:ext cx="778252" cy="778252"/>
            </a:xfrm>
            <a:prstGeom prst="ellipse">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3" name="Block Arc 11">
              <a:extLst>
                <a:ext uri="{FF2B5EF4-FFF2-40B4-BE49-F238E27FC236}">
                  <a16:creationId xmlns:a16="http://schemas.microsoft.com/office/drawing/2014/main" id="{C3D21D4A-46D7-43D5-A23B-7C500F618931}"/>
                </a:ext>
              </a:extLst>
            </p:cNvPr>
            <p:cNvSpPr/>
            <p:nvPr/>
          </p:nvSpPr>
          <p:spPr>
            <a:xfrm>
              <a:off x="2761961" y="1573266"/>
              <a:ext cx="311347" cy="506602"/>
            </a:xfrm>
            <a:custGeom>
              <a:avLst/>
              <a:gdLst/>
              <a:ahLst/>
              <a:cxnLst/>
              <a:rect l="l" t="t" r="r" b="b"/>
              <a:pathLst>
                <a:path w="3636337" h="7138182">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spTree>
    <p:extLst>
      <p:ext uri="{BB962C8B-B14F-4D97-AF65-F5344CB8AC3E}">
        <p14:creationId xmlns:p14="http://schemas.microsoft.com/office/powerpoint/2010/main" val="61843998"/>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500"/>
                                        <p:tgtEl>
                                          <p:spTgt spid="5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500"/>
                                        <p:tgtEl>
                                          <p:spTgt spid="59"/>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fade">
                                      <p:cBhvr>
                                        <p:cTn id="51" dur="500"/>
                                        <p:tgtEl>
                                          <p:spTgt spid="61"/>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500"/>
                                        <p:tgtEl>
                                          <p:spTgt spid="6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500"/>
                                        <p:tgtEl>
                                          <p:spTgt spid="67"/>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childTnLst>
                          </p:cTn>
                        </p:par>
                        <p:par>
                          <p:cTn id="80" fill="hold">
                            <p:stCondLst>
                              <p:cond delay="9500"/>
                            </p:stCondLst>
                            <p:childTnLst>
                              <p:par>
                                <p:cTn id="81" presetID="10" presetClass="entr" presetSubtype="0" fill="hold" nodeType="after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fade">
                                      <p:cBhvr>
                                        <p:cTn id="83" dur="500"/>
                                        <p:tgtEl>
                                          <p:spTgt spid="69"/>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fade">
                                      <p:cBhvr>
                                        <p:cTn id="87" dur="500"/>
                                        <p:tgtEl>
                                          <p:spTgt spid="70"/>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71"/>
                                        </p:tgtEl>
                                        <p:attrNameLst>
                                          <p:attrName>style.visibility</p:attrName>
                                        </p:attrNameLst>
                                      </p:cBhvr>
                                      <p:to>
                                        <p:strVal val="visible"/>
                                      </p:to>
                                    </p:set>
                                    <p:animEffect transition="in" filter="fade">
                                      <p:cBhvr>
                                        <p:cTn id="91" dur="500"/>
                                        <p:tgtEl>
                                          <p:spTgt spid="71"/>
                                        </p:tgtEl>
                                      </p:cBhvr>
                                    </p:animEffect>
                                  </p:childTnLst>
                                </p:cTn>
                              </p:par>
                            </p:childTnLst>
                          </p:cTn>
                        </p:par>
                        <p:par>
                          <p:cTn id="92" fill="hold">
                            <p:stCondLst>
                              <p:cond delay="11000"/>
                            </p:stCondLst>
                            <p:childTnLst>
                              <p:par>
                                <p:cTn id="93" presetID="10" presetClass="entr" presetSubtype="0" fill="hold"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fade">
                                      <p:cBhvr>
                                        <p:cTn id="95" dur="500"/>
                                        <p:tgtEl>
                                          <p:spTgt spid="74"/>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77"/>
                                        </p:tgtEl>
                                        <p:attrNameLst>
                                          <p:attrName>style.visibility</p:attrName>
                                        </p:attrNameLst>
                                      </p:cBhvr>
                                      <p:to>
                                        <p:strVal val="visible"/>
                                      </p:to>
                                    </p:set>
                                    <p:animEffect transition="in" filter="fade">
                                      <p:cBhvr>
                                        <p:cTn id="99" dur="500"/>
                                        <p:tgtEl>
                                          <p:spTgt spid="77"/>
                                        </p:tgtEl>
                                      </p:cBhvr>
                                    </p:animEffect>
                                  </p:childTnLst>
                                </p:cTn>
                              </p:par>
                            </p:childTnLst>
                          </p:cTn>
                        </p:par>
                        <p:par>
                          <p:cTn id="100" fill="hold">
                            <p:stCondLst>
                              <p:cond delay="12000"/>
                            </p:stCondLst>
                            <p:childTnLst>
                              <p:par>
                                <p:cTn id="101" presetID="10" presetClass="entr" presetSubtype="0" fill="hold" nodeType="afterEffect">
                                  <p:stCondLst>
                                    <p:cond delay="0"/>
                                  </p:stCondLst>
                                  <p:childTnLst>
                                    <p:set>
                                      <p:cBhvr>
                                        <p:cTn id="102" dur="1" fill="hold">
                                          <p:stCondLst>
                                            <p:cond delay="0"/>
                                          </p:stCondLst>
                                        </p:cTn>
                                        <p:tgtEl>
                                          <p:spTgt spid="80"/>
                                        </p:tgtEl>
                                        <p:attrNameLst>
                                          <p:attrName>style.visibility</p:attrName>
                                        </p:attrNameLst>
                                      </p:cBhvr>
                                      <p:to>
                                        <p:strVal val="visible"/>
                                      </p:to>
                                    </p:set>
                                    <p:animEffect transition="in" filter="fade">
                                      <p:cBhvr>
                                        <p:cTn id="103" dur="500"/>
                                        <p:tgtEl>
                                          <p:spTgt spid="80"/>
                                        </p:tgtEl>
                                      </p:cBhvr>
                                    </p:animEffect>
                                  </p:childTnLst>
                                </p:cTn>
                              </p:par>
                            </p:childTnLst>
                          </p:cTn>
                        </p:par>
                        <p:par>
                          <p:cTn id="104" fill="hold">
                            <p:stCondLst>
                              <p:cond delay="12500"/>
                            </p:stCondLst>
                            <p:childTnLst>
                              <p:par>
                                <p:cTn id="105" presetID="10" presetClass="entr" presetSubtype="0" fill="hold" nodeType="afterEffect">
                                  <p:stCondLst>
                                    <p:cond delay="0"/>
                                  </p:stCondLst>
                                  <p:childTnLst>
                                    <p:set>
                                      <p:cBhvr>
                                        <p:cTn id="106" dur="1" fill="hold">
                                          <p:stCondLst>
                                            <p:cond delay="0"/>
                                          </p:stCondLst>
                                        </p:cTn>
                                        <p:tgtEl>
                                          <p:spTgt spid="83"/>
                                        </p:tgtEl>
                                        <p:attrNameLst>
                                          <p:attrName>style.visibility</p:attrName>
                                        </p:attrNameLst>
                                      </p:cBhvr>
                                      <p:to>
                                        <p:strVal val="visible"/>
                                      </p:to>
                                    </p:set>
                                    <p:animEffect transition="in" filter="fade">
                                      <p:cBhvr>
                                        <p:cTn id="107" dur="500"/>
                                        <p:tgtEl>
                                          <p:spTgt spid="83"/>
                                        </p:tgtEl>
                                      </p:cBhvr>
                                    </p:animEffect>
                                  </p:childTnLst>
                                </p:cTn>
                              </p:par>
                            </p:childTnLst>
                          </p:cTn>
                        </p:par>
                        <p:par>
                          <p:cTn id="108" fill="hold">
                            <p:stCondLst>
                              <p:cond delay="13000"/>
                            </p:stCondLst>
                            <p:childTnLst>
                              <p:par>
                                <p:cTn id="109" presetID="10" presetClass="entr" presetSubtype="0" fill="hold" nodeType="afterEffect">
                                  <p:stCondLst>
                                    <p:cond delay="0"/>
                                  </p:stCondLst>
                                  <p:childTnLst>
                                    <p:set>
                                      <p:cBhvr>
                                        <p:cTn id="110" dur="1" fill="hold">
                                          <p:stCondLst>
                                            <p:cond delay="0"/>
                                          </p:stCondLst>
                                        </p:cTn>
                                        <p:tgtEl>
                                          <p:spTgt spid="88"/>
                                        </p:tgtEl>
                                        <p:attrNameLst>
                                          <p:attrName>style.visibility</p:attrName>
                                        </p:attrNameLst>
                                      </p:cBhvr>
                                      <p:to>
                                        <p:strVal val="visible"/>
                                      </p:to>
                                    </p:set>
                                    <p:animEffect transition="in" filter="fade">
                                      <p:cBhvr>
                                        <p:cTn id="111" dur="500"/>
                                        <p:tgtEl>
                                          <p:spTgt spid="88"/>
                                        </p:tgtEl>
                                      </p:cBhvr>
                                    </p:animEffect>
                                  </p:childTnLst>
                                </p:cTn>
                              </p:par>
                            </p:childTnLst>
                          </p:cTn>
                        </p:par>
                        <p:par>
                          <p:cTn id="112" fill="hold">
                            <p:stCondLst>
                              <p:cond delay="13500"/>
                            </p:stCondLst>
                            <p:childTnLst>
                              <p:par>
                                <p:cTn id="113" presetID="10" presetClass="entr" presetSubtype="0" fill="hold" nodeType="afterEffect">
                                  <p:stCondLst>
                                    <p:cond delay="0"/>
                                  </p:stCondLst>
                                  <p:childTnLst>
                                    <p:set>
                                      <p:cBhvr>
                                        <p:cTn id="114" dur="1" fill="hold">
                                          <p:stCondLst>
                                            <p:cond delay="0"/>
                                          </p:stCondLst>
                                        </p:cTn>
                                        <p:tgtEl>
                                          <p:spTgt spid="93"/>
                                        </p:tgtEl>
                                        <p:attrNameLst>
                                          <p:attrName>style.visibility</p:attrName>
                                        </p:attrNameLst>
                                      </p:cBhvr>
                                      <p:to>
                                        <p:strVal val="visible"/>
                                      </p:to>
                                    </p:set>
                                    <p:animEffect transition="in" filter="fade">
                                      <p:cBhvr>
                                        <p:cTn id="115" dur="500"/>
                                        <p:tgtEl>
                                          <p:spTgt spid="93"/>
                                        </p:tgtEl>
                                      </p:cBhvr>
                                    </p:animEffect>
                                  </p:childTnLst>
                                </p:cTn>
                              </p:par>
                            </p:childTnLst>
                          </p:cTn>
                        </p:par>
                        <p:par>
                          <p:cTn id="116" fill="hold">
                            <p:stCondLst>
                              <p:cond delay="14000"/>
                            </p:stCondLst>
                            <p:childTnLst>
                              <p:par>
                                <p:cTn id="117" presetID="10" presetClass="entr" presetSubtype="0" fill="hold" nodeType="afterEffect">
                                  <p:stCondLst>
                                    <p:cond delay="0"/>
                                  </p:stCondLst>
                                  <p:childTnLst>
                                    <p:set>
                                      <p:cBhvr>
                                        <p:cTn id="118" dur="1" fill="hold">
                                          <p:stCondLst>
                                            <p:cond delay="0"/>
                                          </p:stCondLst>
                                        </p:cTn>
                                        <p:tgtEl>
                                          <p:spTgt spid="98"/>
                                        </p:tgtEl>
                                        <p:attrNameLst>
                                          <p:attrName>style.visibility</p:attrName>
                                        </p:attrNameLst>
                                      </p:cBhvr>
                                      <p:to>
                                        <p:strVal val="visible"/>
                                      </p:to>
                                    </p:set>
                                    <p:animEffect transition="in" filter="fade">
                                      <p:cBhvr>
                                        <p:cTn id="119" dur="500"/>
                                        <p:tgtEl>
                                          <p:spTgt spid="98"/>
                                        </p:tgtEl>
                                      </p:cBhvr>
                                    </p:animEffect>
                                  </p:childTnLst>
                                </p:cTn>
                              </p:par>
                            </p:childTnLst>
                          </p:cTn>
                        </p:par>
                        <p:par>
                          <p:cTn id="120" fill="hold">
                            <p:stCondLst>
                              <p:cond delay="14500"/>
                            </p:stCondLst>
                            <p:childTnLst>
                              <p:par>
                                <p:cTn id="121" presetID="10" presetClass="entr" presetSubtype="0" fill="hold" grpId="0" nodeType="afterEffect">
                                  <p:stCondLst>
                                    <p:cond delay="0"/>
                                  </p:stCondLst>
                                  <p:childTnLst>
                                    <p:set>
                                      <p:cBhvr>
                                        <p:cTn id="122" dur="1" fill="hold">
                                          <p:stCondLst>
                                            <p:cond delay="0"/>
                                          </p:stCondLst>
                                        </p:cTn>
                                        <p:tgtEl>
                                          <p:spTgt spid="103"/>
                                        </p:tgtEl>
                                        <p:attrNameLst>
                                          <p:attrName>style.visibility</p:attrName>
                                        </p:attrNameLst>
                                      </p:cBhvr>
                                      <p:to>
                                        <p:strVal val="visible"/>
                                      </p:to>
                                    </p:set>
                                    <p:animEffect transition="in" filter="fade">
                                      <p:cBhvr>
                                        <p:cTn id="123" dur="500"/>
                                        <p:tgtEl>
                                          <p:spTgt spid="103"/>
                                        </p:tgtEl>
                                      </p:cBhvr>
                                    </p:animEffect>
                                  </p:childTnLst>
                                </p:cTn>
                              </p:par>
                            </p:childTnLst>
                          </p:cTn>
                        </p:par>
                        <p:par>
                          <p:cTn id="124" fill="hold">
                            <p:stCondLst>
                              <p:cond delay="15000"/>
                            </p:stCondLst>
                            <p:childTnLst>
                              <p:par>
                                <p:cTn id="125" presetID="10" presetClass="entr" presetSubtype="0" fill="hold" nodeType="afterEffect">
                                  <p:stCondLst>
                                    <p:cond delay="0"/>
                                  </p:stCondLst>
                                  <p:childTnLst>
                                    <p:set>
                                      <p:cBhvr>
                                        <p:cTn id="126" dur="1" fill="hold">
                                          <p:stCondLst>
                                            <p:cond delay="0"/>
                                          </p:stCondLst>
                                        </p:cTn>
                                        <p:tgtEl>
                                          <p:spTgt spid="104"/>
                                        </p:tgtEl>
                                        <p:attrNameLst>
                                          <p:attrName>style.visibility</p:attrName>
                                        </p:attrNameLst>
                                      </p:cBhvr>
                                      <p:to>
                                        <p:strVal val="visible"/>
                                      </p:to>
                                    </p:set>
                                    <p:animEffect transition="in" filter="fade">
                                      <p:cBhvr>
                                        <p:cTn id="127" dur="500"/>
                                        <p:tgtEl>
                                          <p:spTgt spid="104"/>
                                        </p:tgtEl>
                                      </p:cBhvr>
                                    </p:animEffect>
                                  </p:childTnLst>
                                </p:cTn>
                              </p:par>
                            </p:childTnLst>
                          </p:cTn>
                        </p:par>
                        <p:par>
                          <p:cTn id="128" fill="hold">
                            <p:stCondLst>
                              <p:cond delay="15500"/>
                            </p:stCondLst>
                            <p:childTnLst>
                              <p:par>
                                <p:cTn id="129" presetID="10" presetClass="entr" presetSubtype="0" fill="hold" nodeType="afterEffect">
                                  <p:stCondLst>
                                    <p:cond delay="0"/>
                                  </p:stCondLst>
                                  <p:childTnLst>
                                    <p:set>
                                      <p:cBhvr>
                                        <p:cTn id="130" dur="1" fill="hold">
                                          <p:stCondLst>
                                            <p:cond delay="0"/>
                                          </p:stCondLst>
                                        </p:cTn>
                                        <p:tgtEl>
                                          <p:spTgt spid="111"/>
                                        </p:tgtEl>
                                        <p:attrNameLst>
                                          <p:attrName>style.visibility</p:attrName>
                                        </p:attrNameLst>
                                      </p:cBhvr>
                                      <p:to>
                                        <p:strVal val="visible"/>
                                      </p:to>
                                    </p:set>
                                    <p:animEffect transition="in" filter="fade">
                                      <p:cBhvr>
                                        <p:cTn id="131" dur="500"/>
                                        <p:tgtEl>
                                          <p:spTgt spid="111"/>
                                        </p:tgtEl>
                                      </p:cBhvr>
                                    </p:animEffect>
                                  </p:childTnLst>
                                </p:cTn>
                              </p:par>
                            </p:childTnLst>
                          </p:cTn>
                        </p:par>
                        <p:par>
                          <p:cTn id="132" fill="hold">
                            <p:stCondLst>
                              <p:cond delay="16000"/>
                            </p:stCondLst>
                            <p:childTnLst>
                              <p:par>
                                <p:cTn id="133" presetID="10" presetClass="entr" presetSubtype="0" fill="hold" nodeType="afterEffect">
                                  <p:stCondLst>
                                    <p:cond delay="0"/>
                                  </p:stCondLst>
                                  <p:childTnLst>
                                    <p:set>
                                      <p:cBhvr>
                                        <p:cTn id="134" dur="1" fill="hold">
                                          <p:stCondLst>
                                            <p:cond delay="0"/>
                                          </p:stCondLst>
                                        </p:cTn>
                                        <p:tgtEl>
                                          <p:spTgt spid="130"/>
                                        </p:tgtEl>
                                        <p:attrNameLst>
                                          <p:attrName>style.visibility</p:attrName>
                                        </p:attrNameLst>
                                      </p:cBhvr>
                                      <p:to>
                                        <p:strVal val="visible"/>
                                      </p:to>
                                    </p:set>
                                    <p:animEffect transition="in" filter="fade">
                                      <p:cBhvr>
                                        <p:cTn id="135"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p:bldP spid="56" grpId="0" animBg="1"/>
      <p:bldP spid="57" grpId="0" animBg="1"/>
      <p:bldP spid="58" grpId="0" animBg="1"/>
      <p:bldP spid="59" grpId="0"/>
      <p:bldP spid="61" grpId="0" animBg="1"/>
      <p:bldP spid="62" grpId="0" animBg="1"/>
      <p:bldP spid="63" grpId="0" animBg="1"/>
      <p:bldP spid="64" grpId="0"/>
      <p:bldP spid="65" grpId="0" animBg="1"/>
      <p:bldP spid="66" grpId="0" animBg="1"/>
      <p:bldP spid="67" grpId="0" animBg="1"/>
      <p:bldP spid="68" grpId="0"/>
      <p:bldP spid="10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824625" y="307695"/>
            <a:ext cx="4885992" cy="1027979"/>
            <a:chOff x="5402407" y="1174686"/>
            <a:chExt cx="4885992" cy="1027979"/>
          </a:xfrm>
        </p:grpSpPr>
        <p:sp>
          <p:nvSpPr>
            <p:cNvPr id="38" name="文本框 37"/>
            <p:cNvSpPr txBox="1"/>
            <p:nvPr/>
          </p:nvSpPr>
          <p:spPr>
            <a:xfrm>
              <a:off x="5402407" y="1174686"/>
              <a:ext cx="4616055" cy="584775"/>
            </a:xfrm>
            <a:prstGeom prst="rect">
              <a:avLst/>
            </a:prstGeom>
            <a:noFill/>
          </p:spPr>
          <p:txBody>
            <a:bodyPr wrap="squar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mn-ea"/>
                </a:rPr>
                <a:t>AVANCES </a:t>
              </a:r>
              <a:endParaRPr lang="zh-CN" altLang="en-US" sz="3200" b="1" dirty="0">
                <a:solidFill>
                  <a:schemeClr val="tx1">
                    <a:lumMod val="75000"/>
                    <a:lumOff val="25000"/>
                  </a:schemeClr>
                </a:solidFill>
                <a:latin typeface="+mn-ea"/>
              </a:endParaRPr>
            </a:p>
          </p:txBody>
        </p:sp>
        <p:sp>
          <p:nvSpPr>
            <p:cNvPr id="39" name="文本框 38"/>
            <p:cNvSpPr txBox="1"/>
            <p:nvPr/>
          </p:nvSpPr>
          <p:spPr>
            <a:xfrm>
              <a:off x="5402407" y="1722534"/>
              <a:ext cx="4885992"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es-ES" altLang="zh-CN" sz="1050" dirty="0">
                  <a:solidFill>
                    <a:schemeClr val="bg1">
                      <a:lumMod val="50000"/>
                    </a:schemeClr>
                  </a:solidFill>
                  <a:latin typeface="+mj-ea"/>
                  <a:ea typeface="+mj-ea"/>
                </a:rPr>
                <a:t>EXISTEN 26 PROYECTOS EN LA FASE E EJECUCION DEL CICLO DE INVERSIONES DEL SECTOR SALUD EN LA REGION JUNIN </a:t>
              </a:r>
              <a:endParaRPr lang="en-US" altLang="zh-CN" sz="1050" dirty="0">
                <a:solidFill>
                  <a:schemeClr val="bg1">
                    <a:lumMod val="50000"/>
                  </a:schemeClr>
                </a:solidFill>
                <a:latin typeface="+mj-ea"/>
                <a:ea typeface="+mj-ea"/>
              </a:endParaRPr>
            </a:p>
          </p:txBody>
        </p:sp>
      </p:grpSp>
      <p:grpSp>
        <p:nvGrpSpPr>
          <p:cNvPr id="52" name="Group 21">
            <a:extLst>
              <a:ext uri="{FF2B5EF4-FFF2-40B4-BE49-F238E27FC236}">
                <a16:creationId xmlns:a16="http://schemas.microsoft.com/office/drawing/2014/main" id="{DC8A6063-17BB-4758-8C2E-A20B02CF92F2}"/>
              </a:ext>
            </a:extLst>
          </p:cNvPr>
          <p:cNvGrpSpPr/>
          <p:nvPr/>
        </p:nvGrpSpPr>
        <p:grpSpPr>
          <a:xfrm>
            <a:off x="7173843" y="1184383"/>
            <a:ext cx="3670314" cy="678692"/>
            <a:chOff x="803640" y="3362835"/>
            <a:chExt cx="2059657" cy="678692"/>
          </a:xfrm>
        </p:grpSpPr>
        <p:sp>
          <p:nvSpPr>
            <p:cNvPr id="53" name="TextBox 22">
              <a:extLst>
                <a:ext uri="{FF2B5EF4-FFF2-40B4-BE49-F238E27FC236}">
                  <a16:creationId xmlns:a16="http://schemas.microsoft.com/office/drawing/2014/main" id="{30C4157A-7CE0-4122-AE7B-EEB7B7732218}"/>
                </a:ext>
              </a:extLst>
            </p:cNvPr>
            <p:cNvSpPr txBox="1"/>
            <p:nvPr/>
          </p:nvSpPr>
          <p:spPr>
            <a:xfrm>
              <a:off x="803640" y="3579862"/>
              <a:ext cx="2059657" cy="461665"/>
            </a:xfrm>
            <a:prstGeom prst="rect">
              <a:avLst/>
            </a:prstGeom>
            <a:noFill/>
          </p:spPr>
          <p:txBody>
            <a:bodyPr wrap="square" rtlCol="0">
              <a:spAutoFit/>
            </a:bodyPr>
            <a:lstStyle/>
            <a:p>
              <a:pPr algn="r"/>
              <a:r>
                <a:rPr lang="en-US" altLang="ko-KR" sz="1200" dirty="0">
                  <a:solidFill>
                    <a:schemeClr val="bg1"/>
                  </a:solidFill>
                  <a:ea typeface="+mj-ea"/>
                  <a:cs typeface="Arial" pitchFamily="34" charset="0"/>
                </a:rPr>
                <a:t>You can simply impress your audience and add a unique zing and appeal to your Presentations.      </a:t>
              </a:r>
              <a:endParaRPr lang="ko-KR" altLang="en-US" sz="1200" dirty="0">
                <a:solidFill>
                  <a:schemeClr val="bg1"/>
                </a:solidFill>
                <a:ea typeface="+mj-ea"/>
                <a:cs typeface="Arial" pitchFamily="34" charset="0"/>
              </a:endParaRPr>
            </a:p>
          </p:txBody>
        </p:sp>
        <p:sp>
          <p:nvSpPr>
            <p:cNvPr id="54" name="TextBox 23">
              <a:extLst>
                <a:ext uri="{FF2B5EF4-FFF2-40B4-BE49-F238E27FC236}">
                  <a16:creationId xmlns:a16="http://schemas.microsoft.com/office/drawing/2014/main" id="{3D7D29D7-7480-45EC-BD4C-288B5019CCDC}"/>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dirty="0">
                  <a:solidFill>
                    <a:schemeClr val="bg1"/>
                  </a:solidFill>
                  <a:ea typeface="+mj-ea"/>
                  <a:cs typeface="Arial" pitchFamily="34" charset="0"/>
                </a:rPr>
                <a:t>Your Text  Here</a:t>
              </a:r>
              <a:endParaRPr lang="ko-KR" altLang="en-US" sz="1200" b="1" dirty="0">
                <a:solidFill>
                  <a:schemeClr val="bg1"/>
                </a:solidFill>
                <a:ea typeface="+mj-ea"/>
                <a:cs typeface="Arial" pitchFamily="34" charset="0"/>
              </a:endParaRPr>
            </a:p>
          </p:txBody>
        </p:sp>
      </p:grpSp>
      <p:grpSp>
        <p:nvGrpSpPr>
          <p:cNvPr id="55" name="Group 24">
            <a:extLst>
              <a:ext uri="{FF2B5EF4-FFF2-40B4-BE49-F238E27FC236}">
                <a16:creationId xmlns:a16="http://schemas.microsoft.com/office/drawing/2014/main" id="{C5E7A22F-5A76-49AD-A29F-411B234A716A}"/>
              </a:ext>
            </a:extLst>
          </p:cNvPr>
          <p:cNvGrpSpPr/>
          <p:nvPr/>
        </p:nvGrpSpPr>
        <p:grpSpPr>
          <a:xfrm>
            <a:off x="7173843" y="2287445"/>
            <a:ext cx="3670314" cy="678692"/>
            <a:chOff x="803640" y="3362835"/>
            <a:chExt cx="2059657" cy="678692"/>
          </a:xfrm>
        </p:grpSpPr>
        <p:sp>
          <p:nvSpPr>
            <p:cNvPr id="56" name="TextBox 25">
              <a:extLst>
                <a:ext uri="{FF2B5EF4-FFF2-40B4-BE49-F238E27FC236}">
                  <a16:creationId xmlns:a16="http://schemas.microsoft.com/office/drawing/2014/main" id="{AB7D5330-4C11-4C7F-94FA-9B2EFD4AAA2E}"/>
                </a:ext>
              </a:extLst>
            </p:cNvPr>
            <p:cNvSpPr txBox="1"/>
            <p:nvPr/>
          </p:nvSpPr>
          <p:spPr>
            <a:xfrm>
              <a:off x="803640" y="3579862"/>
              <a:ext cx="2059657" cy="461665"/>
            </a:xfrm>
            <a:prstGeom prst="rect">
              <a:avLst/>
            </a:prstGeom>
            <a:noFill/>
          </p:spPr>
          <p:txBody>
            <a:bodyPr wrap="square" rtlCol="0">
              <a:spAutoFit/>
            </a:bodyPr>
            <a:lstStyle/>
            <a:p>
              <a:pPr algn="r"/>
              <a:r>
                <a:rPr lang="en-US" altLang="ko-KR" sz="1200" dirty="0">
                  <a:solidFill>
                    <a:schemeClr val="bg1"/>
                  </a:solidFill>
                  <a:ea typeface="+mj-ea"/>
                  <a:cs typeface="Arial" pitchFamily="34" charset="0"/>
                </a:rPr>
                <a:t>You can simply impress your audience and add a unique zing and appeal to your Presentations.      </a:t>
              </a:r>
              <a:endParaRPr lang="ko-KR" altLang="en-US" sz="1200" dirty="0">
                <a:solidFill>
                  <a:schemeClr val="bg1"/>
                </a:solidFill>
                <a:ea typeface="+mj-ea"/>
                <a:cs typeface="Arial" pitchFamily="34" charset="0"/>
              </a:endParaRPr>
            </a:p>
          </p:txBody>
        </p:sp>
        <p:sp>
          <p:nvSpPr>
            <p:cNvPr id="57" name="TextBox 26">
              <a:extLst>
                <a:ext uri="{FF2B5EF4-FFF2-40B4-BE49-F238E27FC236}">
                  <a16:creationId xmlns:a16="http://schemas.microsoft.com/office/drawing/2014/main" id="{2ED4E518-3A07-4C6D-B2BB-D71C10C635DB}"/>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dirty="0">
                  <a:solidFill>
                    <a:schemeClr val="bg1"/>
                  </a:solidFill>
                  <a:ea typeface="+mj-ea"/>
                  <a:cs typeface="Arial" pitchFamily="34" charset="0"/>
                </a:rPr>
                <a:t>Your Text  Here</a:t>
              </a:r>
              <a:endParaRPr lang="ko-KR" altLang="en-US" sz="1200" b="1" dirty="0">
                <a:solidFill>
                  <a:schemeClr val="bg1"/>
                </a:solidFill>
                <a:ea typeface="+mj-ea"/>
                <a:cs typeface="Arial" pitchFamily="34" charset="0"/>
              </a:endParaRPr>
            </a:p>
          </p:txBody>
        </p:sp>
      </p:grpSp>
      <p:grpSp>
        <p:nvGrpSpPr>
          <p:cNvPr id="70" name="Group 27">
            <a:extLst>
              <a:ext uri="{FF2B5EF4-FFF2-40B4-BE49-F238E27FC236}">
                <a16:creationId xmlns:a16="http://schemas.microsoft.com/office/drawing/2014/main" id="{B956B900-9F70-4168-A906-AF12603027FF}"/>
              </a:ext>
            </a:extLst>
          </p:cNvPr>
          <p:cNvGrpSpPr/>
          <p:nvPr/>
        </p:nvGrpSpPr>
        <p:grpSpPr>
          <a:xfrm>
            <a:off x="7173843" y="3390506"/>
            <a:ext cx="3670314" cy="678692"/>
            <a:chOff x="803640" y="3362835"/>
            <a:chExt cx="2059657" cy="678692"/>
          </a:xfrm>
        </p:grpSpPr>
        <p:sp>
          <p:nvSpPr>
            <p:cNvPr id="71" name="TextBox 28">
              <a:extLst>
                <a:ext uri="{FF2B5EF4-FFF2-40B4-BE49-F238E27FC236}">
                  <a16:creationId xmlns:a16="http://schemas.microsoft.com/office/drawing/2014/main" id="{A8A03DEE-B682-4520-834D-CA5CAB48A08A}"/>
                </a:ext>
              </a:extLst>
            </p:cNvPr>
            <p:cNvSpPr txBox="1"/>
            <p:nvPr/>
          </p:nvSpPr>
          <p:spPr>
            <a:xfrm>
              <a:off x="803640" y="3579862"/>
              <a:ext cx="2059657" cy="461665"/>
            </a:xfrm>
            <a:prstGeom prst="rect">
              <a:avLst/>
            </a:prstGeom>
            <a:noFill/>
          </p:spPr>
          <p:txBody>
            <a:bodyPr wrap="square" rtlCol="0">
              <a:spAutoFit/>
            </a:bodyPr>
            <a:lstStyle/>
            <a:p>
              <a:pPr algn="r"/>
              <a:r>
                <a:rPr lang="en-US" altLang="ko-KR" sz="1200" dirty="0">
                  <a:solidFill>
                    <a:schemeClr val="bg1"/>
                  </a:solidFill>
                  <a:ea typeface="+mj-ea"/>
                  <a:cs typeface="Arial" pitchFamily="34" charset="0"/>
                </a:rPr>
                <a:t>You can simply impress your audience and add a unique zing and appeal to your Presentations.      </a:t>
              </a:r>
              <a:endParaRPr lang="ko-KR" altLang="en-US" sz="1200" dirty="0">
                <a:solidFill>
                  <a:schemeClr val="bg1"/>
                </a:solidFill>
                <a:ea typeface="+mj-ea"/>
                <a:cs typeface="Arial" pitchFamily="34" charset="0"/>
              </a:endParaRPr>
            </a:p>
          </p:txBody>
        </p:sp>
        <p:sp>
          <p:nvSpPr>
            <p:cNvPr id="72" name="TextBox 29">
              <a:extLst>
                <a:ext uri="{FF2B5EF4-FFF2-40B4-BE49-F238E27FC236}">
                  <a16:creationId xmlns:a16="http://schemas.microsoft.com/office/drawing/2014/main" id="{C479E960-8797-4A61-B4BE-7A826743A5F4}"/>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dirty="0">
                  <a:solidFill>
                    <a:schemeClr val="bg1"/>
                  </a:solidFill>
                  <a:ea typeface="+mj-ea"/>
                  <a:cs typeface="Arial" pitchFamily="34" charset="0"/>
                </a:rPr>
                <a:t>Your Text  Here</a:t>
              </a:r>
              <a:endParaRPr lang="ko-KR" altLang="en-US" sz="1200" b="1" dirty="0">
                <a:solidFill>
                  <a:schemeClr val="bg1"/>
                </a:solidFill>
                <a:ea typeface="+mj-ea"/>
                <a:cs typeface="Arial" pitchFamily="34" charset="0"/>
              </a:endParaRPr>
            </a:p>
          </p:txBody>
        </p:sp>
      </p:grpSp>
      <p:sp>
        <p:nvSpPr>
          <p:cNvPr id="76" name="Rounded Rectangle 1">
            <a:extLst>
              <a:ext uri="{FF2B5EF4-FFF2-40B4-BE49-F238E27FC236}">
                <a16:creationId xmlns:a16="http://schemas.microsoft.com/office/drawing/2014/main" id="{3B1472BB-2E6C-427C-ADC2-2EADFE410417}"/>
              </a:ext>
            </a:extLst>
          </p:cNvPr>
          <p:cNvSpPr>
            <a:spLocks noChangeAspect="1"/>
          </p:cNvSpPr>
          <p:nvPr/>
        </p:nvSpPr>
        <p:spPr>
          <a:xfrm>
            <a:off x="6335784" y="3547935"/>
            <a:ext cx="597192" cy="540000"/>
          </a:xfrm>
          <a:custGeom>
            <a:avLst/>
            <a:gdLst>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737586 w 3986472"/>
              <a:gd name="connsiteY6" fmla="*/ 2520272 h 3604689"/>
              <a:gd name="connsiteX7" fmla="*/ 3749916 w 3986472"/>
              <a:gd name="connsiteY7" fmla="*/ 2520646 h 3604689"/>
              <a:gd name="connsiteX8" fmla="*/ 3739535 w 3986472"/>
              <a:gd name="connsiteY8" fmla="*/ 2531027 h 3604689"/>
              <a:gd name="connsiteX9" fmla="*/ 3741790 w 3986472"/>
              <a:gd name="connsiteY9" fmla="*/ 2543468 h 3604689"/>
              <a:gd name="connsiteX10" fmla="*/ 2667555 w 3986472"/>
              <a:gd name="connsiteY10" fmla="*/ 3603007 h 3604689"/>
              <a:gd name="connsiteX11" fmla="*/ 1617559 w 3986472"/>
              <a:gd name="connsiteY11" fmla="*/ 3571118 h 3604689"/>
              <a:gd name="connsiteX12" fmla="*/ 2628063 w 3986472"/>
              <a:gd name="connsiteY12" fmla="*/ 2560614 h 3604689"/>
              <a:gd name="connsiteX13" fmla="*/ 1908216 w 3986472"/>
              <a:gd name="connsiteY13" fmla="*/ 2538753 h 3604689"/>
              <a:gd name="connsiteX14" fmla="*/ 2569809 w 3986472"/>
              <a:gd name="connsiteY14" fmla="*/ 1877159 h 3604689"/>
              <a:gd name="connsiteX15" fmla="*/ 1999634 w 3986472"/>
              <a:gd name="connsiteY15" fmla="*/ 1877159 h 3604689"/>
              <a:gd name="connsiteX16" fmla="*/ 185337 w 3986472"/>
              <a:gd name="connsiteY16" fmla="*/ 3604689 h 3604689"/>
              <a:gd name="connsiteX17" fmla="*/ 185337 w 3986472"/>
              <a:gd name="connsiteY17" fmla="*/ 2751226 h 3604689"/>
              <a:gd name="connsiteX18" fmla="*/ 185337 w 3986472"/>
              <a:gd name="connsiteY18" fmla="*/ 2535971 h 3604689"/>
              <a:gd name="connsiteX19" fmla="*/ 185337 w 3986472"/>
              <a:gd name="connsiteY19" fmla="*/ 302954 h 3604689"/>
              <a:gd name="connsiteX20" fmla="*/ 116958 w 3986472"/>
              <a:gd name="connsiteY20" fmla="*/ 302954 h 3604689"/>
              <a:gd name="connsiteX21" fmla="*/ 0 w 3986472"/>
              <a:gd name="connsiteY21" fmla="*/ 185996 h 3604689"/>
              <a:gd name="connsiteX22" fmla="*/ 0 w 3986472"/>
              <a:gd name="connsiteY22" fmla="*/ 131880 h 3604689"/>
              <a:gd name="connsiteX23" fmla="*/ 116958 w 3986472"/>
              <a:gd name="connsiteY23" fmla="*/ 14922 h 3604689"/>
              <a:gd name="connsiteX24" fmla="*/ 1076491 w 3986472"/>
              <a:gd name="connsiteY24" fmla="*/ 14922 h 3604689"/>
              <a:gd name="connsiteX25" fmla="*/ 1193449 w 3986472"/>
              <a:gd name="connsiteY25" fmla="*/ 131880 h 3604689"/>
              <a:gd name="connsiteX26" fmla="*/ 1193449 w 3986472"/>
              <a:gd name="connsiteY26" fmla="*/ 185996 h 3604689"/>
              <a:gd name="connsiteX27" fmla="*/ 1076491 w 3986472"/>
              <a:gd name="connsiteY27" fmla="*/ 302954 h 3604689"/>
              <a:gd name="connsiteX28" fmla="*/ 1028167 w 3986472"/>
              <a:gd name="connsiteY28" fmla="*/ 302954 h 3604689"/>
              <a:gd name="connsiteX29" fmla="*/ 1028167 w 3986472"/>
              <a:gd name="connsiteY29" fmla="*/ 1733448 h 3604689"/>
              <a:gd name="connsiteX30" fmla="*/ 2848679 w 3986472"/>
              <a:gd name="connsiteY30"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737586 w 3986472"/>
              <a:gd name="connsiteY6" fmla="*/ 2520272 h 3604689"/>
              <a:gd name="connsiteX7" fmla="*/ 3749916 w 3986472"/>
              <a:gd name="connsiteY7" fmla="*/ 2520646 h 3604689"/>
              <a:gd name="connsiteX8" fmla="*/ 3741790 w 3986472"/>
              <a:gd name="connsiteY8" fmla="*/ 2543468 h 3604689"/>
              <a:gd name="connsiteX9" fmla="*/ 2667555 w 3986472"/>
              <a:gd name="connsiteY9" fmla="*/ 3603007 h 3604689"/>
              <a:gd name="connsiteX10" fmla="*/ 1617559 w 3986472"/>
              <a:gd name="connsiteY10" fmla="*/ 3571118 h 3604689"/>
              <a:gd name="connsiteX11" fmla="*/ 2628063 w 3986472"/>
              <a:gd name="connsiteY11" fmla="*/ 2560614 h 3604689"/>
              <a:gd name="connsiteX12" fmla="*/ 1908216 w 3986472"/>
              <a:gd name="connsiteY12" fmla="*/ 2538753 h 3604689"/>
              <a:gd name="connsiteX13" fmla="*/ 2569809 w 3986472"/>
              <a:gd name="connsiteY13" fmla="*/ 1877159 h 3604689"/>
              <a:gd name="connsiteX14" fmla="*/ 1999634 w 3986472"/>
              <a:gd name="connsiteY14" fmla="*/ 1877159 h 3604689"/>
              <a:gd name="connsiteX15" fmla="*/ 185337 w 3986472"/>
              <a:gd name="connsiteY15" fmla="*/ 3604689 h 3604689"/>
              <a:gd name="connsiteX16" fmla="*/ 185337 w 3986472"/>
              <a:gd name="connsiteY16" fmla="*/ 2751226 h 3604689"/>
              <a:gd name="connsiteX17" fmla="*/ 185337 w 3986472"/>
              <a:gd name="connsiteY17" fmla="*/ 2535971 h 3604689"/>
              <a:gd name="connsiteX18" fmla="*/ 185337 w 3986472"/>
              <a:gd name="connsiteY18" fmla="*/ 302954 h 3604689"/>
              <a:gd name="connsiteX19" fmla="*/ 116958 w 3986472"/>
              <a:gd name="connsiteY19" fmla="*/ 302954 h 3604689"/>
              <a:gd name="connsiteX20" fmla="*/ 0 w 3986472"/>
              <a:gd name="connsiteY20" fmla="*/ 185996 h 3604689"/>
              <a:gd name="connsiteX21" fmla="*/ 0 w 3986472"/>
              <a:gd name="connsiteY21" fmla="*/ 131880 h 3604689"/>
              <a:gd name="connsiteX22" fmla="*/ 116958 w 3986472"/>
              <a:gd name="connsiteY22" fmla="*/ 14922 h 3604689"/>
              <a:gd name="connsiteX23" fmla="*/ 1076491 w 3986472"/>
              <a:gd name="connsiteY23" fmla="*/ 14922 h 3604689"/>
              <a:gd name="connsiteX24" fmla="*/ 1193449 w 3986472"/>
              <a:gd name="connsiteY24" fmla="*/ 131880 h 3604689"/>
              <a:gd name="connsiteX25" fmla="*/ 1193449 w 3986472"/>
              <a:gd name="connsiteY25" fmla="*/ 185996 h 3604689"/>
              <a:gd name="connsiteX26" fmla="*/ 1076491 w 3986472"/>
              <a:gd name="connsiteY26" fmla="*/ 302954 h 3604689"/>
              <a:gd name="connsiteX27" fmla="*/ 1028167 w 3986472"/>
              <a:gd name="connsiteY27" fmla="*/ 302954 h 3604689"/>
              <a:gd name="connsiteX28" fmla="*/ 1028167 w 3986472"/>
              <a:gd name="connsiteY28" fmla="*/ 1733448 h 3604689"/>
              <a:gd name="connsiteX29" fmla="*/ 2848679 w 3986472"/>
              <a:gd name="connsiteY29"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737586 w 3986472"/>
              <a:gd name="connsiteY6" fmla="*/ 2520272 h 3604689"/>
              <a:gd name="connsiteX7" fmla="*/ 3749916 w 3986472"/>
              <a:gd name="connsiteY7" fmla="*/ 2520646 h 3604689"/>
              <a:gd name="connsiteX8" fmla="*/ 2667555 w 3986472"/>
              <a:gd name="connsiteY8" fmla="*/ 3603007 h 3604689"/>
              <a:gd name="connsiteX9" fmla="*/ 1617559 w 3986472"/>
              <a:gd name="connsiteY9" fmla="*/ 3571118 h 3604689"/>
              <a:gd name="connsiteX10" fmla="*/ 2628063 w 3986472"/>
              <a:gd name="connsiteY10" fmla="*/ 2560614 h 3604689"/>
              <a:gd name="connsiteX11" fmla="*/ 1908216 w 3986472"/>
              <a:gd name="connsiteY11" fmla="*/ 2538753 h 3604689"/>
              <a:gd name="connsiteX12" fmla="*/ 2569809 w 3986472"/>
              <a:gd name="connsiteY12" fmla="*/ 1877159 h 3604689"/>
              <a:gd name="connsiteX13" fmla="*/ 1999634 w 3986472"/>
              <a:gd name="connsiteY13" fmla="*/ 1877159 h 3604689"/>
              <a:gd name="connsiteX14" fmla="*/ 185337 w 3986472"/>
              <a:gd name="connsiteY14" fmla="*/ 3604689 h 3604689"/>
              <a:gd name="connsiteX15" fmla="*/ 185337 w 3986472"/>
              <a:gd name="connsiteY15" fmla="*/ 2751226 h 3604689"/>
              <a:gd name="connsiteX16" fmla="*/ 185337 w 3986472"/>
              <a:gd name="connsiteY16" fmla="*/ 2535971 h 3604689"/>
              <a:gd name="connsiteX17" fmla="*/ 185337 w 3986472"/>
              <a:gd name="connsiteY17" fmla="*/ 302954 h 3604689"/>
              <a:gd name="connsiteX18" fmla="*/ 116958 w 3986472"/>
              <a:gd name="connsiteY18" fmla="*/ 302954 h 3604689"/>
              <a:gd name="connsiteX19" fmla="*/ 0 w 3986472"/>
              <a:gd name="connsiteY19" fmla="*/ 185996 h 3604689"/>
              <a:gd name="connsiteX20" fmla="*/ 0 w 3986472"/>
              <a:gd name="connsiteY20" fmla="*/ 131880 h 3604689"/>
              <a:gd name="connsiteX21" fmla="*/ 116958 w 3986472"/>
              <a:gd name="connsiteY21" fmla="*/ 14922 h 3604689"/>
              <a:gd name="connsiteX22" fmla="*/ 1076491 w 3986472"/>
              <a:gd name="connsiteY22" fmla="*/ 14922 h 3604689"/>
              <a:gd name="connsiteX23" fmla="*/ 1193449 w 3986472"/>
              <a:gd name="connsiteY23" fmla="*/ 131880 h 3604689"/>
              <a:gd name="connsiteX24" fmla="*/ 1193449 w 3986472"/>
              <a:gd name="connsiteY24" fmla="*/ 185996 h 3604689"/>
              <a:gd name="connsiteX25" fmla="*/ 1076491 w 3986472"/>
              <a:gd name="connsiteY25" fmla="*/ 302954 h 3604689"/>
              <a:gd name="connsiteX26" fmla="*/ 1028167 w 3986472"/>
              <a:gd name="connsiteY26" fmla="*/ 302954 h 3604689"/>
              <a:gd name="connsiteX27" fmla="*/ 1028167 w 3986472"/>
              <a:gd name="connsiteY27" fmla="*/ 1733448 h 3604689"/>
              <a:gd name="connsiteX28" fmla="*/ 2848679 w 3986472"/>
              <a:gd name="connsiteY28"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737586 w 3986472"/>
              <a:gd name="connsiteY6" fmla="*/ 2520272 h 3604689"/>
              <a:gd name="connsiteX7" fmla="*/ 2667555 w 3986472"/>
              <a:gd name="connsiteY7" fmla="*/ 3603007 h 3604689"/>
              <a:gd name="connsiteX8" fmla="*/ 1617559 w 3986472"/>
              <a:gd name="connsiteY8" fmla="*/ 3571118 h 3604689"/>
              <a:gd name="connsiteX9" fmla="*/ 2628063 w 3986472"/>
              <a:gd name="connsiteY9" fmla="*/ 2560614 h 3604689"/>
              <a:gd name="connsiteX10" fmla="*/ 1908216 w 3986472"/>
              <a:gd name="connsiteY10" fmla="*/ 2538753 h 3604689"/>
              <a:gd name="connsiteX11" fmla="*/ 2569809 w 3986472"/>
              <a:gd name="connsiteY11" fmla="*/ 1877159 h 3604689"/>
              <a:gd name="connsiteX12" fmla="*/ 1999634 w 3986472"/>
              <a:gd name="connsiteY12" fmla="*/ 1877159 h 3604689"/>
              <a:gd name="connsiteX13" fmla="*/ 185337 w 3986472"/>
              <a:gd name="connsiteY13" fmla="*/ 3604689 h 3604689"/>
              <a:gd name="connsiteX14" fmla="*/ 185337 w 3986472"/>
              <a:gd name="connsiteY14" fmla="*/ 2751226 h 3604689"/>
              <a:gd name="connsiteX15" fmla="*/ 185337 w 3986472"/>
              <a:gd name="connsiteY15" fmla="*/ 2535971 h 3604689"/>
              <a:gd name="connsiteX16" fmla="*/ 185337 w 3986472"/>
              <a:gd name="connsiteY16" fmla="*/ 302954 h 3604689"/>
              <a:gd name="connsiteX17" fmla="*/ 116958 w 3986472"/>
              <a:gd name="connsiteY17" fmla="*/ 302954 h 3604689"/>
              <a:gd name="connsiteX18" fmla="*/ 0 w 3986472"/>
              <a:gd name="connsiteY18" fmla="*/ 185996 h 3604689"/>
              <a:gd name="connsiteX19" fmla="*/ 0 w 3986472"/>
              <a:gd name="connsiteY19" fmla="*/ 131880 h 3604689"/>
              <a:gd name="connsiteX20" fmla="*/ 116958 w 3986472"/>
              <a:gd name="connsiteY20" fmla="*/ 14922 h 3604689"/>
              <a:gd name="connsiteX21" fmla="*/ 1076491 w 3986472"/>
              <a:gd name="connsiteY21" fmla="*/ 14922 h 3604689"/>
              <a:gd name="connsiteX22" fmla="*/ 1193449 w 3986472"/>
              <a:gd name="connsiteY22" fmla="*/ 131880 h 3604689"/>
              <a:gd name="connsiteX23" fmla="*/ 1193449 w 3986472"/>
              <a:gd name="connsiteY23" fmla="*/ 185996 h 3604689"/>
              <a:gd name="connsiteX24" fmla="*/ 1076491 w 3986472"/>
              <a:gd name="connsiteY24" fmla="*/ 302954 h 3604689"/>
              <a:gd name="connsiteX25" fmla="*/ 1028167 w 3986472"/>
              <a:gd name="connsiteY25" fmla="*/ 302954 h 3604689"/>
              <a:gd name="connsiteX26" fmla="*/ 1028167 w 3986472"/>
              <a:gd name="connsiteY26" fmla="*/ 1733448 h 3604689"/>
              <a:gd name="connsiteX27" fmla="*/ 2848679 w 3986472"/>
              <a:gd name="connsiteY27"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695056 w 3986472"/>
              <a:gd name="connsiteY6" fmla="*/ 2520272 h 3604689"/>
              <a:gd name="connsiteX7" fmla="*/ 2667555 w 3986472"/>
              <a:gd name="connsiteY7" fmla="*/ 3603007 h 3604689"/>
              <a:gd name="connsiteX8" fmla="*/ 1617559 w 3986472"/>
              <a:gd name="connsiteY8" fmla="*/ 3571118 h 3604689"/>
              <a:gd name="connsiteX9" fmla="*/ 2628063 w 3986472"/>
              <a:gd name="connsiteY9" fmla="*/ 2560614 h 3604689"/>
              <a:gd name="connsiteX10" fmla="*/ 1908216 w 3986472"/>
              <a:gd name="connsiteY10" fmla="*/ 2538753 h 3604689"/>
              <a:gd name="connsiteX11" fmla="*/ 2569809 w 3986472"/>
              <a:gd name="connsiteY11" fmla="*/ 1877159 h 3604689"/>
              <a:gd name="connsiteX12" fmla="*/ 1999634 w 3986472"/>
              <a:gd name="connsiteY12" fmla="*/ 1877159 h 3604689"/>
              <a:gd name="connsiteX13" fmla="*/ 185337 w 3986472"/>
              <a:gd name="connsiteY13" fmla="*/ 3604689 h 3604689"/>
              <a:gd name="connsiteX14" fmla="*/ 185337 w 3986472"/>
              <a:gd name="connsiteY14" fmla="*/ 2751226 h 3604689"/>
              <a:gd name="connsiteX15" fmla="*/ 185337 w 3986472"/>
              <a:gd name="connsiteY15" fmla="*/ 2535971 h 3604689"/>
              <a:gd name="connsiteX16" fmla="*/ 185337 w 3986472"/>
              <a:gd name="connsiteY16" fmla="*/ 302954 h 3604689"/>
              <a:gd name="connsiteX17" fmla="*/ 116958 w 3986472"/>
              <a:gd name="connsiteY17" fmla="*/ 302954 h 3604689"/>
              <a:gd name="connsiteX18" fmla="*/ 0 w 3986472"/>
              <a:gd name="connsiteY18" fmla="*/ 185996 h 3604689"/>
              <a:gd name="connsiteX19" fmla="*/ 0 w 3986472"/>
              <a:gd name="connsiteY19" fmla="*/ 131880 h 3604689"/>
              <a:gd name="connsiteX20" fmla="*/ 116958 w 3986472"/>
              <a:gd name="connsiteY20" fmla="*/ 14922 h 3604689"/>
              <a:gd name="connsiteX21" fmla="*/ 1076491 w 3986472"/>
              <a:gd name="connsiteY21" fmla="*/ 14922 h 3604689"/>
              <a:gd name="connsiteX22" fmla="*/ 1193449 w 3986472"/>
              <a:gd name="connsiteY22" fmla="*/ 131880 h 3604689"/>
              <a:gd name="connsiteX23" fmla="*/ 1193449 w 3986472"/>
              <a:gd name="connsiteY23" fmla="*/ 185996 h 3604689"/>
              <a:gd name="connsiteX24" fmla="*/ 1076491 w 3986472"/>
              <a:gd name="connsiteY24" fmla="*/ 302954 h 3604689"/>
              <a:gd name="connsiteX25" fmla="*/ 1028167 w 3986472"/>
              <a:gd name="connsiteY25" fmla="*/ 302954 h 3604689"/>
              <a:gd name="connsiteX26" fmla="*/ 1028167 w 3986472"/>
              <a:gd name="connsiteY26" fmla="*/ 1733448 h 3604689"/>
              <a:gd name="connsiteX27" fmla="*/ 2848679 w 3986472"/>
              <a:gd name="connsiteY27"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695056 w 3986472"/>
              <a:gd name="connsiteY6" fmla="*/ 2520272 h 3604689"/>
              <a:gd name="connsiteX7" fmla="*/ 2667555 w 3986472"/>
              <a:gd name="connsiteY7" fmla="*/ 3603007 h 3604689"/>
              <a:gd name="connsiteX8" fmla="*/ 1617559 w 3986472"/>
              <a:gd name="connsiteY8" fmla="*/ 3571118 h 3604689"/>
              <a:gd name="connsiteX9" fmla="*/ 2628063 w 3986472"/>
              <a:gd name="connsiteY9" fmla="*/ 2560614 h 3604689"/>
              <a:gd name="connsiteX10" fmla="*/ 1908216 w 3986472"/>
              <a:gd name="connsiteY10" fmla="*/ 2538753 h 3604689"/>
              <a:gd name="connsiteX11" fmla="*/ 2569809 w 3986472"/>
              <a:gd name="connsiteY11" fmla="*/ 1877159 h 3604689"/>
              <a:gd name="connsiteX12" fmla="*/ 1999634 w 3986472"/>
              <a:gd name="connsiteY12" fmla="*/ 1877159 h 3604689"/>
              <a:gd name="connsiteX13" fmla="*/ 185337 w 3986472"/>
              <a:gd name="connsiteY13" fmla="*/ 3604689 h 3604689"/>
              <a:gd name="connsiteX14" fmla="*/ 185337 w 3986472"/>
              <a:gd name="connsiteY14" fmla="*/ 2751226 h 3604689"/>
              <a:gd name="connsiteX15" fmla="*/ 185337 w 3986472"/>
              <a:gd name="connsiteY15" fmla="*/ 2535971 h 3604689"/>
              <a:gd name="connsiteX16" fmla="*/ 185337 w 3986472"/>
              <a:gd name="connsiteY16" fmla="*/ 302954 h 3604689"/>
              <a:gd name="connsiteX17" fmla="*/ 116958 w 3986472"/>
              <a:gd name="connsiteY17" fmla="*/ 302954 h 3604689"/>
              <a:gd name="connsiteX18" fmla="*/ 0 w 3986472"/>
              <a:gd name="connsiteY18" fmla="*/ 185996 h 3604689"/>
              <a:gd name="connsiteX19" fmla="*/ 0 w 3986472"/>
              <a:gd name="connsiteY19" fmla="*/ 131880 h 3604689"/>
              <a:gd name="connsiteX20" fmla="*/ 116958 w 3986472"/>
              <a:gd name="connsiteY20" fmla="*/ 14922 h 3604689"/>
              <a:gd name="connsiteX21" fmla="*/ 1076491 w 3986472"/>
              <a:gd name="connsiteY21" fmla="*/ 14922 h 3604689"/>
              <a:gd name="connsiteX22" fmla="*/ 1193449 w 3986472"/>
              <a:gd name="connsiteY22" fmla="*/ 131880 h 3604689"/>
              <a:gd name="connsiteX23" fmla="*/ 1193449 w 3986472"/>
              <a:gd name="connsiteY23" fmla="*/ 185996 h 3604689"/>
              <a:gd name="connsiteX24" fmla="*/ 1076491 w 3986472"/>
              <a:gd name="connsiteY24" fmla="*/ 302954 h 3604689"/>
              <a:gd name="connsiteX25" fmla="*/ 1028167 w 3986472"/>
              <a:gd name="connsiteY25" fmla="*/ 302954 h 3604689"/>
              <a:gd name="connsiteX26" fmla="*/ 1028167 w 3986472"/>
              <a:gd name="connsiteY26" fmla="*/ 1733448 h 3604689"/>
              <a:gd name="connsiteX27" fmla="*/ 2848679 w 3986472"/>
              <a:gd name="connsiteY27"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866557 w 3986472"/>
              <a:gd name="connsiteY4" fmla="*/ 1448924 h 3604689"/>
              <a:gd name="connsiteX5" fmla="*/ 3372472 w 3986472"/>
              <a:gd name="connsiteY5" fmla="*/ 1943009 h 3604689"/>
              <a:gd name="connsiteX6" fmla="*/ 3695056 w 3986472"/>
              <a:gd name="connsiteY6" fmla="*/ 2520272 h 3604689"/>
              <a:gd name="connsiteX7" fmla="*/ 2667555 w 3986472"/>
              <a:gd name="connsiteY7" fmla="*/ 3603007 h 3604689"/>
              <a:gd name="connsiteX8" fmla="*/ 1617559 w 3986472"/>
              <a:gd name="connsiteY8" fmla="*/ 3571118 h 3604689"/>
              <a:gd name="connsiteX9" fmla="*/ 2628063 w 3986472"/>
              <a:gd name="connsiteY9" fmla="*/ 2560614 h 3604689"/>
              <a:gd name="connsiteX10" fmla="*/ 1908216 w 3986472"/>
              <a:gd name="connsiteY10" fmla="*/ 2538753 h 3604689"/>
              <a:gd name="connsiteX11" fmla="*/ 2569809 w 3986472"/>
              <a:gd name="connsiteY11" fmla="*/ 1877159 h 3604689"/>
              <a:gd name="connsiteX12" fmla="*/ 1999634 w 3986472"/>
              <a:gd name="connsiteY12" fmla="*/ 1877159 h 3604689"/>
              <a:gd name="connsiteX13" fmla="*/ 185337 w 3986472"/>
              <a:gd name="connsiteY13" fmla="*/ 3604689 h 3604689"/>
              <a:gd name="connsiteX14" fmla="*/ 185337 w 3986472"/>
              <a:gd name="connsiteY14" fmla="*/ 2751226 h 3604689"/>
              <a:gd name="connsiteX15" fmla="*/ 185337 w 3986472"/>
              <a:gd name="connsiteY15" fmla="*/ 2535971 h 3604689"/>
              <a:gd name="connsiteX16" fmla="*/ 185337 w 3986472"/>
              <a:gd name="connsiteY16" fmla="*/ 302954 h 3604689"/>
              <a:gd name="connsiteX17" fmla="*/ 116958 w 3986472"/>
              <a:gd name="connsiteY17" fmla="*/ 302954 h 3604689"/>
              <a:gd name="connsiteX18" fmla="*/ 0 w 3986472"/>
              <a:gd name="connsiteY18" fmla="*/ 185996 h 3604689"/>
              <a:gd name="connsiteX19" fmla="*/ 0 w 3986472"/>
              <a:gd name="connsiteY19" fmla="*/ 131880 h 3604689"/>
              <a:gd name="connsiteX20" fmla="*/ 116958 w 3986472"/>
              <a:gd name="connsiteY20" fmla="*/ 14922 h 3604689"/>
              <a:gd name="connsiteX21" fmla="*/ 1076491 w 3986472"/>
              <a:gd name="connsiteY21" fmla="*/ 14922 h 3604689"/>
              <a:gd name="connsiteX22" fmla="*/ 1193449 w 3986472"/>
              <a:gd name="connsiteY22" fmla="*/ 131880 h 3604689"/>
              <a:gd name="connsiteX23" fmla="*/ 1193449 w 3986472"/>
              <a:gd name="connsiteY23" fmla="*/ 185996 h 3604689"/>
              <a:gd name="connsiteX24" fmla="*/ 1076491 w 3986472"/>
              <a:gd name="connsiteY24" fmla="*/ 302954 h 3604689"/>
              <a:gd name="connsiteX25" fmla="*/ 1028167 w 3986472"/>
              <a:gd name="connsiteY25" fmla="*/ 302954 h 3604689"/>
              <a:gd name="connsiteX26" fmla="*/ 1028167 w 3986472"/>
              <a:gd name="connsiteY26" fmla="*/ 1733448 h 3604689"/>
              <a:gd name="connsiteX27" fmla="*/ 2848679 w 3986472"/>
              <a:gd name="connsiteY27"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372472 w 3986472"/>
              <a:gd name="connsiteY4" fmla="*/ 1943009 h 3604689"/>
              <a:gd name="connsiteX5" fmla="*/ 3695056 w 3986472"/>
              <a:gd name="connsiteY5" fmla="*/ 2520272 h 3604689"/>
              <a:gd name="connsiteX6" fmla="*/ 2667555 w 3986472"/>
              <a:gd name="connsiteY6" fmla="*/ 3603007 h 3604689"/>
              <a:gd name="connsiteX7" fmla="*/ 1617559 w 3986472"/>
              <a:gd name="connsiteY7" fmla="*/ 3571118 h 3604689"/>
              <a:gd name="connsiteX8" fmla="*/ 2628063 w 3986472"/>
              <a:gd name="connsiteY8" fmla="*/ 2560614 h 3604689"/>
              <a:gd name="connsiteX9" fmla="*/ 1908216 w 3986472"/>
              <a:gd name="connsiteY9" fmla="*/ 2538753 h 3604689"/>
              <a:gd name="connsiteX10" fmla="*/ 2569809 w 3986472"/>
              <a:gd name="connsiteY10" fmla="*/ 1877159 h 3604689"/>
              <a:gd name="connsiteX11" fmla="*/ 1999634 w 3986472"/>
              <a:gd name="connsiteY11" fmla="*/ 1877159 h 3604689"/>
              <a:gd name="connsiteX12" fmla="*/ 185337 w 3986472"/>
              <a:gd name="connsiteY12" fmla="*/ 3604689 h 3604689"/>
              <a:gd name="connsiteX13" fmla="*/ 185337 w 3986472"/>
              <a:gd name="connsiteY13" fmla="*/ 2751226 h 3604689"/>
              <a:gd name="connsiteX14" fmla="*/ 185337 w 3986472"/>
              <a:gd name="connsiteY14" fmla="*/ 2535971 h 3604689"/>
              <a:gd name="connsiteX15" fmla="*/ 185337 w 3986472"/>
              <a:gd name="connsiteY15" fmla="*/ 302954 h 3604689"/>
              <a:gd name="connsiteX16" fmla="*/ 116958 w 3986472"/>
              <a:gd name="connsiteY16" fmla="*/ 302954 h 3604689"/>
              <a:gd name="connsiteX17" fmla="*/ 0 w 3986472"/>
              <a:gd name="connsiteY17" fmla="*/ 185996 h 3604689"/>
              <a:gd name="connsiteX18" fmla="*/ 0 w 3986472"/>
              <a:gd name="connsiteY18" fmla="*/ 131880 h 3604689"/>
              <a:gd name="connsiteX19" fmla="*/ 116958 w 3986472"/>
              <a:gd name="connsiteY19" fmla="*/ 14922 h 3604689"/>
              <a:gd name="connsiteX20" fmla="*/ 1076491 w 3986472"/>
              <a:gd name="connsiteY20" fmla="*/ 14922 h 3604689"/>
              <a:gd name="connsiteX21" fmla="*/ 1193449 w 3986472"/>
              <a:gd name="connsiteY21" fmla="*/ 131880 h 3604689"/>
              <a:gd name="connsiteX22" fmla="*/ 1193449 w 3986472"/>
              <a:gd name="connsiteY22" fmla="*/ 185996 h 3604689"/>
              <a:gd name="connsiteX23" fmla="*/ 1076491 w 3986472"/>
              <a:gd name="connsiteY23" fmla="*/ 302954 h 3604689"/>
              <a:gd name="connsiteX24" fmla="*/ 1028167 w 3986472"/>
              <a:gd name="connsiteY24" fmla="*/ 302954 h 3604689"/>
              <a:gd name="connsiteX25" fmla="*/ 1028167 w 3986472"/>
              <a:gd name="connsiteY25" fmla="*/ 1733448 h 3604689"/>
              <a:gd name="connsiteX26" fmla="*/ 2848679 w 3986472"/>
              <a:gd name="connsiteY26"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372472 w 3986472"/>
              <a:gd name="connsiteY4" fmla="*/ 1943009 h 3604689"/>
              <a:gd name="connsiteX5" fmla="*/ 3695056 w 3986472"/>
              <a:gd name="connsiteY5" fmla="*/ 2520272 h 3604689"/>
              <a:gd name="connsiteX6" fmla="*/ 2667555 w 3986472"/>
              <a:gd name="connsiteY6" fmla="*/ 3603007 h 3604689"/>
              <a:gd name="connsiteX7" fmla="*/ 1617559 w 3986472"/>
              <a:gd name="connsiteY7" fmla="*/ 3571118 h 3604689"/>
              <a:gd name="connsiteX8" fmla="*/ 2628063 w 3986472"/>
              <a:gd name="connsiteY8" fmla="*/ 2560614 h 3604689"/>
              <a:gd name="connsiteX9" fmla="*/ 1908216 w 3986472"/>
              <a:gd name="connsiteY9" fmla="*/ 2538753 h 3604689"/>
              <a:gd name="connsiteX10" fmla="*/ 2569809 w 3986472"/>
              <a:gd name="connsiteY10" fmla="*/ 1877159 h 3604689"/>
              <a:gd name="connsiteX11" fmla="*/ 1999634 w 3986472"/>
              <a:gd name="connsiteY11" fmla="*/ 1877159 h 3604689"/>
              <a:gd name="connsiteX12" fmla="*/ 185337 w 3986472"/>
              <a:gd name="connsiteY12" fmla="*/ 3604689 h 3604689"/>
              <a:gd name="connsiteX13" fmla="*/ 185337 w 3986472"/>
              <a:gd name="connsiteY13" fmla="*/ 2751226 h 3604689"/>
              <a:gd name="connsiteX14" fmla="*/ 185337 w 3986472"/>
              <a:gd name="connsiteY14" fmla="*/ 2535971 h 3604689"/>
              <a:gd name="connsiteX15" fmla="*/ 185337 w 3986472"/>
              <a:gd name="connsiteY15" fmla="*/ 302954 h 3604689"/>
              <a:gd name="connsiteX16" fmla="*/ 116958 w 3986472"/>
              <a:gd name="connsiteY16" fmla="*/ 302954 h 3604689"/>
              <a:gd name="connsiteX17" fmla="*/ 0 w 3986472"/>
              <a:gd name="connsiteY17" fmla="*/ 185996 h 3604689"/>
              <a:gd name="connsiteX18" fmla="*/ 0 w 3986472"/>
              <a:gd name="connsiteY18" fmla="*/ 131880 h 3604689"/>
              <a:gd name="connsiteX19" fmla="*/ 116958 w 3986472"/>
              <a:gd name="connsiteY19" fmla="*/ 14922 h 3604689"/>
              <a:gd name="connsiteX20" fmla="*/ 1076491 w 3986472"/>
              <a:gd name="connsiteY20" fmla="*/ 14922 h 3604689"/>
              <a:gd name="connsiteX21" fmla="*/ 1193449 w 3986472"/>
              <a:gd name="connsiteY21" fmla="*/ 131880 h 3604689"/>
              <a:gd name="connsiteX22" fmla="*/ 1193449 w 3986472"/>
              <a:gd name="connsiteY22" fmla="*/ 185996 h 3604689"/>
              <a:gd name="connsiteX23" fmla="*/ 1076491 w 3986472"/>
              <a:gd name="connsiteY23" fmla="*/ 302954 h 3604689"/>
              <a:gd name="connsiteX24" fmla="*/ 1028167 w 3986472"/>
              <a:gd name="connsiteY24" fmla="*/ 302954 h 3604689"/>
              <a:gd name="connsiteX25" fmla="*/ 1028167 w 3986472"/>
              <a:gd name="connsiteY25" fmla="*/ 1733448 h 3604689"/>
              <a:gd name="connsiteX26" fmla="*/ 2848679 w 3986472"/>
              <a:gd name="connsiteY26"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372472 w 3986472"/>
              <a:gd name="connsiteY4" fmla="*/ 1943009 h 3604689"/>
              <a:gd name="connsiteX5" fmla="*/ 3652526 w 3986472"/>
              <a:gd name="connsiteY5" fmla="*/ 2541537 h 3604689"/>
              <a:gd name="connsiteX6" fmla="*/ 2667555 w 3986472"/>
              <a:gd name="connsiteY6" fmla="*/ 3603007 h 3604689"/>
              <a:gd name="connsiteX7" fmla="*/ 1617559 w 3986472"/>
              <a:gd name="connsiteY7" fmla="*/ 3571118 h 3604689"/>
              <a:gd name="connsiteX8" fmla="*/ 2628063 w 3986472"/>
              <a:gd name="connsiteY8" fmla="*/ 2560614 h 3604689"/>
              <a:gd name="connsiteX9" fmla="*/ 1908216 w 3986472"/>
              <a:gd name="connsiteY9" fmla="*/ 2538753 h 3604689"/>
              <a:gd name="connsiteX10" fmla="*/ 2569809 w 3986472"/>
              <a:gd name="connsiteY10" fmla="*/ 1877159 h 3604689"/>
              <a:gd name="connsiteX11" fmla="*/ 1999634 w 3986472"/>
              <a:gd name="connsiteY11" fmla="*/ 1877159 h 3604689"/>
              <a:gd name="connsiteX12" fmla="*/ 185337 w 3986472"/>
              <a:gd name="connsiteY12" fmla="*/ 3604689 h 3604689"/>
              <a:gd name="connsiteX13" fmla="*/ 185337 w 3986472"/>
              <a:gd name="connsiteY13" fmla="*/ 2751226 h 3604689"/>
              <a:gd name="connsiteX14" fmla="*/ 185337 w 3986472"/>
              <a:gd name="connsiteY14" fmla="*/ 2535971 h 3604689"/>
              <a:gd name="connsiteX15" fmla="*/ 185337 w 3986472"/>
              <a:gd name="connsiteY15" fmla="*/ 302954 h 3604689"/>
              <a:gd name="connsiteX16" fmla="*/ 116958 w 3986472"/>
              <a:gd name="connsiteY16" fmla="*/ 302954 h 3604689"/>
              <a:gd name="connsiteX17" fmla="*/ 0 w 3986472"/>
              <a:gd name="connsiteY17" fmla="*/ 185996 h 3604689"/>
              <a:gd name="connsiteX18" fmla="*/ 0 w 3986472"/>
              <a:gd name="connsiteY18" fmla="*/ 131880 h 3604689"/>
              <a:gd name="connsiteX19" fmla="*/ 116958 w 3986472"/>
              <a:gd name="connsiteY19" fmla="*/ 14922 h 3604689"/>
              <a:gd name="connsiteX20" fmla="*/ 1076491 w 3986472"/>
              <a:gd name="connsiteY20" fmla="*/ 14922 h 3604689"/>
              <a:gd name="connsiteX21" fmla="*/ 1193449 w 3986472"/>
              <a:gd name="connsiteY21" fmla="*/ 131880 h 3604689"/>
              <a:gd name="connsiteX22" fmla="*/ 1193449 w 3986472"/>
              <a:gd name="connsiteY22" fmla="*/ 185996 h 3604689"/>
              <a:gd name="connsiteX23" fmla="*/ 1076491 w 3986472"/>
              <a:gd name="connsiteY23" fmla="*/ 302954 h 3604689"/>
              <a:gd name="connsiteX24" fmla="*/ 1028167 w 3986472"/>
              <a:gd name="connsiteY24" fmla="*/ 302954 h 3604689"/>
              <a:gd name="connsiteX25" fmla="*/ 1028167 w 3986472"/>
              <a:gd name="connsiteY25" fmla="*/ 1733448 h 3604689"/>
              <a:gd name="connsiteX26" fmla="*/ 2848679 w 3986472"/>
              <a:gd name="connsiteY26"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372472 w 3986472"/>
              <a:gd name="connsiteY4" fmla="*/ 1943009 h 3604689"/>
              <a:gd name="connsiteX5" fmla="*/ 3652526 w 3986472"/>
              <a:gd name="connsiteY5" fmla="*/ 2541537 h 3604689"/>
              <a:gd name="connsiteX6" fmla="*/ 2667555 w 3986472"/>
              <a:gd name="connsiteY6" fmla="*/ 3603007 h 3604689"/>
              <a:gd name="connsiteX7" fmla="*/ 1617559 w 3986472"/>
              <a:gd name="connsiteY7" fmla="*/ 3571118 h 3604689"/>
              <a:gd name="connsiteX8" fmla="*/ 2628063 w 3986472"/>
              <a:gd name="connsiteY8" fmla="*/ 2560614 h 3604689"/>
              <a:gd name="connsiteX9" fmla="*/ 1908216 w 3986472"/>
              <a:gd name="connsiteY9" fmla="*/ 2538753 h 3604689"/>
              <a:gd name="connsiteX10" fmla="*/ 2569809 w 3986472"/>
              <a:gd name="connsiteY10" fmla="*/ 1877159 h 3604689"/>
              <a:gd name="connsiteX11" fmla="*/ 1999634 w 3986472"/>
              <a:gd name="connsiteY11" fmla="*/ 1877159 h 3604689"/>
              <a:gd name="connsiteX12" fmla="*/ 185337 w 3986472"/>
              <a:gd name="connsiteY12" fmla="*/ 3604689 h 3604689"/>
              <a:gd name="connsiteX13" fmla="*/ 185337 w 3986472"/>
              <a:gd name="connsiteY13" fmla="*/ 2751226 h 3604689"/>
              <a:gd name="connsiteX14" fmla="*/ 185337 w 3986472"/>
              <a:gd name="connsiteY14" fmla="*/ 2535971 h 3604689"/>
              <a:gd name="connsiteX15" fmla="*/ 185337 w 3986472"/>
              <a:gd name="connsiteY15" fmla="*/ 302954 h 3604689"/>
              <a:gd name="connsiteX16" fmla="*/ 116958 w 3986472"/>
              <a:gd name="connsiteY16" fmla="*/ 302954 h 3604689"/>
              <a:gd name="connsiteX17" fmla="*/ 0 w 3986472"/>
              <a:gd name="connsiteY17" fmla="*/ 185996 h 3604689"/>
              <a:gd name="connsiteX18" fmla="*/ 0 w 3986472"/>
              <a:gd name="connsiteY18" fmla="*/ 131880 h 3604689"/>
              <a:gd name="connsiteX19" fmla="*/ 116958 w 3986472"/>
              <a:gd name="connsiteY19" fmla="*/ 14922 h 3604689"/>
              <a:gd name="connsiteX20" fmla="*/ 1076491 w 3986472"/>
              <a:gd name="connsiteY20" fmla="*/ 14922 h 3604689"/>
              <a:gd name="connsiteX21" fmla="*/ 1193449 w 3986472"/>
              <a:gd name="connsiteY21" fmla="*/ 131880 h 3604689"/>
              <a:gd name="connsiteX22" fmla="*/ 1193449 w 3986472"/>
              <a:gd name="connsiteY22" fmla="*/ 185996 h 3604689"/>
              <a:gd name="connsiteX23" fmla="*/ 1076491 w 3986472"/>
              <a:gd name="connsiteY23" fmla="*/ 302954 h 3604689"/>
              <a:gd name="connsiteX24" fmla="*/ 1028167 w 3986472"/>
              <a:gd name="connsiteY24" fmla="*/ 302954 h 3604689"/>
              <a:gd name="connsiteX25" fmla="*/ 1028167 w 3986472"/>
              <a:gd name="connsiteY25" fmla="*/ 1733448 h 3604689"/>
              <a:gd name="connsiteX26" fmla="*/ 2848679 w 3986472"/>
              <a:gd name="connsiteY26"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372472 w 3986472"/>
              <a:gd name="connsiteY4" fmla="*/ 1943009 h 3604689"/>
              <a:gd name="connsiteX5" fmla="*/ 3652526 w 3986472"/>
              <a:gd name="connsiteY5" fmla="*/ 2541537 h 3604689"/>
              <a:gd name="connsiteX6" fmla="*/ 2667555 w 3986472"/>
              <a:gd name="connsiteY6" fmla="*/ 3603007 h 3604689"/>
              <a:gd name="connsiteX7" fmla="*/ 1617559 w 3986472"/>
              <a:gd name="connsiteY7" fmla="*/ 3571118 h 3604689"/>
              <a:gd name="connsiteX8" fmla="*/ 2628063 w 3986472"/>
              <a:gd name="connsiteY8" fmla="*/ 2560614 h 3604689"/>
              <a:gd name="connsiteX9" fmla="*/ 1908216 w 3986472"/>
              <a:gd name="connsiteY9" fmla="*/ 2538753 h 3604689"/>
              <a:gd name="connsiteX10" fmla="*/ 2569809 w 3986472"/>
              <a:gd name="connsiteY10" fmla="*/ 1877159 h 3604689"/>
              <a:gd name="connsiteX11" fmla="*/ 1999634 w 3986472"/>
              <a:gd name="connsiteY11" fmla="*/ 1877159 h 3604689"/>
              <a:gd name="connsiteX12" fmla="*/ 185337 w 3986472"/>
              <a:gd name="connsiteY12" fmla="*/ 3604689 h 3604689"/>
              <a:gd name="connsiteX13" fmla="*/ 185337 w 3986472"/>
              <a:gd name="connsiteY13" fmla="*/ 2751226 h 3604689"/>
              <a:gd name="connsiteX14" fmla="*/ 185337 w 3986472"/>
              <a:gd name="connsiteY14" fmla="*/ 302954 h 3604689"/>
              <a:gd name="connsiteX15" fmla="*/ 116958 w 3986472"/>
              <a:gd name="connsiteY15" fmla="*/ 302954 h 3604689"/>
              <a:gd name="connsiteX16" fmla="*/ 0 w 3986472"/>
              <a:gd name="connsiteY16" fmla="*/ 185996 h 3604689"/>
              <a:gd name="connsiteX17" fmla="*/ 0 w 3986472"/>
              <a:gd name="connsiteY17" fmla="*/ 131880 h 3604689"/>
              <a:gd name="connsiteX18" fmla="*/ 116958 w 3986472"/>
              <a:gd name="connsiteY18" fmla="*/ 14922 h 3604689"/>
              <a:gd name="connsiteX19" fmla="*/ 1076491 w 3986472"/>
              <a:gd name="connsiteY19" fmla="*/ 14922 h 3604689"/>
              <a:gd name="connsiteX20" fmla="*/ 1193449 w 3986472"/>
              <a:gd name="connsiteY20" fmla="*/ 131880 h 3604689"/>
              <a:gd name="connsiteX21" fmla="*/ 1193449 w 3986472"/>
              <a:gd name="connsiteY21" fmla="*/ 185996 h 3604689"/>
              <a:gd name="connsiteX22" fmla="*/ 1076491 w 3986472"/>
              <a:gd name="connsiteY22" fmla="*/ 302954 h 3604689"/>
              <a:gd name="connsiteX23" fmla="*/ 1028167 w 3986472"/>
              <a:gd name="connsiteY23" fmla="*/ 302954 h 3604689"/>
              <a:gd name="connsiteX24" fmla="*/ 1028167 w 3986472"/>
              <a:gd name="connsiteY24" fmla="*/ 1733448 h 3604689"/>
              <a:gd name="connsiteX25" fmla="*/ 2848679 w 3986472"/>
              <a:gd name="connsiteY25" fmla="*/ 0 h 3604689"/>
              <a:gd name="connsiteX0" fmla="*/ 2848679 w 3986472"/>
              <a:gd name="connsiteY0" fmla="*/ 0 h 3604689"/>
              <a:gd name="connsiteX1" fmla="*/ 3971074 w 3986472"/>
              <a:gd name="connsiteY1" fmla="*/ 0 h 3604689"/>
              <a:gd name="connsiteX2" fmla="*/ 2561353 w 3986472"/>
              <a:gd name="connsiteY2" fmla="*/ 1342303 h 3604689"/>
              <a:gd name="connsiteX3" fmla="*/ 3986472 w 3986472"/>
              <a:gd name="connsiteY3" fmla="*/ 1342303 h 3604689"/>
              <a:gd name="connsiteX4" fmla="*/ 3372472 w 3986472"/>
              <a:gd name="connsiteY4" fmla="*/ 1943009 h 3604689"/>
              <a:gd name="connsiteX5" fmla="*/ 3652526 w 3986472"/>
              <a:gd name="connsiteY5" fmla="*/ 2541537 h 3604689"/>
              <a:gd name="connsiteX6" fmla="*/ 2667555 w 3986472"/>
              <a:gd name="connsiteY6" fmla="*/ 3603007 h 3604689"/>
              <a:gd name="connsiteX7" fmla="*/ 1617559 w 3986472"/>
              <a:gd name="connsiteY7" fmla="*/ 3571118 h 3604689"/>
              <a:gd name="connsiteX8" fmla="*/ 2628063 w 3986472"/>
              <a:gd name="connsiteY8" fmla="*/ 2560614 h 3604689"/>
              <a:gd name="connsiteX9" fmla="*/ 1908216 w 3986472"/>
              <a:gd name="connsiteY9" fmla="*/ 2538753 h 3604689"/>
              <a:gd name="connsiteX10" fmla="*/ 2569809 w 3986472"/>
              <a:gd name="connsiteY10" fmla="*/ 1877159 h 3604689"/>
              <a:gd name="connsiteX11" fmla="*/ 1999634 w 3986472"/>
              <a:gd name="connsiteY11" fmla="*/ 1877159 h 3604689"/>
              <a:gd name="connsiteX12" fmla="*/ 185337 w 3986472"/>
              <a:gd name="connsiteY12" fmla="*/ 3604689 h 3604689"/>
              <a:gd name="connsiteX13" fmla="*/ 185337 w 3986472"/>
              <a:gd name="connsiteY13" fmla="*/ 302954 h 3604689"/>
              <a:gd name="connsiteX14" fmla="*/ 116958 w 3986472"/>
              <a:gd name="connsiteY14" fmla="*/ 302954 h 3604689"/>
              <a:gd name="connsiteX15" fmla="*/ 0 w 3986472"/>
              <a:gd name="connsiteY15" fmla="*/ 185996 h 3604689"/>
              <a:gd name="connsiteX16" fmla="*/ 0 w 3986472"/>
              <a:gd name="connsiteY16" fmla="*/ 131880 h 3604689"/>
              <a:gd name="connsiteX17" fmla="*/ 116958 w 3986472"/>
              <a:gd name="connsiteY17" fmla="*/ 14922 h 3604689"/>
              <a:gd name="connsiteX18" fmla="*/ 1076491 w 3986472"/>
              <a:gd name="connsiteY18" fmla="*/ 14922 h 3604689"/>
              <a:gd name="connsiteX19" fmla="*/ 1193449 w 3986472"/>
              <a:gd name="connsiteY19" fmla="*/ 131880 h 3604689"/>
              <a:gd name="connsiteX20" fmla="*/ 1193449 w 3986472"/>
              <a:gd name="connsiteY20" fmla="*/ 185996 h 3604689"/>
              <a:gd name="connsiteX21" fmla="*/ 1076491 w 3986472"/>
              <a:gd name="connsiteY21" fmla="*/ 302954 h 3604689"/>
              <a:gd name="connsiteX22" fmla="*/ 1028167 w 3986472"/>
              <a:gd name="connsiteY22" fmla="*/ 302954 h 3604689"/>
              <a:gd name="connsiteX23" fmla="*/ 1028167 w 3986472"/>
              <a:gd name="connsiteY23" fmla="*/ 1733448 h 3604689"/>
              <a:gd name="connsiteX24" fmla="*/ 2848679 w 3986472"/>
              <a:gd name="connsiteY24" fmla="*/ 0 h 3604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86472" h="3604689">
                <a:moveTo>
                  <a:pt x="2848679" y="0"/>
                </a:moveTo>
                <a:lnTo>
                  <a:pt x="3971074" y="0"/>
                </a:lnTo>
                <a:lnTo>
                  <a:pt x="2561353" y="1342303"/>
                </a:lnTo>
                <a:lnTo>
                  <a:pt x="3986472" y="1342303"/>
                </a:lnTo>
                <a:lnTo>
                  <a:pt x="3372472" y="1943009"/>
                </a:lnTo>
                <a:cubicBezTo>
                  <a:pt x="3620560" y="2058727"/>
                  <a:pt x="3779978" y="2367682"/>
                  <a:pt x="3652526" y="2541537"/>
                </a:cubicBezTo>
                <a:lnTo>
                  <a:pt x="2667555" y="3603007"/>
                </a:lnTo>
                <a:lnTo>
                  <a:pt x="1617559" y="3571118"/>
                </a:lnTo>
                <a:lnTo>
                  <a:pt x="2628063" y="2560614"/>
                </a:lnTo>
                <a:lnTo>
                  <a:pt x="1908216" y="2538753"/>
                </a:lnTo>
                <a:lnTo>
                  <a:pt x="2569809" y="1877159"/>
                </a:lnTo>
                <a:lnTo>
                  <a:pt x="1999634" y="1877159"/>
                </a:lnTo>
                <a:lnTo>
                  <a:pt x="185337" y="3604689"/>
                </a:lnTo>
                <a:lnTo>
                  <a:pt x="185337" y="302954"/>
                </a:lnTo>
                <a:lnTo>
                  <a:pt x="116958" y="302954"/>
                </a:lnTo>
                <a:cubicBezTo>
                  <a:pt x="52364" y="302954"/>
                  <a:pt x="0" y="250590"/>
                  <a:pt x="0" y="185996"/>
                </a:cubicBezTo>
                <a:lnTo>
                  <a:pt x="0" y="131880"/>
                </a:lnTo>
                <a:cubicBezTo>
                  <a:pt x="0" y="67286"/>
                  <a:pt x="52364" y="14922"/>
                  <a:pt x="116958" y="14922"/>
                </a:cubicBezTo>
                <a:lnTo>
                  <a:pt x="1076491" y="14922"/>
                </a:lnTo>
                <a:cubicBezTo>
                  <a:pt x="1141085" y="14922"/>
                  <a:pt x="1193449" y="67286"/>
                  <a:pt x="1193449" y="131880"/>
                </a:cubicBezTo>
                <a:lnTo>
                  <a:pt x="1193449" y="185996"/>
                </a:lnTo>
                <a:cubicBezTo>
                  <a:pt x="1193449" y="250590"/>
                  <a:pt x="1141085" y="302954"/>
                  <a:pt x="1076491" y="302954"/>
                </a:cubicBezTo>
                <a:lnTo>
                  <a:pt x="1028167" y="302954"/>
                </a:lnTo>
                <a:lnTo>
                  <a:pt x="1028167" y="1733448"/>
                </a:lnTo>
                <a:lnTo>
                  <a:pt x="2848679"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a typeface="+mj-ea"/>
            </a:endParaRPr>
          </a:p>
        </p:txBody>
      </p:sp>
      <p:graphicFrame>
        <p:nvGraphicFramePr>
          <p:cNvPr id="110" name="图表 4"/>
          <p:cNvGraphicFramePr>
            <a:graphicFrameLocks/>
          </p:cNvGraphicFramePr>
          <p:nvPr/>
        </p:nvGraphicFramePr>
        <p:xfrm>
          <a:off x="3538764" y="1689623"/>
          <a:ext cx="4767020" cy="3178620"/>
        </p:xfrm>
        <a:graphic>
          <a:graphicData uri="http://schemas.openxmlformats.org/drawingml/2006/chart">
            <c:chart xmlns:c="http://schemas.openxmlformats.org/drawingml/2006/chart" xmlns:r="http://schemas.openxmlformats.org/officeDocument/2006/relationships" r:id="rId3"/>
          </a:graphicData>
        </a:graphic>
      </p:graphicFrame>
      <p:sp>
        <p:nvSpPr>
          <p:cNvPr id="111" name="椭圆 29"/>
          <p:cNvSpPr/>
          <p:nvPr/>
        </p:nvSpPr>
        <p:spPr>
          <a:xfrm>
            <a:off x="4953852" y="2310511"/>
            <a:ext cx="1936842" cy="1936842"/>
          </a:xfrm>
          <a:prstGeom prst="ellipse">
            <a:avLst/>
          </a:prstGeom>
          <a:solidFill>
            <a:schemeClr val="bg1"/>
          </a:solidFill>
          <a:ln w="12700" cap="flat" cmpd="sng" algn="ctr">
            <a:noFill/>
            <a:prstDash val="solid"/>
          </a:ln>
          <a:effectLst/>
        </p:spPr>
        <p:txBody>
          <a:bodyPr anchor="ctr"/>
          <a:lstStyle/>
          <a:p>
            <a:pPr algn="ctr" defTabSz="1219170">
              <a:defRPr/>
            </a:pPr>
            <a:endParaRPr lang="zh-CN" altLang="en-US" sz="2400" kern="0">
              <a:solidFill>
                <a:srgbClr val="002060"/>
              </a:solidFill>
              <a:latin typeface="Calibri"/>
              <a:ea typeface="宋体" panose="02010600030101010101" pitchFamily="2" charset="-122"/>
            </a:endParaRPr>
          </a:p>
        </p:txBody>
      </p:sp>
      <p:grpSp>
        <p:nvGrpSpPr>
          <p:cNvPr id="112" name="Group 242"/>
          <p:cNvGrpSpPr/>
          <p:nvPr/>
        </p:nvGrpSpPr>
        <p:grpSpPr>
          <a:xfrm>
            <a:off x="5368346" y="2818511"/>
            <a:ext cx="1107854" cy="844642"/>
            <a:chOff x="2908300" y="2946400"/>
            <a:chExt cx="447675" cy="341313"/>
          </a:xfrm>
          <a:solidFill>
            <a:schemeClr val="accent2"/>
          </a:solidFill>
        </p:grpSpPr>
        <p:sp>
          <p:nvSpPr>
            <p:cNvPr id="113" name="Freeform 227"/>
            <p:cNvSpPr>
              <a:spLocks/>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1219170">
                <a:defRPr/>
              </a:pPr>
              <a:endParaRPr lang="en-AU" sz="2400" kern="0" dirty="0">
                <a:solidFill>
                  <a:srgbClr val="000000"/>
                </a:solidFill>
                <a:latin typeface="微软雅黑"/>
                <a:ea typeface="Microsoft YaHei UI"/>
              </a:endParaRPr>
            </a:p>
          </p:txBody>
        </p:sp>
        <p:sp>
          <p:nvSpPr>
            <p:cNvPr id="114" name="Freeform 228"/>
            <p:cNvSpPr>
              <a:spLocks/>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defTabSz="1219170">
                <a:defRPr/>
              </a:pPr>
              <a:endParaRPr lang="en-AU" sz="2400" kern="0" dirty="0">
                <a:solidFill>
                  <a:srgbClr val="000000"/>
                </a:solidFill>
                <a:latin typeface="微软雅黑"/>
                <a:ea typeface="Microsoft YaHei UI"/>
              </a:endParaRPr>
            </a:p>
          </p:txBody>
        </p:sp>
      </p:grpSp>
      <p:grpSp>
        <p:nvGrpSpPr>
          <p:cNvPr id="115" name="组合 117"/>
          <p:cNvGrpSpPr/>
          <p:nvPr/>
        </p:nvGrpSpPr>
        <p:grpSpPr>
          <a:xfrm>
            <a:off x="7276922" y="1576447"/>
            <a:ext cx="4106185" cy="1193103"/>
            <a:chOff x="7483988" y="3399368"/>
            <a:chExt cx="4106185" cy="1193103"/>
          </a:xfrm>
        </p:grpSpPr>
        <p:sp>
          <p:nvSpPr>
            <p:cNvPr id="116" name="矩形 118"/>
            <p:cNvSpPr/>
            <p:nvPr/>
          </p:nvSpPr>
          <p:spPr>
            <a:xfrm>
              <a:off x="7587068" y="3983073"/>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400" dirty="0" smtClean="0">
                  <a:solidFill>
                    <a:schemeClr val="tx1">
                      <a:lumMod val="75000"/>
                      <a:lumOff val="25000"/>
                    </a:schemeClr>
                  </a:solidFill>
                  <a:latin typeface="+mn-ea"/>
                </a:rPr>
                <a:t>1</a:t>
              </a:r>
              <a:r>
                <a:rPr lang="en-US" altLang="zh-CN" sz="1400" dirty="0" smtClean="0">
                  <a:solidFill>
                    <a:schemeClr val="tx1">
                      <a:lumMod val="75000"/>
                      <a:lumOff val="25000"/>
                    </a:schemeClr>
                  </a:solidFill>
                  <a:latin typeface="+mn-ea"/>
                </a:rPr>
                <a:t> </a:t>
              </a:r>
              <a:r>
                <a:rPr lang="en-US" altLang="zh-CN" sz="1400" dirty="0">
                  <a:solidFill>
                    <a:schemeClr val="tx1">
                      <a:lumMod val="75000"/>
                      <a:lumOff val="25000"/>
                    </a:schemeClr>
                  </a:solidFill>
                  <a:latin typeface="+mn-ea"/>
                </a:rPr>
                <a:t>PROYECTOS DE INVERSION SE CERRARAN AUTOATICAMENTE </a:t>
              </a:r>
              <a:endParaRPr lang="zh-CN" altLang="en-US" sz="1400" dirty="0">
                <a:solidFill>
                  <a:schemeClr val="tx1">
                    <a:lumMod val="75000"/>
                    <a:lumOff val="25000"/>
                  </a:schemeClr>
                </a:solidFill>
                <a:latin typeface="+mn-ea"/>
              </a:endParaRPr>
            </a:p>
          </p:txBody>
        </p:sp>
        <p:sp>
          <p:nvSpPr>
            <p:cNvPr id="117" name="矩形 119"/>
            <p:cNvSpPr/>
            <p:nvPr/>
          </p:nvSpPr>
          <p:spPr>
            <a:xfrm>
              <a:off x="7483988" y="3399368"/>
              <a:ext cx="4106185" cy="728982"/>
            </a:xfrm>
            <a:prstGeom prst="rect">
              <a:avLst/>
            </a:prstGeom>
          </p:spPr>
          <p:txBody>
            <a:bodyPr wrap="square">
              <a:spAutoFit/>
              <a:scene3d>
                <a:camera prst="orthographicFront"/>
                <a:lightRig rig="threePt" dir="t"/>
              </a:scene3d>
              <a:sp3d contourW="12700"/>
            </a:bodyPr>
            <a:lstStyle/>
            <a:p>
              <a:pPr algn="just">
                <a:lnSpc>
                  <a:spcPct val="120000"/>
                </a:lnSpc>
              </a:pPr>
              <a:r>
                <a:rPr lang="en-US" b="1" dirty="0">
                  <a:solidFill>
                    <a:schemeClr val="accent1"/>
                  </a:solidFill>
                  <a:latin typeface="+mn-ea"/>
                </a:rPr>
                <a:t>PROYECTOS DE INVERSION PARA CERRAR</a:t>
              </a:r>
              <a:endParaRPr lang="zh-CN" altLang="en-US" b="1" dirty="0">
                <a:solidFill>
                  <a:schemeClr val="accent1"/>
                </a:solidFill>
                <a:latin typeface="+mn-ea"/>
              </a:endParaRPr>
            </a:p>
          </p:txBody>
        </p:sp>
      </p:grpSp>
      <p:grpSp>
        <p:nvGrpSpPr>
          <p:cNvPr id="118" name="组合 120"/>
          <p:cNvGrpSpPr/>
          <p:nvPr/>
        </p:nvGrpSpPr>
        <p:grpSpPr>
          <a:xfrm>
            <a:off x="7173843" y="3607533"/>
            <a:ext cx="4498970" cy="1870405"/>
            <a:chOff x="7478064" y="3169100"/>
            <a:chExt cx="4498970" cy="1870405"/>
          </a:xfrm>
        </p:grpSpPr>
        <p:sp>
          <p:nvSpPr>
            <p:cNvPr id="119" name="矩形 121"/>
            <p:cNvSpPr/>
            <p:nvPr/>
          </p:nvSpPr>
          <p:spPr>
            <a:xfrm>
              <a:off x="7478064" y="4171575"/>
              <a:ext cx="3567234" cy="867930"/>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400" dirty="0">
                  <a:solidFill>
                    <a:schemeClr val="tx1">
                      <a:lumMod val="75000"/>
                      <a:lumOff val="25000"/>
                    </a:schemeClr>
                  </a:solidFill>
                  <a:latin typeface="+mn-ea"/>
                </a:rPr>
                <a:t>06 PROYECTOS QUE SE ENCUENTRAN EN LA CARTERA DEL GOBIERNO REGIONAL </a:t>
              </a:r>
              <a:endParaRPr lang="zh-CN" altLang="en-US" sz="1400" dirty="0">
                <a:solidFill>
                  <a:schemeClr val="tx1">
                    <a:lumMod val="75000"/>
                    <a:lumOff val="25000"/>
                  </a:schemeClr>
                </a:solidFill>
                <a:latin typeface="+mn-ea"/>
              </a:endParaRPr>
            </a:p>
          </p:txBody>
        </p:sp>
        <p:sp>
          <p:nvSpPr>
            <p:cNvPr id="120" name="矩形 122"/>
            <p:cNvSpPr/>
            <p:nvPr/>
          </p:nvSpPr>
          <p:spPr>
            <a:xfrm>
              <a:off x="7483988" y="3169100"/>
              <a:ext cx="4493046" cy="757130"/>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b="1" dirty="0">
                  <a:solidFill>
                    <a:schemeClr val="accent1"/>
                  </a:solidFill>
                  <a:latin typeface="+mn-ea"/>
                </a:rPr>
                <a:t>PROYECTOS DE INVERSION DEL GOBIERNO REGIONAL JUNIN</a:t>
              </a:r>
              <a:endParaRPr lang="zh-CN" altLang="en-US" b="1" dirty="0">
                <a:solidFill>
                  <a:schemeClr val="accent1"/>
                </a:solidFill>
                <a:latin typeface="+mn-ea"/>
              </a:endParaRPr>
            </a:p>
          </p:txBody>
        </p:sp>
      </p:grpSp>
      <p:grpSp>
        <p:nvGrpSpPr>
          <p:cNvPr id="121" name="组合 123"/>
          <p:cNvGrpSpPr/>
          <p:nvPr/>
        </p:nvGrpSpPr>
        <p:grpSpPr>
          <a:xfrm>
            <a:off x="461441" y="1576446"/>
            <a:ext cx="3996152" cy="1512541"/>
            <a:chOff x="7483989" y="3399368"/>
            <a:chExt cx="3567234" cy="1235034"/>
          </a:xfrm>
        </p:grpSpPr>
        <p:sp>
          <p:nvSpPr>
            <p:cNvPr id="122" name="矩形 124"/>
            <p:cNvSpPr/>
            <p:nvPr/>
          </p:nvSpPr>
          <p:spPr>
            <a:xfrm>
              <a:off x="7483989" y="3732519"/>
              <a:ext cx="3567234" cy="901883"/>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400" dirty="0">
                  <a:solidFill>
                    <a:schemeClr val="tx1">
                      <a:lumMod val="75000"/>
                      <a:lumOff val="25000"/>
                    </a:schemeClr>
                  </a:solidFill>
                  <a:latin typeface="+mn-ea"/>
                </a:rPr>
                <a:t>02 PROYECTOS DE INVERSION QUE SE ENCUENTRABAN </a:t>
              </a:r>
              <a:r>
                <a:rPr lang="en-US" altLang="zh-CN" sz="1400" b="1" dirty="0">
                  <a:solidFill>
                    <a:schemeClr val="tx1">
                      <a:lumMod val="75000"/>
                      <a:lumOff val="25000"/>
                    </a:schemeClr>
                  </a:solidFill>
                  <a:latin typeface="+mn-ea"/>
                </a:rPr>
                <a:t>APTOS</a:t>
              </a:r>
              <a:r>
                <a:rPr lang="en-US" altLang="zh-CN" sz="1400" dirty="0">
                  <a:solidFill>
                    <a:schemeClr val="tx1">
                      <a:lumMod val="75000"/>
                      <a:lumOff val="25000"/>
                    </a:schemeClr>
                  </a:solidFill>
                  <a:latin typeface="+mn-ea"/>
                </a:rPr>
                <a:t> YA SE VIENEN EJECUTANDO, 02 SE PROYEOS DE INVERSION SE ENUENTRAN </a:t>
              </a:r>
              <a:r>
                <a:rPr lang="en-US" altLang="zh-CN" sz="1400" b="1" dirty="0">
                  <a:solidFill>
                    <a:schemeClr val="tx1">
                      <a:lumMod val="75000"/>
                      <a:lumOff val="25000"/>
                    </a:schemeClr>
                  </a:solidFill>
                  <a:latin typeface="+mn-ea"/>
                </a:rPr>
                <a:t>APTOS</a:t>
              </a:r>
              <a:r>
                <a:rPr lang="en-US" altLang="zh-CN" sz="1400" dirty="0">
                  <a:solidFill>
                    <a:schemeClr val="tx1">
                      <a:lumMod val="75000"/>
                      <a:lumOff val="25000"/>
                    </a:schemeClr>
                  </a:solidFill>
                  <a:latin typeface="+mn-ea"/>
                </a:rPr>
                <a:t>. </a:t>
              </a:r>
              <a:endParaRPr lang="zh-CN" altLang="en-US" sz="1400" dirty="0">
                <a:solidFill>
                  <a:schemeClr val="tx1">
                    <a:lumMod val="75000"/>
                    <a:lumOff val="25000"/>
                  </a:schemeClr>
                </a:solidFill>
                <a:latin typeface="+mn-ea"/>
              </a:endParaRPr>
            </a:p>
          </p:txBody>
        </p:sp>
        <p:sp>
          <p:nvSpPr>
            <p:cNvPr id="123" name="矩形 125"/>
            <p:cNvSpPr/>
            <p:nvPr/>
          </p:nvSpPr>
          <p:spPr>
            <a:xfrm>
              <a:off x="9000671" y="3399368"/>
              <a:ext cx="2050552" cy="396583"/>
            </a:xfrm>
            <a:prstGeom prst="rect">
              <a:avLst/>
            </a:prstGeom>
          </p:spPr>
          <p:txBody>
            <a:bodyPr wrap="square">
              <a:spAutoFit/>
              <a:scene3d>
                <a:camera prst="orthographicFront"/>
                <a:lightRig rig="threePt" dir="t"/>
              </a:scene3d>
              <a:sp3d contourW="12700"/>
            </a:bodyPr>
            <a:lstStyle/>
            <a:p>
              <a:pPr algn="r">
                <a:lnSpc>
                  <a:spcPct val="120000"/>
                </a:lnSpc>
              </a:pPr>
              <a:r>
                <a:rPr lang="en-US" altLang="zh-CN" b="1" dirty="0">
                  <a:solidFill>
                    <a:schemeClr val="accent1"/>
                  </a:solidFill>
                  <a:latin typeface="+mn-ea"/>
                </a:rPr>
                <a:t>APTOS</a:t>
              </a:r>
              <a:endParaRPr lang="zh-CN" altLang="en-US" b="1" dirty="0">
                <a:solidFill>
                  <a:schemeClr val="accent1"/>
                </a:solidFill>
                <a:latin typeface="+mn-ea"/>
              </a:endParaRPr>
            </a:p>
          </p:txBody>
        </p:sp>
      </p:grpSp>
      <p:grpSp>
        <p:nvGrpSpPr>
          <p:cNvPr id="124" name="组合 126"/>
          <p:cNvGrpSpPr/>
          <p:nvPr/>
        </p:nvGrpSpPr>
        <p:grpSpPr>
          <a:xfrm>
            <a:off x="811297" y="4085232"/>
            <a:ext cx="3646296" cy="1505189"/>
            <a:chOff x="7404927" y="3399368"/>
            <a:chExt cx="3646296" cy="1505189"/>
          </a:xfrm>
        </p:grpSpPr>
        <p:sp>
          <p:nvSpPr>
            <p:cNvPr id="125" name="矩形 127"/>
            <p:cNvSpPr/>
            <p:nvPr/>
          </p:nvSpPr>
          <p:spPr>
            <a:xfrm>
              <a:off x="7404927" y="4036627"/>
              <a:ext cx="3567234" cy="867930"/>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400" dirty="0" smtClean="0">
                  <a:solidFill>
                    <a:schemeClr val="tx1">
                      <a:lumMod val="75000"/>
                      <a:lumOff val="25000"/>
                    </a:schemeClr>
                  </a:solidFill>
                  <a:latin typeface="+mn-ea"/>
                </a:rPr>
                <a:t>17 </a:t>
              </a:r>
              <a:r>
                <a:rPr lang="en-US" altLang="zh-CN" sz="1400" dirty="0">
                  <a:solidFill>
                    <a:schemeClr val="tx1">
                      <a:lumMod val="75000"/>
                      <a:lumOff val="25000"/>
                    </a:schemeClr>
                  </a:solidFill>
                  <a:latin typeface="+mn-ea"/>
                </a:rPr>
                <a:t>PROYECTOS DE INVERSION DE LOS GOBIERNOS LOCALES EXISTE ACTUALMENTE. </a:t>
              </a:r>
              <a:endParaRPr lang="zh-CN" altLang="en-US" sz="1400" dirty="0">
                <a:solidFill>
                  <a:schemeClr val="tx1">
                    <a:lumMod val="75000"/>
                    <a:lumOff val="25000"/>
                  </a:schemeClr>
                </a:solidFill>
                <a:latin typeface="+mn-ea"/>
              </a:endParaRPr>
            </a:p>
          </p:txBody>
        </p:sp>
        <p:sp>
          <p:nvSpPr>
            <p:cNvPr id="126" name="矩形 128"/>
            <p:cNvSpPr/>
            <p:nvPr/>
          </p:nvSpPr>
          <p:spPr>
            <a:xfrm>
              <a:off x="7418255" y="3399368"/>
              <a:ext cx="3632968" cy="757130"/>
            </a:xfrm>
            <a:prstGeom prst="rect">
              <a:avLst/>
            </a:prstGeom>
          </p:spPr>
          <p:txBody>
            <a:bodyPr wrap="square">
              <a:spAutoFit/>
              <a:scene3d>
                <a:camera prst="orthographicFront"/>
                <a:lightRig rig="threePt" dir="t"/>
              </a:scene3d>
              <a:sp3d contourW="12700"/>
            </a:bodyPr>
            <a:lstStyle/>
            <a:p>
              <a:pPr algn="r">
                <a:lnSpc>
                  <a:spcPct val="120000"/>
                </a:lnSpc>
              </a:pPr>
              <a:r>
                <a:rPr lang="en-US" altLang="zh-CN" b="1" dirty="0">
                  <a:solidFill>
                    <a:schemeClr val="accent1"/>
                  </a:solidFill>
                  <a:latin typeface="+mn-ea"/>
                </a:rPr>
                <a:t>PROYECTOS DE INVERSION DE LOS GOBIERNOS LOCALES </a:t>
              </a:r>
              <a:endParaRPr lang="zh-CN" altLang="en-US" b="1" dirty="0">
                <a:solidFill>
                  <a:schemeClr val="accent1"/>
                </a:solidFill>
                <a:latin typeface="+mn-ea"/>
              </a:endParaRPr>
            </a:p>
          </p:txBody>
        </p:sp>
      </p:grpSp>
      <p:sp>
        <p:nvSpPr>
          <p:cNvPr id="3" name="CuadroTexto 2"/>
          <p:cNvSpPr txBox="1"/>
          <p:nvPr/>
        </p:nvSpPr>
        <p:spPr>
          <a:xfrm>
            <a:off x="6634380" y="404075"/>
            <a:ext cx="4579085" cy="923330"/>
          </a:xfrm>
          <a:prstGeom prst="rect">
            <a:avLst/>
          </a:prstGeom>
          <a:noFill/>
        </p:spPr>
        <p:txBody>
          <a:bodyPr wrap="square" rtlCol="0">
            <a:spAutoFit/>
          </a:bodyPr>
          <a:lstStyle/>
          <a:p>
            <a:pPr algn="ctr"/>
            <a:r>
              <a:rPr lang="es-ES" b="1" dirty="0"/>
              <a:t>ESTADO SITUACIONAL CON RESPECTO A LA PRIMERA REUNION DEL CRISS </a:t>
            </a:r>
            <a:endParaRPr lang="en-US" b="1" dirty="0"/>
          </a:p>
        </p:txBody>
      </p:sp>
    </p:spTree>
    <p:extLst>
      <p:ext uri="{BB962C8B-B14F-4D97-AF65-F5344CB8AC3E}">
        <p14:creationId xmlns:p14="http://schemas.microsoft.com/office/powerpoint/2010/main" val="1843719189"/>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fade">
                                      <p:cBhvr>
                                        <p:cTn id="15" dur="500"/>
                                        <p:tgtEl>
                                          <p:spTgt spid="7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500"/>
                                        <p:tgtEl>
                                          <p:spTgt spid="76"/>
                                        </p:tgtEl>
                                      </p:cBhvr>
                                    </p:animEffect>
                                  </p:childTnLst>
                                </p:cTn>
                              </p:par>
                              <p:par>
                                <p:cTn id="20" presetID="53" presetClass="entr" presetSubtype="16" fill="hold" nodeType="withEffect">
                                  <p:stCondLst>
                                    <p:cond delay="0"/>
                                  </p:stCondLst>
                                  <p:childTnLst>
                                    <p:set>
                                      <p:cBhvr>
                                        <p:cTn id="21" dur="1" fill="hold">
                                          <p:stCondLst>
                                            <p:cond delay="0"/>
                                          </p:stCondLst>
                                        </p:cTn>
                                        <p:tgtEl>
                                          <p:spTgt spid="112"/>
                                        </p:tgtEl>
                                        <p:attrNameLst>
                                          <p:attrName>style.visibility</p:attrName>
                                        </p:attrNameLst>
                                      </p:cBhvr>
                                      <p:to>
                                        <p:strVal val="visible"/>
                                      </p:to>
                                    </p:set>
                                    <p:anim calcmode="lin" valueType="num">
                                      <p:cBhvr>
                                        <p:cTn id="22" dur="500" fill="hold"/>
                                        <p:tgtEl>
                                          <p:spTgt spid="112"/>
                                        </p:tgtEl>
                                        <p:attrNameLst>
                                          <p:attrName>ppt_w</p:attrName>
                                        </p:attrNameLst>
                                      </p:cBhvr>
                                      <p:tavLst>
                                        <p:tav tm="0">
                                          <p:val>
                                            <p:fltVal val="0"/>
                                          </p:val>
                                        </p:tav>
                                        <p:tav tm="100000">
                                          <p:val>
                                            <p:strVal val="#ppt_w"/>
                                          </p:val>
                                        </p:tav>
                                      </p:tavLst>
                                    </p:anim>
                                    <p:anim calcmode="lin" valueType="num">
                                      <p:cBhvr>
                                        <p:cTn id="23" dur="500" fill="hold"/>
                                        <p:tgtEl>
                                          <p:spTgt spid="112"/>
                                        </p:tgtEl>
                                        <p:attrNameLst>
                                          <p:attrName>ppt_h</p:attrName>
                                        </p:attrNameLst>
                                      </p:cBhvr>
                                      <p:tavLst>
                                        <p:tav tm="0">
                                          <p:val>
                                            <p:fltVal val="0"/>
                                          </p:val>
                                        </p:tav>
                                        <p:tav tm="100000">
                                          <p:val>
                                            <p:strVal val="#ppt_h"/>
                                          </p:val>
                                        </p:tav>
                                      </p:tavLst>
                                    </p:anim>
                                    <p:animEffect transition="in" filter="fade">
                                      <p:cBhvr>
                                        <p:cTn id="24" dur="500"/>
                                        <p:tgtEl>
                                          <p:spTgt spid="1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11"/>
                                        </p:tgtEl>
                                        <p:attrNameLst>
                                          <p:attrName>style.visibility</p:attrName>
                                        </p:attrNameLst>
                                      </p:cBhvr>
                                      <p:to>
                                        <p:strVal val="visible"/>
                                      </p:to>
                                    </p:set>
                                    <p:anim calcmode="lin" valueType="num">
                                      <p:cBhvr>
                                        <p:cTn id="27" dur="500" fill="hold"/>
                                        <p:tgtEl>
                                          <p:spTgt spid="111"/>
                                        </p:tgtEl>
                                        <p:attrNameLst>
                                          <p:attrName>ppt_w</p:attrName>
                                        </p:attrNameLst>
                                      </p:cBhvr>
                                      <p:tavLst>
                                        <p:tav tm="0">
                                          <p:val>
                                            <p:fltVal val="0"/>
                                          </p:val>
                                        </p:tav>
                                        <p:tav tm="100000">
                                          <p:val>
                                            <p:strVal val="#ppt_w"/>
                                          </p:val>
                                        </p:tav>
                                      </p:tavLst>
                                    </p:anim>
                                    <p:anim calcmode="lin" valueType="num">
                                      <p:cBhvr>
                                        <p:cTn id="28" dur="500" fill="hold"/>
                                        <p:tgtEl>
                                          <p:spTgt spid="111"/>
                                        </p:tgtEl>
                                        <p:attrNameLst>
                                          <p:attrName>ppt_h</p:attrName>
                                        </p:attrNameLst>
                                      </p:cBhvr>
                                      <p:tavLst>
                                        <p:tav tm="0">
                                          <p:val>
                                            <p:fltVal val="0"/>
                                          </p:val>
                                        </p:tav>
                                        <p:tav tm="100000">
                                          <p:val>
                                            <p:strVal val="#ppt_h"/>
                                          </p:val>
                                        </p:tav>
                                      </p:tavLst>
                                    </p:anim>
                                    <p:animEffect transition="in" filter="fade">
                                      <p:cBhvr>
                                        <p:cTn id="29" dur="500"/>
                                        <p:tgtEl>
                                          <p:spTgt spid="111"/>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0"/>
                                        </p:tgtEl>
                                        <p:attrNameLst>
                                          <p:attrName>style.visibility</p:attrName>
                                        </p:attrNameLst>
                                      </p:cBhvr>
                                      <p:to>
                                        <p:strVal val="visible"/>
                                      </p:to>
                                    </p:set>
                                    <p:animEffect transition="in" filter="fade">
                                      <p:cBhvr>
                                        <p:cTn id="33" dur="500"/>
                                        <p:tgtEl>
                                          <p:spTgt spid="110"/>
                                        </p:tgtEl>
                                      </p:cBhvr>
                                    </p:animEffect>
                                  </p:childTnLst>
                                </p:cTn>
                              </p:par>
                            </p:childTnLst>
                          </p:cTn>
                        </p:par>
                        <p:par>
                          <p:cTn id="34" fill="hold">
                            <p:stCondLst>
                              <p:cond delay="2500"/>
                            </p:stCondLst>
                            <p:childTnLst>
                              <p:par>
                                <p:cTn id="35" presetID="12" presetClass="entr" presetSubtype="2" fill="hold" nodeType="afterEffect">
                                  <p:stCondLst>
                                    <p:cond delay="0"/>
                                  </p:stCondLst>
                                  <p:childTnLst>
                                    <p:set>
                                      <p:cBhvr>
                                        <p:cTn id="36" dur="1" fill="hold">
                                          <p:stCondLst>
                                            <p:cond delay="0"/>
                                          </p:stCondLst>
                                        </p:cTn>
                                        <p:tgtEl>
                                          <p:spTgt spid="121"/>
                                        </p:tgtEl>
                                        <p:attrNameLst>
                                          <p:attrName>style.visibility</p:attrName>
                                        </p:attrNameLst>
                                      </p:cBhvr>
                                      <p:to>
                                        <p:strVal val="visible"/>
                                      </p:to>
                                    </p:set>
                                    <p:anim calcmode="lin" valueType="num">
                                      <p:cBhvr additive="base">
                                        <p:cTn id="37" dur="500"/>
                                        <p:tgtEl>
                                          <p:spTgt spid="121"/>
                                        </p:tgtEl>
                                        <p:attrNameLst>
                                          <p:attrName>ppt_x</p:attrName>
                                        </p:attrNameLst>
                                      </p:cBhvr>
                                      <p:tavLst>
                                        <p:tav tm="0">
                                          <p:val>
                                            <p:strVal val="#ppt_x+#ppt_w*1.125000"/>
                                          </p:val>
                                        </p:tav>
                                        <p:tav tm="100000">
                                          <p:val>
                                            <p:strVal val="#ppt_x"/>
                                          </p:val>
                                        </p:tav>
                                      </p:tavLst>
                                    </p:anim>
                                    <p:animEffect transition="in" filter="wipe(left)">
                                      <p:cBhvr>
                                        <p:cTn id="38" dur="500"/>
                                        <p:tgtEl>
                                          <p:spTgt spid="121"/>
                                        </p:tgtEl>
                                      </p:cBhvr>
                                    </p:animEffect>
                                  </p:childTnLst>
                                </p:cTn>
                              </p:par>
                              <p:par>
                                <p:cTn id="39" presetID="12" presetClass="entr" presetSubtype="2" fill="hold" nodeType="withEffect">
                                  <p:stCondLst>
                                    <p:cond delay="0"/>
                                  </p:stCondLst>
                                  <p:childTnLst>
                                    <p:set>
                                      <p:cBhvr>
                                        <p:cTn id="40" dur="1" fill="hold">
                                          <p:stCondLst>
                                            <p:cond delay="0"/>
                                          </p:stCondLst>
                                        </p:cTn>
                                        <p:tgtEl>
                                          <p:spTgt spid="124"/>
                                        </p:tgtEl>
                                        <p:attrNameLst>
                                          <p:attrName>style.visibility</p:attrName>
                                        </p:attrNameLst>
                                      </p:cBhvr>
                                      <p:to>
                                        <p:strVal val="visible"/>
                                      </p:to>
                                    </p:set>
                                    <p:anim calcmode="lin" valueType="num">
                                      <p:cBhvr additive="base">
                                        <p:cTn id="41" dur="500"/>
                                        <p:tgtEl>
                                          <p:spTgt spid="124"/>
                                        </p:tgtEl>
                                        <p:attrNameLst>
                                          <p:attrName>ppt_x</p:attrName>
                                        </p:attrNameLst>
                                      </p:cBhvr>
                                      <p:tavLst>
                                        <p:tav tm="0">
                                          <p:val>
                                            <p:strVal val="#ppt_x+#ppt_w*1.125000"/>
                                          </p:val>
                                        </p:tav>
                                        <p:tav tm="100000">
                                          <p:val>
                                            <p:strVal val="#ppt_x"/>
                                          </p:val>
                                        </p:tav>
                                      </p:tavLst>
                                    </p:anim>
                                    <p:animEffect transition="in" filter="wipe(left)">
                                      <p:cBhvr>
                                        <p:cTn id="42" dur="500"/>
                                        <p:tgtEl>
                                          <p:spTgt spid="124"/>
                                        </p:tgtEl>
                                      </p:cBhvr>
                                    </p:animEffect>
                                  </p:childTnLst>
                                </p:cTn>
                              </p:par>
                              <p:par>
                                <p:cTn id="43" presetID="12" presetClass="entr" presetSubtype="8" fill="hold" nodeType="withEffect">
                                  <p:stCondLst>
                                    <p:cond delay="0"/>
                                  </p:stCondLst>
                                  <p:childTnLst>
                                    <p:set>
                                      <p:cBhvr>
                                        <p:cTn id="44" dur="1" fill="hold">
                                          <p:stCondLst>
                                            <p:cond delay="0"/>
                                          </p:stCondLst>
                                        </p:cTn>
                                        <p:tgtEl>
                                          <p:spTgt spid="115"/>
                                        </p:tgtEl>
                                        <p:attrNameLst>
                                          <p:attrName>style.visibility</p:attrName>
                                        </p:attrNameLst>
                                      </p:cBhvr>
                                      <p:to>
                                        <p:strVal val="visible"/>
                                      </p:to>
                                    </p:set>
                                    <p:anim calcmode="lin" valueType="num">
                                      <p:cBhvr additive="base">
                                        <p:cTn id="45" dur="500"/>
                                        <p:tgtEl>
                                          <p:spTgt spid="115"/>
                                        </p:tgtEl>
                                        <p:attrNameLst>
                                          <p:attrName>ppt_x</p:attrName>
                                        </p:attrNameLst>
                                      </p:cBhvr>
                                      <p:tavLst>
                                        <p:tav tm="0">
                                          <p:val>
                                            <p:strVal val="#ppt_x-#ppt_w*1.125000"/>
                                          </p:val>
                                        </p:tav>
                                        <p:tav tm="100000">
                                          <p:val>
                                            <p:strVal val="#ppt_x"/>
                                          </p:val>
                                        </p:tav>
                                      </p:tavLst>
                                    </p:anim>
                                    <p:animEffect transition="in" filter="wipe(right)">
                                      <p:cBhvr>
                                        <p:cTn id="46" dur="500"/>
                                        <p:tgtEl>
                                          <p:spTgt spid="115"/>
                                        </p:tgtEl>
                                      </p:cBhvr>
                                    </p:animEffect>
                                  </p:childTnLst>
                                </p:cTn>
                              </p:par>
                              <p:par>
                                <p:cTn id="47" presetID="12" presetClass="entr" presetSubtype="8" fill="hold" nodeType="withEffect">
                                  <p:stCondLst>
                                    <p:cond delay="0"/>
                                  </p:stCondLst>
                                  <p:childTnLst>
                                    <p:set>
                                      <p:cBhvr>
                                        <p:cTn id="48" dur="1" fill="hold">
                                          <p:stCondLst>
                                            <p:cond delay="0"/>
                                          </p:stCondLst>
                                        </p:cTn>
                                        <p:tgtEl>
                                          <p:spTgt spid="118"/>
                                        </p:tgtEl>
                                        <p:attrNameLst>
                                          <p:attrName>style.visibility</p:attrName>
                                        </p:attrNameLst>
                                      </p:cBhvr>
                                      <p:to>
                                        <p:strVal val="visible"/>
                                      </p:to>
                                    </p:set>
                                    <p:anim calcmode="lin" valueType="num">
                                      <p:cBhvr additive="base">
                                        <p:cTn id="49" dur="500"/>
                                        <p:tgtEl>
                                          <p:spTgt spid="118"/>
                                        </p:tgtEl>
                                        <p:attrNameLst>
                                          <p:attrName>ppt_x</p:attrName>
                                        </p:attrNameLst>
                                      </p:cBhvr>
                                      <p:tavLst>
                                        <p:tav tm="0">
                                          <p:val>
                                            <p:strVal val="#ppt_x-#ppt_w*1.125000"/>
                                          </p:val>
                                        </p:tav>
                                        <p:tav tm="100000">
                                          <p:val>
                                            <p:strVal val="#ppt_x"/>
                                          </p:val>
                                        </p:tav>
                                      </p:tavLst>
                                    </p:anim>
                                    <p:animEffect transition="in" filter="wipe(right)">
                                      <p:cBhvr>
                                        <p:cTn id="50"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Graphic spid="110" grpId="0">
        <p:bldAsOne/>
      </p:bldGraphic>
      <p:bldP spid="1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496050"/>
            <a:ext cx="12192000" cy="361950"/>
          </a:xfrm>
          <a:prstGeom prst="rect">
            <a:avLst/>
          </a:prstGeom>
          <a:solidFill>
            <a:srgbClr val="008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87267" y="1129371"/>
            <a:ext cx="2050553" cy="586015"/>
          </a:xfrm>
          <a:prstGeom prst="rect">
            <a:avLst/>
          </a:prstGeom>
          <a:noFill/>
          <a:ln>
            <a:solidFill>
              <a:srgbClr val="FF8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31"/>
          <p:cNvSpPr/>
          <p:nvPr/>
        </p:nvSpPr>
        <p:spPr>
          <a:xfrm>
            <a:off x="3189258" y="1259026"/>
            <a:ext cx="568171" cy="586015"/>
          </a:xfrm>
          <a:custGeom>
            <a:avLst/>
            <a:gdLst>
              <a:gd name="connsiteX0" fmla="*/ 559267 w 589292"/>
              <a:gd name="connsiteY0" fmla="*/ 238088 h 607799"/>
              <a:gd name="connsiteX1" fmla="*/ 575556 w 589292"/>
              <a:gd name="connsiteY1" fmla="*/ 244486 h 607799"/>
              <a:gd name="connsiteX2" fmla="*/ 589292 w 589292"/>
              <a:gd name="connsiteY2" fmla="*/ 264606 h 607799"/>
              <a:gd name="connsiteX3" fmla="*/ 589292 w 589292"/>
              <a:gd name="connsiteY3" fmla="*/ 598164 h 607799"/>
              <a:gd name="connsiteX4" fmla="*/ 576113 w 589292"/>
              <a:gd name="connsiteY4" fmla="*/ 607112 h 607799"/>
              <a:gd name="connsiteX5" fmla="*/ 452019 w 589292"/>
              <a:gd name="connsiteY5" fmla="*/ 558341 h 607799"/>
              <a:gd name="connsiteX6" fmla="*/ 438282 w 589292"/>
              <a:gd name="connsiteY6" fmla="*/ 538221 h 607799"/>
              <a:gd name="connsiteX7" fmla="*/ 438282 w 589292"/>
              <a:gd name="connsiteY7" fmla="*/ 383843 h 607799"/>
              <a:gd name="connsiteX8" fmla="*/ 444362 w 589292"/>
              <a:gd name="connsiteY8" fmla="*/ 381618 h 607799"/>
              <a:gd name="connsiteX9" fmla="*/ 466080 w 589292"/>
              <a:gd name="connsiteY9" fmla="*/ 366690 h 607799"/>
              <a:gd name="connsiteX10" fmla="*/ 537409 w 589292"/>
              <a:gd name="connsiteY10" fmla="*/ 275269 h 607799"/>
              <a:gd name="connsiteX11" fmla="*/ 559267 w 589292"/>
              <a:gd name="connsiteY11" fmla="*/ 238088 h 607799"/>
              <a:gd name="connsiteX12" fmla="*/ 209859 w 589292"/>
              <a:gd name="connsiteY12" fmla="*/ 194902 h 607799"/>
              <a:gd name="connsiteX13" fmla="*/ 260000 w 589292"/>
              <a:gd name="connsiteY13" fmla="*/ 194902 h 607799"/>
              <a:gd name="connsiteX14" fmla="*/ 262971 w 589292"/>
              <a:gd name="connsiteY14" fmla="*/ 202458 h 607799"/>
              <a:gd name="connsiteX15" fmla="*/ 291525 w 589292"/>
              <a:gd name="connsiteY15" fmla="*/ 257523 h 607799"/>
              <a:gd name="connsiteX16" fmla="*/ 371937 w 589292"/>
              <a:gd name="connsiteY16" fmla="*/ 366032 h 607799"/>
              <a:gd name="connsiteX17" fmla="*/ 393850 w 589292"/>
              <a:gd name="connsiteY17" fmla="*/ 381374 h 607799"/>
              <a:gd name="connsiteX18" fmla="*/ 397425 w 589292"/>
              <a:gd name="connsiteY18" fmla="*/ 382811 h 607799"/>
              <a:gd name="connsiteX19" fmla="*/ 397425 w 589292"/>
              <a:gd name="connsiteY19" fmla="*/ 539294 h 607799"/>
              <a:gd name="connsiteX20" fmla="*/ 379504 w 589292"/>
              <a:gd name="connsiteY20" fmla="*/ 557185 h 607799"/>
              <a:gd name="connsiteX21" fmla="*/ 209859 w 589292"/>
              <a:gd name="connsiteY21" fmla="*/ 557185 h 607799"/>
              <a:gd name="connsiteX22" fmla="*/ 191938 w 589292"/>
              <a:gd name="connsiteY22" fmla="*/ 539294 h 607799"/>
              <a:gd name="connsiteX23" fmla="*/ 191938 w 589292"/>
              <a:gd name="connsiteY23" fmla="*/ 212840 h 607799"/>
              <a:gd name="connsiteX24" fmla="*/ 209859 w 589292"/>
              <a:gd name="connsiteY24" fmla="*/ 194902 h 607799"/>
              <a:gd name="connsiteX25" fmla="*/ 13186 w 589292"/>
              <a:gd name="connsiteY25" fmla="*/ 140695 h 607799"/>
              <a:gd name="connsiteX26" fmla="*/ 137338 w 589292"/>
              <a:gd name="connsiteY26" fmla="*/ 189466 h 607799"/>
              <a:gd name="connsiteX27" fmla="*/ 151081 w 589292"/>
              <a:gd name="connsiteY27" fmla="*/ 209633 h 607799"/>
              <a:gd name="connsiteX28" fmla="*/ 151081 w 589292"/>
              <a:gd name="connsiteY28" fmla="*/ 543612 h 607799"/>
              <a:gd name="connsiteX29" fmla="*/ 138359 w 589292"/>
              <a:gd name="connsiteY29" fmla="*/ 552235 h 607799"/>
              <a:gd name="connsiteX30" fmla="*/ 13743 w 589292"/>
              <a:gd name="connsiteY30" fmla="*/ 503278 h 607799"/>
              <a:gd name="connsiteX31" fmla="*/ 0 w 589292"/>
              <a:gd name="connsiteY31" fmla="*/ 483065 h 607799"/>
              <a:gd name="connsiteX32" fmla="*/ 0 w 589292"/>
              <a:gd name="connsiteY32" fmla="*/ 149643 h 607799"/>
              <a:gd name="connsiteX33" fmla="*/ 13186 w 589292"/>
              <a:gd name="connsiteY33" fmla="*/ 140695 h 607799"/>
              <a:gd name="connsiteX34" fmla="*/ 418473 w 589292"/>
              <a:gd name="connsiteY34" fmla="*/ 52152 h 607799"/>
              <a:gd name="connsiteX35" fmla="*/ 341047 w 589292"/>
              <a:gd name="connsiteY35" fmla="*/ 129569 h 607799"/>
              <a:gd name="connsiteX36" fmla="*/ 376975 w 589292"/>
              <a:gd name="connsiteY36" fmla="*/ 194887 h 607799"/>
              <a:gd name="connsiteX37" fmla="*/ 394568 w 589292"/>
              <a:gd name="connsiteY37" fmla="*/ 203092 h 607799"/>
              <a:gd name="connsiteX38" fmla="*/ 418473 w 589292"/>
              <a:gd name="connsiteY38" fmla="*/ 206893 h 607799"/>
              <a:gd name="connsiteX39" fmla="*/ 438248 w 589292"/>
              <a:gd name="connsiteY39" fmla="*/ 204344 h 607799"/>
              <a:gd name="connsiteX40" fmla="*/ 455701 w 589292"/>
              <a:gd name="connsiteY40" fmla="*/ 197436 h 607799"/>
              <a:gd name="connsiteX41" fmla="*/ 495946 w 589292"/>
              <a:gd name="connsiteY41" fmla="*/ 129569 h 607799"/>
              <a:gd name="connsiteX42" fmla="*/ 418473 w 589292"/>
              <a:gd name="connsiteY42" fmla="*/ 52152 h 607799"/>
              <a:gd name="connsiteX43" fmla="*/ 419123 w 589292"/>
              <a:gd name="connsiteY43" fmla="*/ 0 h 607799"/>
              <a:gd name="connsiteX44" fmla="*/ 552809 w 589292"/>
              <a:gd name="connsiteY44" fmla="*/ 133509 h 607799"/>
              <a:gd name="connsiteX45" fmla="*/ 524540 w 589292"/>
              <a:gd name="connsiteY45" fmla="*/ 224509 h 607799"/>
              <a:gd name="connsiteX46" fmla="*/ 505973 w 589292"/>
              <a:gd name="connsiteY46" fmla="*/ 255708 h 607799"/>
              <a:gd name="connsiteX47" fmla="*/ 439315 w 589292"/>
              <a:gd name="connsiteY47" fmla="*/ 341051 h 607799"/>
              <a:gd name="connsiteX48" fmla="*/ 438248 w 589292"/>
              <a:gd name="connsiteY48" fmla="*/ 342071 h 607799"/>
              <a:gd name="connsiteX49" fmla="*/ 419262 w 589292"/>
              <a:gd name="connsiteY49" fmla="*/ 349581 h 607799"/>
              <a:gd name="connsiteX50" fmla="*/ 398978 w 589292"/>
              <a:gd name="connsiteY50" fmla="*/ 340681 h 607799"/>
              <a:gd name="connsiteX51" fmla="*/ 397492 w 589292"/>
              <a:gd name="connsiteY51" fmla="*/ 339151 h 607799"/>
              <a:gd name="connsiteX52" fmla="*/ 323593 w 589292"/>
              <a:gd name="connsiteY52" fmla="*/ 238880 h 607799"/>
              <a:gd name="connsiteX53" fmla="*/ 300198 w 589292"/>
              <a:gd name="connsiteY53" fmla="*/ 195026 h 607799"/>
              <a:gd name="connsiteX54" fmla="*/ 285437 w 589292"/>
              <a:gd name="connsiteY54" fmla="*/ 133509 h 607799"/>
              <a:gd name="connsiteX55" fmla="*/ 419123 w 589292"/>
              <a:gd name="connsiteY55" fmla="*/ 0 h 60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89292" h="607799">
                <a:moveTo>
                  <a:pt x="559267" y="238088"/>
                </a:moveTo>
                <a:lnTo>
                  <a:pt x="575556" y="244486"/>
                </a:lnTo>
                <a:cubicBezTo>
                  <a:pt x="583816" y="247731"/>
                  <a:pt x="589292" y="255705"/>
                  <a:pt x="589292" y="264606"/>
                </a:cubicBezTo>
                <a:lnTo>
                  <a:pt x="589292" y="598164"/>
                </a:lnTo>
                <a:cubicBezTo>
                  <a:pt x="589292" y="604979"/>
                  <a:pt x="582424" y="609615"/>
                  <a:pt x="576113" y="607112"/>
                </a:cubicBezTo>
                <a:lnTo>
                  <a:pt x="452019" y="558341"/>
                </a:lnTo>
                <a:cubicBezTo>
                  <a:pt x="443758" y="555096"/>
                  <a:pt x="438282" y="547122"/>
                  <a:pt x="438282" y="538221"/>
                </a:cubicBezTo>
                <a:lnTo>
                  <a:pt x="438282" y="383843"/>
                </a:lnTo>
                <a:cubicBezTo>
                  <a:pt x="440324" y="383194"/>
                  <a:pt x="442366" y="382499"/>
                  <a:pt x="444362" y="381618"/>
                </a:cubicBezTo>
                <a:cubicBezTo>
                  <a:pt x="452529" y="378187"/>
                  <a:pt x="459815" y="373181"/>
                  <a:pt x="466080" y="366690"/>
                </a:cubicBezTo>
                <a:cubicBezTo>
                  <a:pt x="492997" y="338735"/>
                  <a:pt x="516989" y="307952"/>
                  <a:pt x="537409" y="275269"/>
                </a:cubicBezTo>
                <a:cubicBezTo>
                  <a:pt x="544787" y="263447"/>
                  <a:pt x="552352" y="251069"/>
                  <a:pt x="559267" y="238088"/>
                </a:cubicBezTo>
                <a:close/>
                <a:moveTo>
                  <a:pt x="209859" y="194902"/>
                </a:moveTo>
                <a:lnTo>
                  <a:pt x="260000" y="194902"/>
                </a:lnTo>
                <a:cubicBezTo>
                  <a:pt x="260929" y="197405"/>
                  <a:pt x="261950" y="199908"/>
                  <a:pt x="262971" y="202458"/>
                </a:cubicBezTo>
                <a:cubicBezTo>
                  <a:pt x="271143" y="222296"/>
                  <a:pt x="281542" y="240512"/>
                  <a:pt x="291525" y="257523"/>
                </a:cubicBezTo>
                <a:cubicBezTo>
                  <a:pt x="315435" y="298173"/>
                  <a:pt x="342455" y="334652"/>
                  <a:pt x="371937" y="366032"/>
                </a:cubicBezTo>
                <a:cubicBezTo>
                  <a:pt x="378112" y="372706"/>
                  <a:pt x="385540" y="377851"/>
                  <a:pt x="393850" y="381374"/>
                </a:cubicBezTo>
                <a:cubicBezTo>
                  <a:pt x="395011" y="381884"/>
                  <a:pt x="396265" y="382348"/>
                  <a:pt x="397425" y="382811"/>
                </a:cubicBezTo>
                <a:lnTo>
                  <a:pt x="397425" y="539294"/>
                </a:lnTo>
                <a:cubicBezTo>
                  <a:pt x="397425" y="549166"/>
                  <a:pt x="389393" y="557185"/>
                  <a:pt x="379504" y="557185"/>
                </a:cubicBezTo>
                <a:lnTo>
                  <a:pt x="209859" y="557185"/>
                </a:lnTo>
                <a:cubicBezTo>
                  <a:pt x="199970" y="557185"/>
                  <a:pt x="191938" y="549166"/>
                  <a:pt x="191938" y="539294"/>
                </a:cubicBezTo>
                <a:lnTo>
                  <a:pt x="191938" y="212840"/>
                </a:lnTo>
                <a:cubicBezTo>
                  <a:pt x="191938" y="202967"/>
                  <a:pt x="199970" y="194902"/>
                  <a:pt x="209859" y="194902"/>
                </a:cubicBezTo>
                <a:close/>
                <a:moveTo>
                  <a:pt x="13186" y="140695"/>
                </a:moveTo>
                <a:lnTo>
                  <a:pt x="137338" y="189466"/>
                </a:lnTo>
                <a:cubicBezTo>
                  <a:pt x="145602" y="192758"/>
                  <a:pt x="151081" y="200732"/>
                  <a:pt x="151081" y="209633"/>
                </a:cubicBezTo>
                <a:lnTo>
                  <a:pt x="151081" y="543612"/>
                </a:lnTo>
                <a:cubicBezTo>
                  <a:pt x="151081" y="550148"/>
                  <a:pt x="144441" y="554645"/>
                  <a:pt x="138359" y="552235"/>
                </a:cubicBezTo>
                <a:lnTo>
                  <a:pt x="13743" y="503278"/>
                </a:lnTo>
                <a:cubicBezTo>
                  <a:pt x="5478" y="500033"/>
                  <a:pt x="0" y="492059"/>
                  <a:pt x="0" y="483065"/>
                </a:cubicBezTo>
                <a:lnTo>
                  <a:pt x="0" y="149643"/>
                </a:lnTo>
                <a:cubicBezTo>
                  <a:pt x="0" y="142874"/>
                  <a:pt x="6871" y="138238"/>
                  <a:pt x="13186" y="140695"/>
                </a:cubicBezTo>
                <a:close/>
                <a:moveTo>
                  <a:pt x="418473" y="52152"/>
                </a:moveTo>
                <a:cubicBezTo>
                  <a:pt x="375675" y="52152"/>
                  <a:pt x="340954" y="86828"/>
                  <a:pt x="341047" y="129569"/>
                </a:cubicBezTo>
                <a:cubicBezTo>
                  <a:pt x="341047" y="157013"/>
                  <a:pt x="355344" y="181165"/>
                  <a:pt x="376975" y="194887"/>
                </a:cubicBezTo>
                <a:cubicBezTo>
                  <a:pt x="382452" y="198363"/>
                  <a:pt x="388301" y="201191"/>
                  <a:pt x="394568" y="203092"/>
                </a:cubicBezTo>
                <a:cubicBezTo>
                  <a:pt x="402134" y="205595"/>
                  <a:pt x="410118" y="206893"/>
                  <a:pt x="418473" y="206893"/>
                </a:cubicBezTo>
                <a:cubicBezTo>
                  <a:pt x="425343" y="206893"/>
                  <a:pt x="431935" y="206012"/>
                  <a:pt x="438248" y="204344"/>
                </a:cubicBezTo>
                <a:cubicBezTo>
                  <a:pt x="444468" y="202721"/>
                  <a:pt x="450270" y="200403"/>
                  <a:pt x="455701" y="197436"/>
                </a:cubicBezTo>
                <a:cubicBezTo>
                  <a:pt x="479653" y="184271"/>
                  <a:pt x="495946" y="158774"/>
                  <a:pt x="495946" y="129569"/>
                </a:cubicBezTo>
                <a:cubicBezTo>
                  <a:pt x="495946" y="86828"/>
                  <a:pt x="461225" y="52152"/>
                  <a:pt x="418473" y="52152"/>
                </a:cubicBezTo>
                <a:close/>
                <a:moveTo>
                  <a:pt x="419123" y="0"/>
                </a:moveTo>
                <a:cubicBezTo>
                  <a:pt x="492975" y="0"/>
                  <a:pt x="552809" y="59755"/>
                  <a:pt x="552809" y="133509"/>
                </a:cubicBezTo>
                <a:cubicBezTo>
                  <a:pt x="552809" y="165218"/>
                  <a:pt x="540137" y="196138"/>
                  <a:pt x="524540" y="224509"/>
                </a:cubicBezTo>
                <a:cubicBezTo>
                  <a:pt x="518599" y="235310"/>
                  <a:pt x="512239" y="245741"/>
                  <a:pt x="505973" y="255708"/>
                </a:cubicBezTo>
                <a:cubicBezTo>
                  <a:pt x="486802" y="286350"/>
                  <a:pt x="464382" y="315045"/>
                  <a:pt x="439315" y="341051"/>
                </a:cubicBezTo>
                <a:cubicBezTo>
                  <a:pt x="438944" y="341376"/>
                  <a:pt x="438619" y="341747"/>
                  <a:pt x="438248" y="342071"/>
                </a:cubicBezTo>
                <a:cubicBezTo>
                  <a:pt x="432863" y="347078"/>
                  <a:pt x="426086" y="349581"/>
                  <a:pt x="419262" y="349581"/>
                </a:cubicBezTo>
                <a:cubicBezTo>
                  <a:pt x="411882" y="349581"/>
                  <a:pt x="404548" y="346614"/>
                  <a:pt x="398978" y="340681"/>
                </a:cubicBezTo>
                <a:cubicBezTo>
                  <a:pt x="398467" y="340124"/>
                  <a:pt x="397910" y="339568"/>
                  <a:pt x="397492" y="339151"/>
                </a:cubicBezTo>
                <a:cubicBezTo>
                  <a:pt x="369130" y="308740"/>
                  <a:pt x="344575" y="274668"/>
                  <a:pt x="323593" y="238880"/>
                </a:cubicBezTo>
                <a:cubicBezTo>
                  <a:pt x="315285" y="224741"/>
                  <a:pt x="306929" y="210138"/>
                  <a:pt x="300198" y="195026"/>
                </a:cubicBezTo>
                <a:cubicBezTo>
                  <a:pt x="291518" y="175556"/>
                  <a:pt x="285437" y="155158"/>
                  <a:pt x="285437" y="133509"/>
                </a:cubicBezTo>
                <a:cubicBezTo>
                  <a:pt x="285437" y="59755"/>
                  <a:pt x="345317" y="0"/>
                  <a:pt x="419123"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矩形 17"/>
          <p:cNvSpPr/>
          <p:nvPr/>
        </p:nvSpPr>
        <p:spPr>
          <a:xfrm>
            <a:off x="842174" y="1201671"/>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b="1" dirty="0">
                <a:solidFill>
                  <a:schemeClr val="accent1"/>
                </a:solidFill>
                <a:latin typeface="+mn-ea"/>
              </a:rPr>
              <a:t>RIS TARMA</a:t>
            </a:r>
            <a:endParaRPr lang="zh-CN" altLang="en-US" b="1" dirty="0">
              <a:solidFill>
                <a:schemeClr val="accent1"/>
              </a:solidFill>
              <a:latin typeface="+mn-ea"/>
            </a:endParaRPr>
          </a:p>
        </p:txBody>
      </p:sp>
      <p:sp>
        <p:nvSpPr>
          <p:cNvPr id="36" name="文本框 35"/>
          <p:cNvSpPr txBox="1"/>
          <p:nvPr/>
        </p:nvSpPr>
        <p:spPr>
          <a:xfrm>
            <a:off x="917059" y="36496"/>
            <a:ext cx="9833510" cy="1077218"/>
          </a:xfrm>
          <a:prstGeom prst="rect">
            <a:avLst/>
          </a:prstGeom>
          <a:noFill/>
        </p:spPr>
        <p:txBody>
          <a:bodyPr wrap="squar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mn-ea"/>
              </a:rPr>
              <a:t>INVERSIONES CON EXPEDIENTE TECNICO DE LOS GOBIERNOS LOCALES</a:t>
            </a:r>
            <a:endParaRPr lang="zh-CN" altLang="en-US" sz="3200" b="1" dirty="0">
              <a:solidFill>
                <a:schemeClr val="tx1">
                  <a:lumMod val="75000"/>
                  <a:lumOff val="25000"/>
                </a:schemeClr>
              </a:solidFill>
              <a:latin typeface="+mn-ea"/>
            </a:endParaRPr>
          </a:p>
        </p:txBody>
      </p:sp>
      <p:graphicFrame>
        <p:nvGraphicFramePr>
          <p:cNvPr id="4" name="Tabla 4">
            <a:extLst>
              <a:ext uri="{FF2B5EF4-FFF2-40B4-BE49-F238E27FC236}">
                <a16:creationId xmlns:a16="http://schemas.microsoft.com/office/drawing/2014/main" id="{0374A1D2-E473-9943-0363-7B97B4F3CF99}"/>
              </a:ext>
            </a:extLst>
          </p:cNvPr>
          <p:cNvGraphicFramePr>
            <a:graphicFrameLocks noGrp="1"/>
          </p:cNvGraphicFramePr>
          <p:nvPr>
            <p:extLst>
              <p:ext uri="{D42A27DB-BD31-4B8C-83A1-F6EECF244321}">
                <p14:modId xmlns:p14="http://schemas.microsoft.com/office/powerpoint/2010/main" val="251249227"/>
              </p:ext>
            </p:extLst>
          </p:nvPr>
        </p:nvGraphicFramePr>
        <p:xfrm>
          <a:off x="433979" y="1898532"/>
          <a:ext cx="4917494" cy="1102211"/>
        </p:xfrm>
        <a:graphic>
          <a:graphicData uri="http://schemas.openxmlformats.org/drawingml/2006/table">
            <a:tbl>
              <a:tblPr firstRow="1" bandRow="1">
                <a:tableStyleId>{5C22544A-7EE6-4342-B048-85BDC9FD1C3A}</a:tableStyleId>
              </a:tblPr>
              <a:tblGrid>
                <a:gridCol w="688780">
                  <a:extLst>
                    <a:ext uri="{9D8B030D-6E8A-4147-A177-3AD203B41FA5}">
                      <a16:colId xmlns:a16="http://schemas.microsoft.com/office/drawing/2014/main" val="2041898473"/>
                    </a:ext>
                  </a:extLst>
                </a:gridCol>
                <a:gridCol w="2107316">
                  <a:extLst>
                    <a:ext uri="{9D8B030D-6E8A-4147-A177-3AD203B41FA5}">
                      <a16:colId xmlns:a16="http://schemas.microsoft.com/office/drawing/2014/main" val="61532934"/>
                    </a:ext>
                  </a:extLst>
                </a:gridCol>
                <a:gridCol w="968459">
                  <a:extLst>
                    <a:ext uri="{9D8B030D-6E8A-4147-A177-3AD203B41FA5}">
                      <a16:colId xmlns:a16="http://schemas.microsoft.com/office/drawing/2014/main" val="140785953"/>
                    </a:ext>
                  </a:extLst>
                </a:gridCol>
                <a:gridCol w="1152939">
                  <a:extLst>
                    <a:ext uri="{9D8B030D-6E8A-4147-A177-3AD203B41FA5}">
                      <a16:colId xmlns:a16="http://schemas.microsoft.com/office/drawing/2014/main" val="772456697"/>
                    </a:ext>
                  </a:extLst>
                </a:gridCol>
              </a:tblGrid>
              <a:tr h="513566">
                <a:tc>
                  <a:txBody>
                    <a:bodyPr/>
                    <a:lstStyle/>
                    <a:p>
                      <a:pPr algn="ctr"/>
                      <a:r>
                        <a:rPr lang="es-ES" sz="900" dirty="0"/>
                        <a:t>CUI</a:t>
                      </a:r>
                      <a:endParaRPr lang="en-US" sz="900" dirty="0"/>
                    </a:p>
                  </a:txBody>
                  <a:tcPr anchor="ctr"/>
                </a:tc>
                <a:tc>
                  <a:txBody>
                    <a:bodyPr/>
                    <a:lstStyle/>
                    <a:p>
                      <a:pPr algn="ctr"/>
                      <a:r>
                        <a:rPr lang="es-ES" sz="900" dirty="0"/>
                        <a:t>NOMBRE DEL PI</a:t>
                      </a:r>
                      <a:endParaRPr lang="en-US" sz="900" dirty="0"/>
                    </a:p>
                  </a:txBody>
                  <a:tcPr anchor="ctr"/>
                </a:tc>
                <a:tc>
                  <a:txBody>
                    <a:bodyPr/>
                    <a:lstStyle/>
                    <a:p>
                      <a:pPr algn="ctr"/>
                      <a:r>
                        <a:rPr lang="es-ES" sz="900" dirty="0"/>
                        <a:t>APTO</a:t>
                      </a:r>
                      <a:endParaRPr lang="en-US" sz="900" dirty="0"/>
                    </a:p>
                  </a:txBody>
                  <a:tcPr anchor="ctr"/>
                </a:tc>
                <a:tc>
                  <a:txBody>
                    <a:bodyPr/>
                    <a:lstStyle/>
                    <a:p>
                      <a:pPr algn="ctr"/>
                      <a:r>
                        <a:rPr lang="es-ES" sz="900" dirty="0"/>
                        <a:t>COMENTARIO</a:t>
                      </a:r>
                      <a:endParaRPr lang="en-US" sz="900" dirty="0"/>
                    </a:p>
                  </a:txBody>
                  <a:tcPr anchor="ctr"/>
                </a:tc>
                <a:extLst>
                  <a:ext uri="{0D108BD9-81ED-4DB2-BD59-A6C34878D82A}">
                    <a16:rowId xmlns:a16="http://schemas.microsoft.com/office/drawing/2014/main" val="1333637490"/>
                  </a:ext>
                </a:extLst>
              </a:tr>
              <a:tr h="513566">
                <a:tc>
                  <a:txBody>
                    <a:bodyPr/>
                    <a:lstStyle/>
                    <a:p>
                      <a:pPr algn="ctr" fontAlgn="ctr"/>
                      <a:r>
                        <a:rPr lang="es-PE" sz="950" b="0" i="0" u="none" strike="noStrike">
                          <a:solidFill>
                            <a:srgbClr val="000000"/>
                          </a:solidFill>
                          <a:effectLst/>
                          <a:latin typeface="Eras Medium ITC" panose="020B0602030504020804" pitchFamily="34" charset="0"/>
                        </a:rPr>
                        <a:t>2509348</a:t>
                      </a:r>
                    </a:p>
                  </a:txBody>
                  <a:tcPr marL="9525" marR="9525" marT="9525" marB="0" anchor="ctr"/>
                </a:tc>
                <a:tc>
                  <a:txBody>
                    <a:bodyPr/>
                    <a:lstStyle/>
                    <a:p>
                      <a:pPr algn="ctr" fontAlgn="ctr"/>
                      <a:r>
                        <a:rPr lang="es-MX" sz="950" b="0" i="0" u="none" strike="noStrike" dirty="0">
                          <a:solidFill>
                            <a:srgbClr val="000000"/>
                          </a:solidFill>
                          <a:effectLst/>
                          <a:latin typeface="Eras Medium ITC" panose="020B0602030504020804" pitchFamily="34" charset="0"/>
                        </a:rPr>
                        <a:t>MEJORAMIENTO DEL PUESTO DE SALUD UCHURRACRA DEL DISTRITO DE LA UNION - PROVINCIA DE TARMA - DEPARTAMENTO DE JUNIN</a:t>
                      </a:r>
                    </a:p>
                  </a:txBody>
                  <a:tcPr marL="9525" marR="9525" marT="9525" marB="0" anchor="ctr"/>
                </a:tc>
                <a:tc>
                  <a:txBody>
                    <a:bodyPr/>
                    <a:lstStyle/>
                    <a:p>
                      <a:pPr algn="ctr"/>
                      <a:r>
                        <a:rPr lang="es-MX" sz="950" b="1" i="0" u="none" strike="noStrike" kern="1200" dirty="0">
                          <a:solidFill>
                            <a:srgbClr val="FF0000"/>
                          </a:solidFill>
                          <a:effectLst/>
                          <a:latin typeface="Eras Medium ITC" panose="020B0602030504020804" pitchFamily="34" charset="0"/>
                          <a:ea typeface="+mn-ea"/>
                          <a:cs typeface="+mn-cs"/>
                        </a:rPr>
                        <a:t>NO</a:t>
                      </a:r>
                      <a:endParaRPr lang="es-PE"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algn="ctr"/>
                      <a:r>
                        <a:rPr lang="es-MX" sz="950" b="0" i="0" u="none" strike="noStrike" kern="1200" dirty="0">
                          <a:solidFill>
                            <a:srgbClr val="000000"/>
                          </a:solidFill>
                          <a:effectLst/>
                          <a:latin typeface="Eras Medium ITC" panose="020B0602030504020804" pitchFamily="34" charset="0"/>
                          <a:ea typeface="+mn-ea"/>
                          <a:cs typeface="+mn-cs"/>
                        </a:rPr>
                        <a:t>TIENE PROBLEMAS CON EL TERRENO </a:t>
                      </a:r>
                      <a:endParaRPr lang="es-PE" sz="950" b="0" i="0" u="none" strike="noStrike" kern="1200" dirty="0">
                        <a:solidFill>
                          <a:srgbClr val="000000"/>
                        </a:solidFill>
                        <a:effectLst/>
                        <a:latin typeface="Eras Medium ITC" panose="020B0602030504020804" pitchFamily="34" charset="0"/>
                        <a:ea typeface="+mn-ea"/>
                        <a:cs typeface="+mn-cs"/>
                      </a:endParaRPr>
                    </a:p>
                  </a:txBody>
                  <a:tcPr/>
                </a:tc>
                <a:extLst>
                  <a:ext uri="{0D108BD9-81ED-4DB2-BD59-A6C34878D82A}">
                    <a16:rowId xmlns:a16="http://schemas.microsoft.com/office/drawing/2014/main" val="1029984936"/>
                  </a:ext>
                </a:extLst>
              </a:tr>
            </a:tbl>
          </a:graphicData>
        </a:graphic>
      </p:graphicFrame>
      <p:sp>
        <p:nvSpPr>
          <p:cNvPr id="5" name="矩形 18">
            <a:extLst>
              <a:ext uri="{FF2B5EF4-FFF2-40B4-BE49-F238E27FC236}">
                <a16:creationId xmlns:a16="http://schemas.microsoft.com/office/drawing/2014/main" id="{B20EAF67-31A5-A5EE-B975-DB180A8D0DD3}"/>
              </a:ext>
            </a:extLst>
          </p:cNvPr>
          <p:cNvSpPr/>
          <p:nvPr/>
        </p:nvSpPr>
        <p:spPr>
          <a:xfrm>
            <a:off x="6188765" y="1113714"/>
            <a:ext cx="2169169" cy="672397"/>
          </a:xfrm>
          <a:prstGeom prst="rect">
            <a:avLst/>
          </a:prstGeom>
          <a:noFill/>
          <a:ln>
            <a:solidFill>
              <a:srgbClr val="FF8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椭圆 31">
            <a:extLst>
              <a:ext uri="{FF2B5EF4-FFF2-40B4-BE49-F238E27FC236}">
                <a16:creationId xmlns:a16="http://schemas.microsoft.com/office/drawing/2014/main" id="{F18AF312-2C75-B362-AC52-D2CFFBA1157E}"/>
              </a:ext>
            </a:extLst>
          </p:cNvPr>
          <p:cNvSpPr/>
          <p:nvPr/>
        </p:nvSpPr>
        <p:spPr>
          <a:xfrm>
            <a:off x="8695639" y="1104273"/>
            <a:ext cx="568171" cy="586015"/>
          </a:xfrm>
          <a:custGeom>
            <a:avLst/>
            <a:gdLst>
              <a:gd name="connsiteX0" fmla="*/ 559267 w 589292"/>
              <a:gd name="connsiteY0" fmla="*/ 238088 h 607799"/>
              <a:gd name="connsiteX1" fmla="*/ 575556 w 589292"/>
              <a:gd name="connsiteY1" fmla="*/ 244486 h 607799"/>
              <a:gd name="connsiteX2" fmla="*/ 589292 w 589292"/>
              <a:gd name="connsiteY2" fmla="*/ 264606 h 607799"/>
              <a:gd name="connsiteX3" fmla="*/ 589292 w 589292"/>
              <a:gd name="connsiteY3" fmla="*/ 598164 h 607799"/>
              <a:gd name="connsiteX4" fmla="*/ 576113 w 589292"/>
              <a:gd name="connsiteY4" fmla="*/ 607112 h 607799"/>
              <a:gd name="connsiteX5" fmla="*/ 452019 w 589292"/>
              <a:gd name="connsiteY5" fmla="*/ 558341 h 607799"/>
              <a:gd name="connsiteX6" fmla="*/ 438282 w 589292"/>
              <a:gd name="connsiteY6" fmla="*/ 538221 h 607799"/>
              <a:gd name="connsiteX7" fmla="*/ 438282 w 589292"/>
              <a:gd name="connsiteY7" fmla="*/ 383843 h 607799"/>
              <a:gd name="connsiteX8" fmla="*/ 444362 w 589292"/>
              <a:gd name="connsiteY8" fmla="*/ 381618 h 607799"/>
              <a:gd name="connsiteX9" fmla="*/ 466080 w 589292"/>
              <a:gd name="connsiteY9" fmla="*/ 366690 h 607799"/>
              <a:gd name="connsiteX10" fmla="*/ 537409 w 589292"/>
              <a:gd name="connsiteY10" fmla="*/ 275269 h 607799"/>
              <a:gd name="connsiteX11" fmla="*/ 559267 w 589292"/>
              <a:gd name="connsiteY11" fmla="*/ 238088 h 607799"/>
              <a:gd name="connsiteX12" fmla="*/ 209859 w 589292"/>
              <a:gd name="connsiteY12" fmla="*/ 194902 h 607799"/>
              <a:gd name="connsiteX13" fmla="*/ 260000 w 589292"/>
              <a:gd name="connsiteY13" fmla="*/ 194902 h 607799"/>
              <a:gd name="connsiteX14" fmla="*/ 262971 w 589292"/>
              <a:gd name="connsiteY14" fmla="*/ 202458 h 607799"/>
              <a:gd name="connsiteX15" fmla="*/ 291525 w 589292"/>
              <a:gd name="connsiteY15" fmla="*/ 257523 h 607799"/>
              <a:gd name="connsiteX16" fmla="*/ 371937 w 589292"/>
              <a:gd name="connsiteY16" fmla="*/ 366032 h 607799"/>
              <a:gd name="connsiteX17" fmla="*/ 393850 w 589292"/>
              <a:gd name="connsiteY17" fmla="*/ 381374 h 607799"/>
              <a:gd name="connsiteX18" fmla="*/ 397425 w 589292"/>
              <a:gd name="connsiteY18" fmla="*/ 382811 h 607799"/>
              <a:gd name="connsiteX19" fmla="*/ 397425 w 589292"/>
              <a:gd name="connsiteY19" fmla="*/ 539294 h 607799"/>
              <a:gd name="connsiteX20" fmla="*/ 379504 w 589292"/>
              <a:gd name="connsiteY20" fmla="*/ 557185 h 607799"/>
              <a:gd name="connsiteX21" fmla="*/ 209859 w 589292"/>
              <a:gd name="connsiteY21" fmla="*/ 557185 h 607799"/>
              <a:gd name="connsiteX22" fmla="*/ 191938 w 589292"/>
              <a:gd name="connsiteY22" fmla="*/ 539294 h 607799"/>
              <a:gd name="connsiteX23" fmla="*/ 191938 w 589292"/>
              <a:gd name="connsiteY23" fmla="*/ 212840 h 607799"/>
              <a:gd name="connsiteX24" fmla="*/ 209859 w 589292"/>
              <a:gd name="connsiteY24" fmla="*/ 194902 h 607799"/>
              <a:gd name="connsiteX25" fmla="*/ 13186 w 589292"/>
              <a:gd name="connsiteY25" fmla="*/ 140695 h 607799"/>
              <a:gd name="connsiteX26" fmla="*/ 137338 w 589292"/>
              <a:gd name="connsiteY26" fmla="*/ 189466 h 607799"/>
              <a:gd name="connsiteX27" fmla="*/ 151081 w 589292"/>
              <a:gd name="connsiteY27" fmla="*/ 209633 h 607799"/>
              <a:gd name="connsiteX28" fmla="*/ 151081 w 589292"/>
              <a:gd name="connsiteY28" fmla="*/ 543612 h 607799"/>
              <a:gd name="connsiteX29" fmla="*/ 138359 w 589292"/>
              <a:gd name="connsiteY29" fmla="*/ 552235 h 607799"/>
              <a:gd name="connsiteX30" fmla="*/ 13743 w 589292"/>
              <a:gd name="connsiteY30" fmla="*/ 503278 h 607799"/>
              <a:gd name="connsiteX31" fmla="*/ 0 w 589292"/>
              <a:gd name="connsiteY31" fmla="*/ 483065 h 607799"/>
              <a:gd name="connsiteX32" fmla="*/ 0 w 589292"/>
              <a:gd name="connsiteY32" fmla="*/ 149643 h 607799"/>
              <a:gd name="connsiteX33" fmla="*/ 13186 w 589292"/>
              <a:gd name="connsiteY33" fmla="*/ 140695 h 607799"/>
              <a:gd name="connsiteX34" fmla="*/ 418473 w 589292"/>
              <a:gd name="connsiteY34" fmla="*/ 52152 h 607799"/>
              <a:gd name="connsiteX35" fmla="*/ 341047 w 589292"/>
              <a:gd name="connsiteY35" fmla="*/ 129569 h 607799"/>
              <a:gd name="connsiteX36" fmla="*/ 376975 w 589292"/>
              <a:gd name="connsiteY36" fmla="*/ 194887 h 607799"/>
              <a:gd name="connsiteX37" fmla="*/ 394568 w 589292"/>
              <a:gd name="connsiteY37" fmla="*/ 203092 h 607799"/>
              <a:gd name="connsiteX38" fmla="*/ 418473 w 589292"/>
              <a:gd name="connsiteY38" fmla="*/ 206893 h 607799"/>
              <a:gd name="connsiteX39" fmla="*/ 438248 w 589292"/>
              <a:gd name="connsiteY39" fmla="*/ 204344 h 607799"/>
              <a:gd name="connsiteX40" fmla="*/ 455701 w 589292"/>
              <a:gd name="connsiteY40" fmla="*/ 197436 h 607799"/>
              <a:gd name="connsiteX41" fmla="*/ 495946 w 589292"/>
              <a:gd name="connsiteY41" fmla="*/ 129569 h 607799"/>
              <a:gd name="connsiteX42" fmla="*/ 418473 w 589292"/>
              <a:gd name="connsiteY42" fmla="*/ 52152 h 607799"/>
              <a:gd name="connsiteX43" fmla="*/ 419123 w 589292"/>
              <a:gd name="connsiteY43" fmla="*/ 0 h 607799"/>
              <a:gd name="connsiteX44" fmla="*/ 552809 w 589292"/>
              <a:gd name="connsiteY44" fmla="*/ 133509 h 607799"/>
              <a:gd name="connsiteX45" fmla="*/ 524540 w 589292"/>
              <a:gd name="connsiteY45" fmla="*/ 224509 h 607799"/>
              <a:gd name="connsiteX46" fmla="*/ 505973 w 589292"/>
              <a:gd name="connsiteY46" fmla="*/ 255708 h 607799"/>
              <a:gd name="connsiteX47" fmla="*/ 439315 w 589292"/>
              <a:gd name="connsiteY47" fmla="*/ 341051 h 607799"/>
              <a:gd name="connsiteX48" fmla="*/ 438248 w 589292"/>
              <a:gd name="connsiteY48" fmla="*/ 342071 h 607799"/>
              <a:gd name="connsiteX49" fmla="*/ 419262 w 589292"/>
              <a:gd name="connsiteY49" fmla="*/ 349581 h 607799"/>
              <a:gd name="connsiteX50" fmla="*/ 398978 w 589292"/>
              <a:gd name="connsiteY50" fmla="*/ 340681 h 607799"/>
              <a:gd name="connsiteX51" fmla="*/ 397492 w 589292"/>
              <a:gd name="connsiteY51" fmla="*/ 339151 h 607799"/>
              <a:gd name="connsiteX52" fmla="*/ 323593 w 589292"/>
              <a:gd name="connsiteY52" fmla="*/ 238880 h 607799"/>
              <a:gd name="connsiteX53" fmla="*/ 300198 w 589292"/>
              <a:gd name="connsiteY53" fmla="*/ 195026 h 607799"/>
              <a:gd name="connsiteX54" fmla="*/ 285437 w 589292"/>
              <a:gd name="connsiteY54" fmla="*/ 133509 h 607799"/>
              <a:gd name="connsiteX55" fmla="*/ 419123 w 589292"/>
              <a:gd name="connsiteY55" fmla="*/ 0 h 60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89292" h="607799">
                <a:moveTo>
                  <a:pt x="559267" y="238088"/>
                </a:moveTo>
                <a:lnTo>
                  <a:pt x="575556" y="244486"/>
                </a:lnTo>
                <a:cubicBezTo>
                  <a:pt x="583816" y="247731"/>
                  <a:pt x="589292" y="255705"/>
                  <a:pt x="589292" y="264606"/>
                </a:cubicBezTo>
                <a:lnTo>
                  <a:pt x="589292" y="598164"/>
                </a:lnTo>
                <a:cubicBezTo>
                  <a:pt x="589292" y="604979"/>
                  <a:pt x="582424" y="609615"/>
                  <a:pt x="576113" y="607112"/>
                </a:cubicBezTo>
                <a:lnTo>
                  <a:pt x="452019" y="558341"/>
                </a:lnTo>
                <a:cubicBezTo>
                  <a:pt x="443758" y="555096"/>
                  <a:pt x="438282" y="547122"/>
                  <a:pt x="438282" y="538221"/>
                </a:cubicBezTo>
                <a:lnTo>
                  <a:pt x="438282" y="383843"/>
                </a:lnTo>
                <a:cubicBezTo>
                  <a:pt x="440324" y="383194"/>
                  <a:pt x="442366" y="382499"/>
                  <a:pt x="444362" y="381618"/>
                </a:cubicBezTo>
                <a:cubicBezTo>
                  <a:pt x="452529" y="378187"/>
                  <a:pt x="459815" y="373181"/>
                  <a:pt x="466080" y="366690"/>
                </a:cubicBezTo>
                <a:cubicBezTo>
                  <a:pt x="492997" y="338735"/>
                  <a:pt x="516989" y="307952"/>
                  <a:pt x="537409" y="275269"/>
                </a:cubicBezTo>
                <a:cubicBezTo>
                  <a:pt x="544787" y="263447"/>
                  <a:pt x="552352" y="251069"/>
                  <a:pt x="559267" y="238088"/>
                </a:cubicBezTo>
                <a:close/>
                <a:moveTo>
                  <a:pt x="209859" y="194902"/>
                </a:moveTo>
                <a:lnTo>
                  <a:pt x="260000" y="194902"/>
                </a:lnTo>
                <a:cubicBezTo>
                  <a:pt x="260929" y="197405"/>
                  <a:pt x="261950" y="199908"/>
                  <a:pt x="262971" y="202458"/>
                </a:cubicBezTo>
                <a:cubicBezTo>
                  <a:pt x="271143" y="222296"/>
                  <a:pt x="281542" y="240512"/>
                  <a:pt x="291525" y="257523"/>
                </a:cubicBezTo>
                <a:cubicBezTo>
                  <a:pt x="315435" y="298173"/>
                  <a:pt x="342455" y="334652"/>
                  <a:pt x="371937" y="366032"/>
                </a:cubicBezTo>
                <a:cubicBezTo>
                  <a:pt x="378112" y="372706"/>
                  <a:pt x="385540" y="377851"/>
                  <a:pt x="393850" y="381374"/>
                </a:cubicBezTo>
                <a:cubicBezTo>
                  <a:pt x="395011" y="381884"/>
                  <a:pt x="396265" y="382348"/>
                  <a:pt x="397425" y="382811"/>
                </a:cubicBezTo>
                <a:lnTo>
                  <a:pt x="397425" y="539294"/>
                </a:lnTo>
                <a:cubicBezTo>
                  <a:pt x="397425" y="549166"/>
                  <a:pt x="389393" y="557185"/>
                  <a:pt x="379504" y="557185"/>
                </a:cubicBezTo>
                <a:lnTo>
                  <a:pt x="209859" y="557185"/>
                </a:lnTo>
                <a:cubicBezTo>
                  <a:pt x="199970" y="557185"/>
                  <a:pt x="191938" y="549166"/>
                  <a:pt x="191938" y="539294"/>
                </a:cubicBezTo>
                <a:lnTo>
                  <a:pt x="191938" y="212840"/>
                </a:lnTo>
                <a:cubicBezTo>
                  <a:pt x="191938" y="202967"/>
                  <a:pt x="199970" y="194902"/>
                  <a:pt x="209859" y="194902"/>
                </a:cubicBezTo>
                <a:close/>
                <a:moveTo>
                  <a:pt x="13186" y="140695"/>
                </a:moveTo>
                <a:lnTo>
                  <a:pt x="137338" y="189466"/>
                </a:lnTo>
                <a:cubicBezTo>
                  <a:pt x="145602" y="192758"/>
                  <a:pt x="151081" y="200732"/>
                  <a:pt x="151081" y="209633"/>
                </a:cubicBezTo>
                <a:lnTo>
                  <a:pt x="151081" y="543612"/>
                </a:lnTo>
                <a:cubicBezTo>
                  <a:pt x="151081" y="550148"/>
                  <a:pt x="144441" y="554645"/>
                  <a:pt x="138359" y="552235"/>
                </a:cubicBezTo>
                <a:lnTo>
                  <a:pt x="13743" y="503278"/>
                </a:lnTo>
                <a:cubicBezTo>
                  <a:pt x="5478" y="500033"/>
                  <a:pt x="0" y="492059"/>
                  <a:pt x="0" y="483065"/>
                </a:cubicBezTo>
                <a:lnTo>
                  <a:pt x="0" y="149643"/>
                </a:lnTo>
                <a:cubicBezTo>
                  <a:pt x="0" y="142874"/>
                  <a:pt x="6871" y="138238"/>
                  <a:pt x="13186" y="140695"/>
                </a:cubicBezTo>
                <a:close/>
                <a:moveTo>
                  <a:pt x="418473" y="52152"/>
                </a:moveTo>
                <a:cubicBezTo>
                  <a:pt x="375675" y="52152"/>
                  <a:pt x="340954" y="86828"/>
                  <a:pt x="341047" y="129569"/>
                </a:cubicBezTo>
                <a:cubicBezTo>
                  <a:pt x="341047" y="157013"/>
                  <a:pt x="355344" y="181165"/>
                  <a:pt x="376975" y="194887"/>
                </a:cubicBezTo>
                <a:cubicBezTo>
                  <a:pt x="382452" y="198363"/>
                  <a:pt x="388301" y="201191"/>
                  <a:pt x="394568" y="203092"/>
                </a:cubicBezTo>
                <a:cubicBezTo>
                  <a:pt x="402134" y="205595"/>
                  <a:pt x="410118" y="206893"/>
                  <a:pt x="418473" y="206893"/>
                </a:cubicBezTo>
                <a:cubicBezTo>
                  <a:pt x="425343" y="206893"/>
                  <a:pt x="431935" y="206012"/>
                  <a:pt x="438248" y="204344"/>
                </a:cubicBezTo>
                <a:cubicBezTo>
                  <a:pt x="444468" y="202721"/>
                  <a:pt x="450270" y="200403"/>
                  <a:pt x="455701" y="197436"/>
                </a:cubicBezTo>
                <a:cubicBezTo>
                  <a:pt x="479653" y="184271"/>
                  <a:pt x="495946" y="158774"/>
                  <a:pt x="495946" y="129569"/>
                </a:cubicBezTo>
                <a:cubicBezTo>
                  <a:pt x="495946" y="86828"/>
                  <a:pt x="461225" y="52152"/>
                  <a:pt x="418473" y="52152"/>
                </a:cubicBezTo>
                <a:close/>
                <a:moveTo>
                  <a:pt x="419123" y="0"/>
                </a:moveTo>
                <a:cubicBezTo>
                  <a:pt x="492975" y="0"/>
                  <a:pt x="552809" y="59755"/>
                  <a:pt x="552809" y="133509"/>
                </a:cubicBezTo>
                <a:cubicBezTo>
                  <a:pt x="552809" y="165218"/>
                  <a:pt x="540137" y="196138"/>
                  <a:pt x="524540" y="224509"/>
                </a:cubicBezTo>
                <a:cubicBezTo>
                  <a:pt x="518599" y="235310"/>
                  <a:pt x="512239" y="245741"/>
                  <a:pt x="505973" y="255708"/>
                </a:cubicBezTo>
                <a:cubicBezTo>
                  <a:pt x="486802" y="286350"/>
                  <a:pt x="464382" y="315045"/>
                  <a:pt x="439315" y="341051"/>
                </a:cubicBezTo>
                <a:cubicBezTo>
                  <a:pt x="438944" y="341376"/>
                  <a:pt x="438619" y="341747"/>
                  <a:pt x="438248" y="342071"/>
                </a:cubicBezTo>
                <a:cubicBezTo>
                  <a:pt x="432863" y="347078"/>
                  <a:pt x="426086" y="349581"/>
                  <a:pt x="419262" y="349581"/>
                </a:cubicBezTo>
                <a:cubicBezTo>
                  <a:pt x="411882" y="349581"/>
                  <a:pt x="404548" y="346614"/>
                  <a:pt x="398978" y="340681"/>
                </a:cubicBezTo>
                <a:cubicBezTo>
                  <a:pt x="398467" y="340124"/>
                  <a:pt x="397910" y="339568"/>
                  <a:pt x="397492" y="339151"/>
                </a:cubicBezTo>
                <a:cubicBezTo>
                  <a:pt x="369130" y="308740"/>
                  <a:pt x="344575" y="274668"/>
                  <a:pt x="323593" y="238880"/>
                </a:cubicBezTo>
                <a:cubicBezTo>
                  <a:pt x="315285" y="224741"/>
                  <a:pt x="306929" y="210138"/>
                  <a:pt x="300198" y="195026"/>
                </a:cubicBezTo>
                <a:cubicBezTo>
                  <a:pt x="291518" y="175556"/>
                  <a:pt x="285437" y="155158"/>
                  <a:pt x="285437" y="133509"/>
                </a:cubicBezTo>
                <a:cubicBezTo>
                  <a:pt x="285437" y="59755"/>
                  <a:pt x="345317" y="0"/>
                  <a:pt x="419123"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aphicFrame>
        <p:nvGraphicFramePr>
          <p:cNvPr id="38" name="Tabla 4">
            <a:extLst>
              <a:ext uri="{FF2B5EF4-FFF2-40B4-BE49-F238E27FC236}">
                <a16:creationId xmlns:a16="http://schemas.microsoft.com/office/drawing/2014/main" id="{38560241-80C1-1FAF-E337-3BAFDCEACE4A}"/>
              </a:ext>
            </a:extLst>
          </p:cNvPr>
          <p:cNvGraphicFramePr>
            <a:graphicFrameLocks noGrp="1"/>
          </p:cNvGraphicFramePr>
          <p:nvPr>
            <p:extLst>
              <p:ext uri="{D42A27DB-BD31-4B8C-83A1-F6EECF244321}">
                <p14:modId xmlns:p14="http://schemas.microsoft.com/office/powerpoint/2010/main" val="3477531541"/>
              </p:ext>
            </p:extLst>
          </p:nvPr>
        </p:nvGraphicFramePr>
        <p:xfrm>
          <a:off x="5711691" y="1852372"/>
          <a:ext cx="6188762" cy="3820199"/>
        </p:xfrm>
        <a:graphic>
          <a:graphicData uri="http://schemas.openxmlformats.org/drawingml/2006/table">
            <a:tbl>
              <a:tblPr firstRow="1" bandRow="1">
                <a:tableStyleId>{5C22544A-7EE6-4342-B048-85BDC9FD1C3A}</a:tableStyleId>
              </a:tblPr>
              <a:tblGrid>
                <a:gridCol w="733404">
                  <a:extLst>
                    <a:ext uri="{9D8B030D-6E8A-4147-A177-3AD203B41FA5}">
                      <a16:colId xmlns:a16="http://schemas.microsoft.com/office/drawing/2014/main" val="2041898473"/>
                    </a:ext>
                  </a:extLst>
                </a:gridCol>
                <a:gridCol w="3282001">
                  <a:extLst>
                    <a:ext uri="{9D8B030D-6E8A-4147-A177-3AD203B41FA5}">
                      <a16:colId xmlns:a16="http://schemas.microsoft.com/office/drawing/2014/main" val="61532934"/>
                    </a:ext>
                  </a:extLst>
                </a:gridCol>
                <a:gridCol w="931473">
                  <a:extLst>
                    <a:ext uri="{9D8B030D-6E8A-4147-A177-3AD203B41FA5}">
                      <a16:colId xmlns:a16="http://schemas.microsoft.com/office/drawing/2014/main" val="140785953"/>
                    </a:ext>
                  </a:extLst>
                </a:gridCol>
                <a:gridCol w="1241884">
                  <a:extLst>
                    <a:ext uri="{9D8B030D-6E8A-4147-A177-3AD203B41FA5}">
                      <a16:colId xmlns:a16="http://schemas.microsoft.com/office/drawing/2014/main" val="772456697"/>
                    </a:ext>
                  </a:extLst>
                </a:gridCol>
              </a:tblGrid>
              <a:tr h="513566">
                <a:tc>
                  <a:txBody>
                    <a:bodyPr/>
                    <a:lstStyle/>
                    <a:p>
                      <a:pPr algn="ctr"/>
                      <a:r>
                        <a:rPr lang="es-ES" sz="800" dirty="0"/>
                        <a:t>CUI</a:t>
                      </a:r>
                      <a:endParaRPr lang="en-US" sz="800" dirty="0"/>
                    </a:p>
                  </a:txBody>
                  <a:tcPr anchor="ctr"/>
                </a:tc>
                <a:tc>
                  <a:txBody>
                    <a:bodyPr/>
                    <a:lstStyle/>
                    <a:p>
                      <a:pPr algn="ctr"/>
                      <a:r>
                        <a:rPr lang="es-ES" sz="800" dirty="0"/>
                        <a:t>NOMBRE DEL PI</a:t>
                      </a:r>
                      <a:endParaRPr lang="en-US" sz="800" dirty="0"/>
                    </a:p>
                  </a:txBody>
                  <a:tcPr anchor="ctr"/>
                </a:tc>
                <a:tc>
                  <a:txBody>
                    <a:bodyPr/>
                    <a:lstStyle/>
                    <a:p>
                      <a:pPr algn="ctr"/>
                      <a:r>
                        <a:rPr lang="es-ES" sz="800" dirty="0"/>
                        <a:t>APTO</a:t>
                      </a:r>
                      <a:endParaRPr lang="en-US" sz="800" dirty="0"/>
                    </a:p>
                  </a:txBody>
                  <a:tcPr anchor="ctr"/>
                </a:tc>
                <a:tc>
                  <a:txBody>
                    <a:bodyPr/>
                    <a:lstStyle/>
                    <a:p>
                      <a:pPr algn="ctr"/>
                      <a:r>
                        <a:rPr lang="es-ES" sz="800" dirty="0"/>
                        <a:t>COMENTARIO</a:t>
                      </a:r>
                      <a:endParaRPr lang="en-US" sz="800" dirty="0"/>
                    </a:p>
                  </a:txBody>
                  <a:tcPr anchor="ctr"/>
                </a:tc>
                <a:extLst>
                  <a:ext uri="{0D108BD9-81ED-4DB2-BD59-A6C34878D82A}">
                    <a16:rowId xmlns:a16="http://schemas.microsoft.com/office/drawing/2014/main" val="1333637490"/>
                  </a:ext>
                </a:extLst>
              </a:tr>
              <a:tr h="513566">
                <a:tc>
                  <a:txBody>
                    <a:bodyPr/>
                    <a:lstStyle/>
                    <a:p>
                      <a:pPr algn="ctr" fontAlgn="ctr"/>
                      <a:r>
                        <a:rPr lang="es-PE" sz="950" b="0" i="0" u="none" strike="noStrike">
                          <a:solidFill>
                            <a:srgbClr val="000000"/>
                          </a:solidFill>
                          <a:effectLst/>
                          <a:latin typeface="Eras Medium ITC" panose="020B0602030504020804" pitchFamily="34" charset="0"/>
                        </a:rPr>
                        <a:t>2497123</a:t>
                      </a:r>
                    </a:p>
                  </a:txBody>
                  <a:tcPr marL="9525" marR="9525" marT="9525" marB="0" anchor="ctr"/>
                </a:tc>
                <a:tc>
                  <a:txBody>
                    <a:bodyPr/>
                    <a:lstStyle/>
                    <a:p>
                      <a:pPr algn="ctr" fontAlgn="ctr"/>
                      <a:r>
                        <a:rPr lang="es-MX" sz="950" b="0" i="0" u="none" strike="noStrike">
                          <a:solidFill>
                            <a:srgbClr val="000000"/>
                          </a:solidFill>
                          <a:effectLst/>
                          <a:latin typeface="Eras Medium ITC" panose="020B0602030504020804" pitchFamily="34" charset="0"/>
                        </a:rPr>
                        <a:t>MEJORAMIENTO DE LOS SERVICIOS DEL PUESTO DE SALUD DE MANZANARES, DEL DISTRITO DE MANZANARES - PROVINCIA DE CONCEPCION - DEPARTAMENTO DE JUNIN</a:t>
                      </a:r>
                    </a:p>
                  </a:txBody>
                  <a:tcPr marL="9525" marR="9525" marT="9525" marB="0" anchor="ctr"/>
                </a:tc>
                <a:tc>
                  <a:txBody>
                    <a:bodyPr/>
                    <a:lstStyle/>
                    <a:p>
                      <a:pPr algn="ctr"/>
                      <a:r>
                        <a:rPr lang="es-MX" sz="900" b="1" i="0" u="none" strike="noStrike" kern="1200" dirty="0">
                          <a:solidFill>
                            <a:srgbClr val="FF0000"/>
                          </a:solidFill>
                          <a:effectLst/>
                          <a:latin typeface="Eras Medium ITC" panose="020B0602030504020804" pitchFamily="34" charset="0"/>
                          <a:ea typeface="+mn-ea"/>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algn="ctr"/>
                      <a:r>
                        <a:rPr lang="es-MX" sz="900" b="0" i="0" u="none" strike="noStrike" kern="1200" dirty="0">
                          <a:solidFill>
                            <a:srgbClr val="000000"/>
                          </a:solidFill>
                          <a:effectLst/>
                          <a:latin typeface="Eras Medium ITC" panose="020B0602030504020804" pitchFamily="34" charset="0"/>
                          <a:ea typeface="+mn-ea"/>
                          <a:cs typeface="+mn-cs"/>
                        </a:rPr>
                        <a:t>VIENE LEVANTANDO LAS OBSERVACIONES </a:t>
                      </a:r>
                      <a:endParaRPr lang="es-PE" sz="9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1029984936"/>
                  </a:ext>
                </a:extLst>
              </a:tr>
              <a:tr h="513566">
                <a:tc>
                  <a:txBody>
                    <a:bodyPr/>
                    <a:lstStyle/>
                    <a:p>
                      <a:pPr algn="ctr" fontAlgn="ctr"/>
                      <a:r>
                        <a:rPr lang="es-PE" sz="950" b="0" i="0" u="none" strike="noStrike">
                          <a:solidFill>
                            <a:srgbClr val="000000"/>
                          </a:solidFill>
                          <a:effectLst/>
                          <a:latin typeface="Eras Medium ITC" panose="020B0602030504020804" pitchFamily="34" charset="0"/>
                        </a:rPr>
                        <a:t>2304048</a:t>
                      </a:r>
                    </a:p>
                  </a:txBody>
                  <a:tcPr marL="9525" marR="9525" marT="9525" marB="0" anchor="ctr"/>
                </a:tc>
                <a:tc>
                  <a:txBody>
                    <a:bodyPr/>
                    <a:lstStyle/>
                    <a:p>
                      <a:pPr algn="ctr" fontAlgn="ctr"/>
                      <a:r>
                        <a:rPr lang="es-MX" sz="950" b="0" i="0" u="none" strike="noStrike">
                          <a:solidFill>
                            <a:srgbClr val="000000"/>
                          </a:solidFill>
                          <a:effectLst/>
                          <a:latin typeface="Eras Medium ITC" panose="020B0602030504020804" pitchFamily="34" charset="0"/>
                        </a:rPr>
                        <a:t>MEJORAMIENTO DE LOS SERVICIOS DE ATENCION DE SALUD PRIMARIA DEL PUESTO DE SALUD NUEVE DE JULIO DE LA LOCALIDAD DE NUEVE DE JULIO, DISTRITO DE NUEVE DE JULIO, PROVINCIA DE CONCEPCION-JUNIN</a:t>
                      </a:r>
                    </a:p>
                  </a:txBody>
                  <a:tcPr marL="9525" marR="9525" marT="9525" marB="0" anchor="ctr"/>
                </a:tc>
                <a:tc>
                  <a:txBody>
                    <a:bodyPr/>
                    <a:lstStyle/>
                    <a:p>
                      <a:pPr algn="ctr"/>
                      <a:r>
                        <a:rPr kumimoji="0" lang="es-MX" sz="900" b="1" i="0" u="none" strike="noStrike" kern="1200" cap="none" spc="0" normalizeH="0" baseline="0" noProof="0" dirty="0">
                          <a:ln>
                            <a:noFill/>
                          </a:ln>
                          <a:solidFill>
                            <a:srgbClr val="FF0000"/>
                          </a:solidFill>
                          <a:effectLst/>
                          <a:uLnTx/>
                          <a:uFillTx/>
                          <a:latin typeface="Eras Medium ITC" panose="020B0602030504020804" pitchFamily="34" charset="0"/>
                          <a:ea typeface="微软雅黑"/>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rPr>
                        <a:t>NO TIENE NINGUN AVANCE</a:t>
                      </a:r>
                      <a:endParaRPr kumimoji="0" lang="en-U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endParaRPr>
                    </a:p>
                  </a:txBody>
                  <a:tcPr anchor="ctr"/>
                </a:tc>
                <a:extLst>
                  <a:ext uri="{0D108BD9-81ED-4DB2-BD59-A6C34878D82A}">
                    <a16:rowId xmlns:a16="http://schemas.microsoft.com/office/drawing/2014/main" val="1199598507"/>
                  </a:ext>
                </a:extLst>
              </a:tr>
              <a:tr h="513566">
                <a:tc>
                  <a:txBody>
                    <a:bodyPr/>
                    <a:lstStyle/>
                    <a:p>
                      <a:pPr algn="ctr" fontAlgn="ctr"/>
                      <a:r>
                        <a:rPr lang="es-PE" sz="950" b="0" i="0" u="none" strike="noStrike">
                          <a:solidFill>
                            <a:srgbClr val="000000"/>
                          </a:solidFill>
                          <a:effectLst/>
                          <a:latin typeface="Eras Medium ITC" panose="020B0602030504020804" pitchFamily="34" charset="0"/>
                        </a:rPr>
                        <a:t>2490955</a:t>
                      </a:r>
                    </a:p>
                  </a:txBody>
                  <a:tcPr marL="9525" marR="9525" marT="9525" marB="0" anchor="ctr"/>
                </a:tc>
                <a:tc>
                  <a:txBody>
                    <a:bodyPr/>
                    <a:lstStyle/>
                    <a:p>
                      <a:pPr algn="ctr" fontAlgn="ctr"/>
                      <a:r>
                        <a:rPr lang="es-MX" sz="950" b="0" i="0" u="none" strike="noStrike">
                          <a:solidFill>
                            <a:srgbClr val="000000"/>
                          </a:solidFill>
                          <a:effectLst/>
                          <a:latin typeface="Eras Medium ITC" panose="020B0602030504020804" pitchFamily="34" charset="0"/>
                        </a:rPr>
                        <a:t>MEJORAMIENTO DE LOS SERVICIOS DE SALUD DEL CENTRO DE SALUD DE MATAHUASI DEL DISTRITO DE MATAHUASI - PROVINCIA DE CONCEPCION - DEPARTAMENTO DE JUNIN</a:t>
                      </a:r>
                    </a:p>
                  </a:txBody>
                  <a:tcPr marL="9525" marR="9525" marT="9525" marB="0" anchor="ctr"/>
                </a:tc>
                <a:tc>
                  <a:txBody>
                    <a:bodyPr/>
                    <a:lstStyle/>
                    <a:p>
                      <a:pPr algn="ctr"/>
                      <a:r>
                        <a:rPr kumimoji="0" lang="es-MX" sz="900" b="1" i="0" u="none" strike="noStrike" kern="1200" cap="none" spc="0" normalizeH="0" baseline="0" noProof="0" dirty="0">
                          <a:ln>
                            <a:noFill/>
                          </a:ln>
                          <a:solidFill>
                            <a:srgbClr val="FF0000"/>
                          </a:solidFill>
                          <a:effectLst/>
                          <a:uLnTx/>
                          <a:uFillTx/>
                          <a:latin typeface="Eras Medium ITC" panose="020B0602030504020804" pitchFamily="34" charset="0"/>
                          <a:ea typeface="微软雅黑"/>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algn="ctr"/>
                      <a:r>
                        <a:rPr lang="es-MX" sz="900" b="0" i="0" u="none" strike="noStrike" kern="1200" dirty="0">
                          <a:solidFill>
                            <a:srgbClr val="000000"/>
                          </a:solidFill>
                          <a:effectLst/>
                          <a:latin typeface="Eras Medium ITC" panose="020B0602030504020804" pitchFamily="34" charset="0"/>
                          <a:ea typeface="+mn-ea"/>
                          <a:cs typeface="+mn-cs"/>
                        </a:rPr>
                        <a:t>EN REFORMULACION DEL ET</a:t>
                      </a:r>
                      <a:endParaRPr lang="es-PE" sz="9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1038064734"/>
                  </a:ext>
                </a:extLst>
              </a:tr>
              <a:tr h="513566">
                <a:tc>
                  <a:txBody>
                    <a:bodyPr/>
                    <a:lstStyle/>
                    <a:p>
                      <a:pPr algn="ctr" fontAlgn="ctr"/>
                      <a:r>
                        <a:rPr lang="es-PE" sz="950" b="0" i="0" u="none" strike="noStrike">
                          <a:solidFill>
                            <a:srgbClr val="000000"/>
                          </a:solidFill>
                          <a:effectLst/>
                          <a:latin typeface="Eras Medium ITC" panose="020B0602030504020804" pitchFamily="34" charset="0"/>
                        </a:rPr>
                        <a:t>2488834</a:t>
                      </a:r>
                    </a:p>
                  </a:txBody>
                  <a:tcPr marL="9525" marR="9525" marT="9525" marB="0" anchor="ctr"/>
                </a:tc>
                <a:tc>
                  <a:txBody>
                    <a:bodyPr/>
                    <a:lstStyle/>
                    <a:p>
                      <a:pPr algn="ctr" fontAlgn="ctr"/>
                      <a:r>
                        <a:rPr lang="es-MX" sz="950" b="0" i="0" u="none" strike="noStrike">
                          <a:solidFill>
                            <a:srgbClr val="000000"/>
                          </a:solidFill>
                          <a:effectLst/>
                          <a:latin typeface="Eras Medium ITC" panose="020B0602030504020804" pitchFamily="34" charset="0"/>
                        </a:rPr>
                        <a:t>MEJORAMIENTO DE LOS SERVICIOS DE SALUD DEL PUESTO DE SALUD DE MARAVILCA DISTRITO DE MATAHUASI - PROVINCIA DE CONCEPCION - DEPARTAMENTO DE JUNIN</a:t>
                      </a:r>
                    </a:p>
                  </a:txBody>
                  <a:tcPr marL="9525" marR="9525" marT="9525" marB="0" anchor="ctr"/>
                </a:tc>
                <a:tc>
                  <a:txBody>
                    <a:bodyPr/>
                    <a:lstStyle/>
                    <a:p>
                      <a:pPr algn="ctr"/>
                      <a:r>
                        <a:rPr kumimoji="0" lang="es-MX" sz="900" b="1" i="0" u="none" strike="noStrike" kern="1200" cap="none" spc="0" normalizeH="0" baseline="0" noProof="0" dirty="0">
                          <a:ln>
                            <a:noFill/>
                          </a:ln>
                          <a:solidFill>
                            <a:srgbClr val="FF0000"/>
                          </a:solidFill>
                          <a:effectLst/>
                          <a:uLnTx/>
                          <a:uFillTx/>
                          <a:latin typeface="Eras Medium ITC" panose="020B0602030504020804" pitchFamily="34" charset="0"/>
                          <a:ea typeface="微软雅黑"/>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rPr>
                        <a:t>NO TIENE NINGUN AVANCE</a:t>
                      </a:r>
                      <a:endParaRPr kumimoji="0" lang="en-U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endParaRPr>
                    </a:p>
                  </a:txBody>
                  <a:tcPr anchor="ctr"/>
                </a:tc>
                <a:extLst>
                  <a:ext uri="{0D108BD9-81ED-4DB2-BD59-A6C34878D82A}">
                    <a16:rowId xmlns:a16="http://schemas.microsoft.com/office/drawing/2014/main" val="985899802"/>
                  </a:ext>
                </a:extLst>
              </a:tr>
              <a:tr h="513566">
                <a:tc>
                  <a:txBody>
                    <a:bodyPr/>
                    <a:lstStyle/>
                    <a:p>
                      <a:pPr algn="ctr" fontAlgn="ctr"/>
                      <a:r>
                        <a:rPr lang="es-PE" sz="950" b="0" i="0" u="none" strike="noStrike">
                          <a:solidFill>
                            <a:srgbClr val="000000"/>
                          </a:solidFill>
                          <a:effectLst/>
                          <a:latin typeface="Eras Medium ITC" panose="020B0602030504020804" pitchFamily="34" charset="0"/>
                        </a:rPr>
                        <a:t>2436375</a:t>
                      </a:r>
                    </a:p>
                  </a:txBody>
                  <a:tcPr marL="9525" marR="9525" marT="9525" marB="0" anchor="ctr"/>
                </a:tc>
                <a:tc>
                  <a:txBody>
                    <a:bodyPr/>
                    <a:lstStyle/>
                    <a:p>
                      <a:pPr algn="ctr" fontAlgn="ctr"/>
                      <a:r>
                        <a:rPr lang="es-MX" sz="950" b="0" i="0" u="none" strike="noStrike">
                          <a:solidFill>
                            <a:srgbClr val="000000"/>
                          </a:solidFill>
                          <a:effectLst/>
                          <a:latin typeface="Eras Medium ITC" panose="020B0602030504020804" pitchFamily="34" charset="0"/>
                        </a:rPr>
                        <a:t>MEJORAMIENTO DE LA CAPACIDAD RESOLUTIVA DEL PUESTO DE SALUD NIVEL I-2 DE CHAMBARA, CHAMBARA DEL DISTRITO DE CHAMBARA - PROVINCIA DE CONCEPCION - DEPARTAMENTO DE JUNIN</a:t>
                      </a:r>
                    </a:p>
                  </a:txBody>
                  <a:tcPr marL="9525" marR="9525" marT="9525" marB="0" anchor="ctr"/>
                </a:tc>
                <a:tc>
                  <a:txBody>
                    <a:bodyPr/>
                    <a:lstStyle/>
                    <a:p>
                      <a:pPr algn="ctr"/>
                      <a:r>
                        <a:rPr kumimoji="0" lang="es-MX" sz="900" b="1" i="0" u="none" strike="noStrike" kern="1200" cap="none" spc="0" normalizeH="0" baseline="0" noProof="0" dirty="0">
                          <a:ln>
                            <a:noFill/>
                          </a:ln>
                          <a:solidFill>
                            <a:srgbClr val="FF0000"/>
                          </a:solidFill>
                          <a:effectLst/>
                          <a:uLnTx/>
                          <a:uFillTx/>
                          <a:latin typeface="Eras Medium ITC" panose="020B0602030504020804" pitchFamily="34" charset="0"/>
                          <a:ea typeface="微软雅黑"/>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algn="ctr"/>
                      <a:r>
                        <a:rPr lang="es-MX" sz="900" b="0" i="0" u="none" strike="noStrike" kern="1200" dirty="0">
                          <a:solidFill>
                            <a:srgbClr val="000000"/>
                          </a:solidFill>
                          <a:effectLst/>
                          <a:latin typeface="Eras Medium ITC" panose="020B0602030504020804" pitchFamily="34" charset="0"/>
                          <a:ea typeface="+mn-ea"/>
                          <a:cs typeface="+mn-cs"/>
                        </a:rPr>
                        <a:t>SE ENCUENTRA APROBADO SU ET.</a:t>
                      </a:r>
                      <a:endParaRPr lang="es-PE" sz="9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163769236"/>
                  </a:ext>
                </a:extLst>
              </a:tr>
              <a:tr h="513566">
                <a:tc>
                  <a:txBody>
                    <a:bodyPr/>
                    <a:lstStyle/>
                    <a:p>
                      <a:pPr algn="ctr" fontAlgn="ctr"/>
                      <a:r>
                        <a:rPr lang="es-PE" sz="950" b="0" i="0" u="none" strike="noStrike">
                          <a:solidFill>
                            <a:srgbClr val="000000"/>
                          </a:solidFill>
                          <a:effectLst/>
                          <a:latin typeface="Eras Medium ITC" panose="020B0602030504020804" pitchFamily="34" charset="0"/>
                        </a:rPr>
                        <a:t>2488800</a:t>
                      </a:r>
                    </a:p>
                  </a:txBody>
                  <a:tcPr marL="9525" marR="9525" marT="9525" marB="0" anchor="ctr"/>
                </a:tc>
                <a:tc>
                  <a:txBody>
                    <a:bodyPr/>
                    <a:lstStyle/>
                    <a:p>
                      <a:pPr algn="ctr" fontAlgn="ctr"/>
                      <a:r>
                        <a:rPr lang="es-MX" sz="950" b="0" i="0" u="none" strike="noStrike">
                          <a:solidFill>
                            <a:srgbClr val="000000"/>
                          </a:solidFill>
                          <a:effectLst/>
                          <a:latin typeface="Eras Medium ITC" panose="020B0602030504020804" pitchFamily="34" charset="0"/>
                        </a:rPr>
                        <a:t>MEJORAMIENTO LOS SERVICIOS DE SALUD DEL PUESTO DE SALUD DE YANAMUCLO DISTRITO DE MATAHUASI - PROVINCIA DE CONCEPCION - DEPARTAMENTO DE JUNIN</a:t>
                      </a:r>
                    </a:p>
                  </a:txBody>
                  <a:tcPr marL="9525" marR="9525" marT="9525" marB="0" anchor="ctr"/>
                </a:tc>
                <a:tc>
                  <a:txBody>
                    <a:bodyPr/>
                    <a:lstStyle/>
                    <a:p>
                      <a:pPr algn="ctr"/>
                      <a:r>
                        <a:rPr kumimoji="0" lang="es-MX" sz="900" b="1" i="0" u="none" strike="noStrike" kern="1200" cap="none" spc="0" normalizeH="0" baseline="0" noProof="0" dirty="0">
                          <a:ln>
                            <a:noFill/>
                          </a:ln>
                          <a:solidFill>
                            <a:srgbClr val="FF0000"/>
                          </a:solidFill>
                          <a:effectLst/>
                          <a:uLnTx/>
                          <a:uFillTx/>
                          <a:latin typeface="Eras Medium ITC" panose="020B0602030504020804" pitchFamily="34" charset="0"/>
                          <a:ea typeface="微软雅黑"/>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rPr>
                        <a:t>NO TIENE NINGUN AVANCE</a:t>
                      </a:r>
                      <a:endParaRPr kumimoji="0" lang="en-U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endParaRPr>
                    </a:p>
                    <a:p>
                      <a:pPr algn="ctr"/>
                      <a:endParaRPr lang="es-PE" sz="9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1170346909"/>
                  </a:ext>
                </a:extLst>
              </a:tr>
            </a:tbl>
          </a:graphicData>
        </a:graphic>
      </p:graphicFrame>
      <p:sp>
        <p:nvSpPr>
          <p:cNvPr id="39" name="矩形 17">
            <a:extLst>
              <a:ext uri="{FF2B5EF4-FFF2-40B4-BE49-F238E27FC236}">
                <a16:creationId xmlns:a16="http://schemas.microsoft.com/office/drawing/2014/main" id="{28EF24B5-CC9E-9A9D-C0D6-07688ACE07BB}"/>
              </a:ext>
            </a:extLst>
          </p:cNvPr>
          <p:cNvSpPr/>
          <p:nvPr/>
        </p:nvSpPr>
        <p:spPr>
          <a:xfrm>
            <a:off x="6188765" y="1235676"/>
            <a:ext cx="2279762" cy="396583"/>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b="1" dirty="0">
                <a:solidFill>
                  <a:schemeClr val="accent1"/>
                </a:solidFill>
                <a:latin typeface="+mn-ea"/>
              </a:rPr>
              <a:t>RIS CONCEPCION</a:t>
            </a:r>
            <a:endParaRPr lang="zh-CN" altLang="en-US" b="1" dirty="0">
              <a:solidFill>
                <a:schemeClr val="accent1"/>
              </a:solidFill>
              <a:latin typeface="+mn-ea"/>
            </a:endParaRPr>
          </a:p>
        </p:txBody>
      </p:sp>
      <p:sp>
        <p:nvSpPr>
          <p:cNvPr id="40" name="矩形 18">
            <a:extLst>
              <a:ext uri="{FF2B5EF4-FFF2-40B4-BE49-F238E27FC236}">
                <a16:creationId xmlns:a16="http://schemas.microsoft.com/office/drawing/2014/main" id="{81DF4CAE-AF8B-E220-DAFF-3606220EACE2}"/>
              </a:ext>
            </a:extLst>
          </p:cNvPr>
          <p:cNvSpPr/>
          <p:nvPr/>
        </p:nvSpPr>
        <p:spPr>
          <a:xfrm>
            <a:off x="413891" y="3173983"/>
            <a:ext cx="2775368" cy="435308"/>
          </a:xfrm>
          <a:prstGeom prst="rect">
            <a:avLst/>
          </a:prstGeom>
          <a:noFill/>
          <a:ln>
            <a:solidFill>
              <a:srgbClr val="FF8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31">
            <a:extLst>
              <a:ext uri="{FF2B5EF4-FFF2-40B4-BE49-F238E27FC236}">
                <a16:creationId xmlns:a16="http://schemas.microsoft.com/office/drawing/2014/main" id="{AD039C96-6048-EFCB-7938-A8B710EF49A7}"/>
              </a:ext>
            </a:extLst>
          </p:cNvPr>
          <p:cNvSpPr/>
          <p:nvPr/>
        </p:nvSpPr>
        <p:spPr>
          <a:xfrm>
            <a:off x="3497881" y="3072323"/>
            <a:ext cx="568171" cy="586015"/>
          </a:xfrm>
          <a:custGeom>
            <a:avLst/>
            <a:gdLst>
              <a:gd name="connsiteX0" fmla="*/ 559267 w 589292"/>
              <a:gd name="connsiteY0" fmla="*/ 238088 h 607799"/>
              <a:gd name="connsiteX1" fmla="*/ 575556 w 589292"/>
              <a:gd name="connsiteY1" fmla="*/ 244486 h 607799"/>
              <a:gd name="connsiteX2" fmla="*/ 589292 w 589292"/>
              <a:gd name="connsiteY2" fmla="*/ 264606 h 607799"/>
              <a:gd name="connsiteX3" fmla="*/ 589292 w 589292"/>
              <a:gd name="connsiteY3" fmla="*/ 598164 h 607799"/>
              <a:gd name="connsiteX4" fmla="*/ 576113 w 589292"/>
              <a:gd name="connsiteY4" fmla="*/ 607112 h 607799"/>
              <a:gd name="connsiteX5" fmla="*/ 452019 w 589292"/>
              <a:gd name="connsiteY5" fmla="*/ 558341 h 607799"/>
              <a:gd name="connsiteX6" fmla="*/ 438282 w 589292"/>
              <a:gd name="connsiteY6" fmla="*/ 538221 h 607799"/>
              <a:gd name="connsiteX7" fmla="*/ 438282 w 589292"/>
              <a:gd name="connsiteY7" fmla="*/ 383843 h 607799"/>
              <a:gd name="connsiteX8" fmla="*/ 444362 w 589292"/>
              <a:gd name="connsiteY8" fmla="*/ 381618 h 607799"/>
              <a:gd name="connsiteX9" fmla="*/ 466080 w 589292"/>
              <a:gd name="connsiteY9" fmla="*/ 366690 h 607799"/>
              <a:gd name="connsiteX10" fmla="*/ 537409 w 589292"/>
              <a:gd name="connsiteY10" fmla="*/ 275269 h 607799"/>
              <a:gd name="connsiteX11" fmla="*/ 559267 w 589292"/>
              <a:gd name="connsiteY11" fmla="*/ 238088 h 607799"/>
              <a:gd name="connsiteX12" fmla="*/ 209859 w 589292"/>
              <a:gd name="connsiteY12" fmla="*/ 194902 h 607799"/>
              <a:gd name="connsiteX13" fmla="*/ 260000 w 589292"/>
              <a:gd name="connsiteY13" fmla="*/ 194902 h 607799"/>
              <a:gd name="connsiteX14" fmla="*/ 262971 w 589292"/>
              <a:gd name="connsiteY14" fmla="*/ 202458 h 607799"/>
              <a:gd name="connsiteX15" fmla="*/ 291525 w 589292"/>
              <a:gd name="connsiteY15" fmla="*/ 257523 h 607799"/>
              <a:gd name="connsiteX16" fmla="*/ 371937 w 589292"/>
              <a:gd name="connsiteY16" fmla="*/ 366032 h 607799"/>
              <a:gd name="connsiteX17" fmla="*/ 393850 w 589292"/>
              <a:gd name="connsiteY17" fmla="*/ 381374 h 607799"/>
              <a:gd name="connsiteX18" fmla="*/ 397425 w 589292"/>
              <a:gd name="connsiteY18" fmla="*/ 382811 h 607799"/>
              <a:gd name="connsiteX19" fmla="*/ 397425 w 589292"/>
              <a:gd name="connsiteY19" fmla="*/ 539294 h 607799"/>
              <a:gd name="connsiteX20" fmla="*/ 379504 w 589292"/>
              <a:gd name="connsiteY20" fmla="*/ 557185 h 607799"/>
              <a:gd name="connsiteX21" fmla="*/ 209859 w 589292"/>
              <a:gd name="connsiteY21" fmla="*/ 557185 h 607799"/>
              <a:gd name="connsiteX22" fmla="*/ 191938 w 589292"/>
              <a:gd name="connsiteY22" fmla="*/ 539294 h 607799"/>
              <a:gd name="connsiteX23" fmla="*/ 191938 w 589292"/>
              <a:gd name="connsiteY23" fmla="*/ 212840 h 607799"/>
              <a:gd name="connsiteX24" fmla="*/ 209859 w 589292"/>
              <a:gd name="connsiteY24" fmla="*/ 194902 h 607799"/>
              <a:gd name="connsiteX25" fmla="*/ 13186 w 589292"/>
              <a:gd name="connsiteY25" fmla="*/ 140695 h 607799"/>
              <a:gd name="connsiteX26" fmla="*/ 137338 w 589292"/>
              <a:gd name="connsiteY26" fmla="*/ 189466 h 607799"/>
              <a:gd name="connsiteX27" fmla="*/ 151081 w 589292"/>
              <a:gd name="connsiteY27" fmla="*/ 209633 h 607799"/>
              <a:gd name="connsiteX28" fmla="*/ 151081 w 589292"/>
              <a:gd name="connsiteY28" fmla="*/ 543612 h 607799"/>
              <a:gd name="connsiteX29" fmla="*/ 138359 w 589292"/>
              <a:gd name="connsiteY29" fmla="*/ 552235 h 607799"/>
              <a:gd name="connsiteX30" fmla="*/ 13743 w 589292"/>
              <a:gd name="connsiteY30" fmla="*/ 503278 h 607799"/>
              <a:gd name="connsiteX31" fmla="*/ 0 w 589292"/>
              <a:gd name="connsiteY31" fmla="*/ 483065 h 607799"/>
              <a:gd name="connsiteX32" fmla="*/ 0 w 589292"/>
              <a:gd name="connsiteY32" fmla="*/ 149643 h 607799"/>
              <a:gd name="connsiteX33" fmla="*/ 13186 w 589292"/>
              <a:gd name="connsiteY33" fmla="*/ 140695 h 607799"/>
              <a:gd name="connsiteX34" fmla="*/ 418473 w 589292"/>
              <a:gd name="connsiteY34" fmla="*/ 52152 h 607799"/>
              <a:gd name="connsiteX35" fmla="*/ 341047 w 589292"/>
              <a:gd name="connsiteY35" fmla="*/ 129569 h 607799"/>
              <a:gd name="connsiteX36" fmla="*/ 376975 w 589292"/>
              <a:gd name="connsiteY36" fmla="*/ 194887 h 607799"/>
              <a:gd name="connsiteX37" fmla="*/ 394568 w 589292"/>
              <a:gd name="connsiteY37" fmla="*/ 203092 h 607799"/>
              <a:gd name="connsiteX38" fmla="*/ 418473 w 589292"/>
              <a:gd name="connsiteY38" fmla="*/ 206893 h 607799"/>
              <a:gd name="connsiteX39" fmla="*/ 438248 w 589292"/>
              <a:gd name="connsiteY39" fmla="*/ 204344 h 607799"/>
              <a:gd name="connsiteX40" fmla="*/ 455701 w 589292"/>
              <a:gd name="connsiteY40" fmla="*/ 197436 h 607799"/>
              <a:gd name="connsiteX41" fmla="*/ 495946 w 589292"/>
              <a:gd name="connsiteY41" fmla="*/ 129569 h 607799"/>
              <a:gd name="connsiteX42" fmla="*/ 418473 w 589292"/>
              <a:gd name="connsiteY42" fmla="*/ 52152 h 607799"/>
              <a:gd name="connsiteX43" fmla="*/ 419123 w 589292"/>
              <a:gd name="connsiteY43" fmla="*/ 0 h 607799"/>
              <a:gd name="connsiteX44" fmla="*/ 552809 w 589292"/>
              <a:gd name="connsiteY44" fmla="*/ 133509 h 607799"/>
              <a:gd name="connsiteX45" fmla="*/ 524540 w 589292"/>
              <a:gd name="connsiteY45" fmla="*/ 224509 h 607799"/>
              <a:gd name="connsiteX46" fmla="*/ 505973 w 589292"/>
              <a:gd name="connsiteY46" fmla="*/ 255708 h 607799"/>
              <a:gd name="connsiteX47" fmla="*/ 439315 w 589292"/>
              <a:gd name="connsiteY47" fmla="*/ 341051 h 607799"/>
              <a:gd name="connsiteX48" fmla="*/ 438248 w 589292"/>
              <a:gd name="connsiteY48" fmla="*/ 342071 h 607799"/>
              <a:gd name="connsiteX49" fmla="*/ 419262 w 589292"/>
              <a:gd name="connsiteY49" fmla="*/ 349581 h 607799"/>
              <a:gd name="connsiteX50" fmla="*/ 398978 w 589292"/>
              <a:gd name="connsiteY50" fmla="*/ 340681 h 607799"/>
              <a:gd name="connsiteX51" fmla="*/ 397492 w 589292"/>
              <a:gd name="connsiteY51" fmla="*/ 339151 h 607799"/>
              <a:gd name="connsiteX52" fmla="*/ 323593 w 589292"/>
              <a:gd name="connsiteY52" fmla="*/ 238880 h 607799"/>
              <a:gd name="connsiteX53" fmla="*/ 300198 w 589292"/>
              <a:gd name="connsiteY53" fmla="*/ 195026 h 607799"/>
              <a:gd name="connsiteX54" fmla="*/ 285437 w 589292"/>
              <a:gd name="connsiteY54" fmla="*/ 133509 h 607799"/>
              <a:gd name="connsiteX55" fmla="*/ 419123 w 589292"/>
              <a:gd name="connsiteY55" fmla="*/ 0 h 60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89292" h="607799">
                <a:moveTo>
                  <a:pt x="559267" y="238088"/>
                </a:moveTo>
                <a:lnTo>
                  <a:pt x="575556" y="244486"/>
                </a:lnTo>
                <a:cubicBezTo>
                  <a:pt x="583816" y="247731"/>
                  <a:pt x="589292" y="255705"/>
                  <a:pt x="589292" y="264606"/>
                </a:cubicBezTo>
                <a:lnTo>
                  <a:pt x="589292" y="598164"/>
                </a:lnTo>
                <a:cubicBezTo>
                  <a:pt x="589292" y="604979"/>
                  <a:pt x="582424" y="609615"/>
                  <a:pt x="576113" y="607112"/>
                </a:cubicBezTo>
                <a:lnTo>
                  <a:pt x="452019" y="558341"/>
                </a:lnTo>
                <a:cubicBezTo>
                  <a:pt x="443758" y="555096"/>
                  <a:pt x="438282" y="547122"/>
                  <a:pt x="438282" y="538221"/>
                </a:cubicBezTo>
                <a:lnTo>
                  <a:pt x="438282" y="383843"/>
                </a:lnTo>
                <a:cubicBezTo>
                  <a:pt x="440324" y="383194"/>
                  <a:pt x="442366" y="382499"/>
                  <a:pt x="444362" y="381618"/>
                </a:cubicBezTo>
                <a:cubicBezTo>
                  <a:pt x="452529" y="378187"/>
                  <a:pt x="459815" y="373181"/>
                  <a:pt x="466080" y="366690"/>
                </a:cubicBezTo>
                <a:cubicBezTo>
                  <a:pt x="492997" y="338735"/>
                  <a:pt x="516989" y="307952"/>
                  <a:pt x="537409" y="275269"/>
                </a:cubicBezTo>
                <a:cubicBezTo>
                  <a:pt x="544787" y="263447"/>
                  <a:pt x="552352" y="251069"/>
                  <a:pt x="559267" y="238088"/>
                </a:cubicBezTo>
                <a:close/>
                <a:moveTo>
                  <a:pt x="209859" y="194902"/>
                </a:moveTo>
                <a:lnTo>
                  <a:pt x="260000" y="194902"/>
                </a:lnTo>
                <a:cubicBezTo>
                  <a:pt x="260929" y="197405"/>
                  <a:pt x="261950" y="199908"/>
                  <a:pt x="262971" y="202458"/>
                </a:cubicBezTo>
                <a:cubicBezTo>
                  <a:pt x="271143" y="222296"/>
                  <a:pt x="281542" y="240512"/>
                  <a:pt x="291525" y="257523"/>
                </a:cubicBezTo>
                <a:cubicBezTo>
                  <a:pt x="315435" y="298173"/>
                  <a:pt x="342455" y="334652"/>
                  <a:pt x="371937" y="366032"/>
                </a:cubicBezTo>
                <a:cubicBezTo>
                  <a:pt x="378112" y="372706"/>
                  <a:pt x="385540" y="377851"/>
                  <a:pt x="393850" y="381374"/>
                </a:cubicBezTo>
                <a:cubicBezTo>
                  <a:pt x="395011" y="381884"/>
                  <a:pt x="396265" y="382348"/>
                  <a:pt x="397425" y="382811"/>
                </a:cubicBezTo>
                <a:lnTo>
                  <a:pt x="397425" y="539294"/>
                </a:lnTo>
                <a:cubicBezTo>
                  <a:pt x="397425" y="549166"/>
                  <a:pt x="389393" y="557185"/>
                  <a:pt x="379504" y="557185"/>
                </a:cubicBezTo>
                <a:lnTo>
                  <a:pt x="209859" y="557185"/>
                </a:lnTo>
                <a:cubicBezTo>
                  <a:pt x="199970" y="557185"/>
                  <a:pt x="191938" y="549166"/>
                  <a:pt x="191938" y="539294"/>
                </a:cubicBezTo>
                <a:lnTo>
                  <a:pt x="191938" y="212840"/>
                </a:lnTo>
                <a:cubicBezTo>
                  <a:pt x="191938" y="202967"/>
                  <a:pt x="199970" y="194902"/>
                  <a:pt x="209859" y="194902"/>
                </a:cubicBezTo>
                <a:close/>
                <a:moveTo>
                  <a:pt x="13186" y="140695"/>
                </a:moveTo>
                <a:lnTo>
                  <a:pt x="137338" y="189466"/>
                </a:lnTo>
                <a:cubicBezTo>
                  <a:pt x="145602" y="192758"/>
                  <a:pt x="151081" y="200732"/>
                  <a:pt x="151081" y="209633"/>
                </a:cubicBezTo>
                <a:lnTo>
                  <a:pt x="151081" y="543612"/>
                </a:lnTo>
                <a:cubicBezTo>
                  <a:pt x="151081" y="550148"/>
                  <a:pt x="144441" y="554645"/>
                  <a:pt x="138359" y="552235"/>
                </a:cubicBezTo>
                <a:lnTo>
                  <a:pt x="13743" y="503278"/>
                </a:lnTo>
                <a:cubicBezTo>
                  <a:pt x="5478" y="500033"/>
                  <a:pt x="0" y="492059"/>
                  <a:pt x="0" y="483065"/>
                </a:cubicBezTo>
                <a:lnTo>
                  <a:pt x="0" y="149643"/>
                </a:lnTo>
                <a:cubicBezTo>
                  <a:pt x="0" y="142874"/>
                  <a:pt x="6871" y="138238"/>
                  <a:pt x="13186" y="140695"/>
                </a:cubicBezTo>
                <a:close/>
                <a:moveTo>
                  <a:pt x="418473" y="52152"/>
                </a:moveTo>
                <a:cubicBezTo>
                  <a:pt x="375675" y="52152"/>
                  <a:pt x="340954" y="86828"/>
                  <a:pt x="341047" y="129569"/>
                </a:cubicBezTo>
                <a:cubicBezTo>
                  <a:pt x="341047" y="157013"/>
                  <a:pt x="355344" y="181165"/>
                  <a:pt x="376975" y="194887"/>
                </a:cubicBezTo>
                <a:cubicBezTo>
                  <a:pt x="382452" y="198363"/>
                  <a:pt x="388301" y="201191"/>
                  <a:pt x="394568" y="203092"/>
                </a:cubicBezTo>
                <a:cubicBezTo>
                  <a:pt x="402134" y="205595"/>
                  <a:pt x="410118" y="206893"/>
                  <a:pt x="418473" y="206893"/>
                </a:cubicBezTo>
                <a:cubicBezTo>
                  <a:pt x="425343" y="206893"/>
                  <a:pt x="431935" y="206012"/>
                  <a:pt x="438248" y="204344"/>
                </a:cubicBezTo>
                <a:cubicBezTo>
                  <a:pt x="444468" y="202721"/>
                  <a:pt x="450270" y="200403"/>
                  <a:pt x="455701" y="197436"/>
                </a:cubicBezTo>
                <a:cubicBezTo>
                  <a:pt x="479653" y="184271"/>
                  <a:pt x="495946" y="158774"/>
                  <a:pt x="495946" y="129569"/>
                </a:cubicBezTo>
                <a:cubicBezTo>
                  <a:pt x="495946" y="86828"/>
                  <a:pt x="461225" y="52152"/>
                  <a:pt x="418473" y="52152"/>
                </a:cubicBezTo>
                <a:close/>
                <a:moveTo>
                  <a:pt x="419123" y="0"/>
                </a:moveTo>
                <a:cubicBezTo>
                  <a:pt x="492975" y="0"/>
                  <a:pt x="552809" y="59755"/>
                  <a:pt x="552809" y="133509"/>
                </a:cubicBezTo>
                <a:cubicBezTo>
                  <a:pt x="552809" y="165218"/>
                  <a:pt x="540137" y="196138"/>
                  <a:pt x="524540" y="224509"/>
                </a:cubicBezTo>
                <a:cubicBezTo>
                  <a:pt x="518599" y="235310"/>
                  <a:pt x="512239" y="245741"/>
                  <a:pt x="505973" y="255708"/>
                </a:cubicBezTo>
                <a:cubicBezTo>
                  <a:pt x="486802" y="286350"/>
                  <a:pt x="464382" y="315045"/>
                  <a:pt x="439315" y="341051"/>
                </a:cubicBezTo>
                <a:cubicBezTo>
                  <a:pt x="438944" y="341376"/>
                  <a:pt x="438619" y="341747"/>
                  <a:pt x="438248" y="342071"/>
                </a:cubicBezTo>
                <a:cubicBezTo>
                  <a:pt x="432863" y="347078"/>
                  <a:pt x="426086" y="349581"/>
                  <a:pt x="419262" y="349581"/>
                </a:cubicBezTo>
                <a:cubicBezTo>
                  <a:pt x="411882" y="349581"/>
                  <a:pt x="404548" y="346614"/>
                  <a:pt x="398978" y="340681"/>
                </a:cubicBezTo>
                <a:cubicBezTo>
                  <a:pt x="398467" y="340124"/>
                  <a:pt x="397910" y="339568"/>
                  <a:pt x="397492" y="339151"/>
                </a:cubicBezTo>
                <a:cubicBezTo>
                  <a:pt x="369130" y="308740"/>
                  <a:pt x="344575" y="274668"/>
                  <a:pt x="323593" y="238880"/>
                </a:cubicBezTo>
                <a:cubicBezTo>
                  <a:pt x="315285" y="224741"/>
                  <a:pt x="306929" y="210138"/>
                  <a:pt x="300198" y="195026"/>
                </a:cubicBezTo>
                <a:cubicBezTo>
                  <a:pt x="291518" y="175556"/>
                  <a:pt x="285437" y="155158"/>
                  <a:pt x="285437" y="133509"/>
                </a:cubicBezTo>
                <a:cubicBezTo>
                  <a:pt x="285437" y="59755"/>
                  <a:pt x="345317" y="0"/>
                  <a:pt x="419123"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矩形 17">
            <a:extLst>
              <a:ext uri="{FF2B5EF4-FFF2-40B4-BE49-F238E27FC236}">
                <a16:creationId xmlns:a16="http://schemas.microsoft.com/office/drawing/2014/main" id="{BB76CE6D-1C10-4F5A-A80C-94367311F29A}"/>
              </a:ext>
            </a:extLst>
          </p:cNvPr>
          <p:cNvSpPr/>
          <p:nvPr/>
        </p:nvSpPr>
        <p:spPr>
          <a:xfrm>
            <a:off x="560729" y="3158977"/>
            <a:ext cx="2583025" cy="396583"/>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b="1" dirty="0">
                <a:solidFill>
                  <a:schemeClr val="accent1"/>
                </a:solidFill>
                <a:latin typeface="+mn-ea"/>
              </a:rPr>
              <a:t>PROVINCIA JAUJA</a:t>
            </a:r>
            <a:endParaRPr lang="zh-CN" altLang="en-US" b="1" dirty="0">
              <a:solidFill>
                <a:schemeClr val="accent1"/>
              </a:solidFill>
              <a:latin typeface="+mn-ea"/>
            </a:endParaRPr>
          </a:p>
        </p:txBody>
      </p:sp>
      <p:graphicFrame>
        <p:nvGraphicFramePr>
          <p:cNvPr id="43" name="Tabla 4">
            <a:extLst>
              <a:ext uri="{FF2B5EF4-FFF2-40B4-BE49-F238E27FC236}">
                <a16:creationId xmlns:a16="http://schemas.microsoft.com/office/drawing/2014/main" id="{C9578CE8-15BD-773E-DCED-5583E28638AA}"/>
              </a:ext>
            </a:extLst>
          </p:cNvPr>
          <p:cNvGraphicFramePr>
            <a:graphicFrameLocks noGrp="1"/>
          </p:cNvGraphicFramePr>
          <p:nvPr>
            <p:extLst>
              <p:ext uri="{D42A27DB-BD31-4B8C-83A1-F6EECF244321}">
                <p14:modId xmlns:p14="http://schemas.microsoft.com/office/powerpoint/2010/main" val="2629563303"/>
              </p:ext>
            </p:extLst>
          </p:nvPr>
        </p:nvGraphicFramePr>
        <p:xfrm>
          <a:off x="291547" y="3724825"/>
          <a:ext cx="4917494" cy="2858621"/>
        </p:xfrm>
        <a:graphic>
          <a:graphicData uri="http://schemas.openxmlformats.org/drawingml/2006/table">
            <a:tbl>
              <a:tblPr firstRow="1" bandRow="1">
                <a:tableStyleId>{5C22544A-7EE6-4342-B048-85BDC9FD1C3A}</a:tableStyleId>
              </a:tblPr>
              <a:tblGrid>
                <a:gridCol w="688780">
                  <a:extLst>
                    <a:ext uri="{9D8B030D-6E8A-4147-A177-3AD203B41FA5}">
                      <a16:colId xmlns:a16="http://schemas.microsoft.com/office/drawing/2014/main" val="2041898473"/>
                    </a:ext>
                  </a:extLst>
                </a:gridCol>
                <a:gridCol w="2412230">
                  <a:extLst>
                    <a:ext uri="{9D8B030D-6E8A-4147-A177-3AD203B41FA5}">
                      <a16:colId xmlns:a16="http://schemas.microsoft.com/office/drawing/2014/main" val="61532934"/>
                    </a:ext>
                  </a:extLst>
                </a:gridCol>
                <a:gridCol w="663545">
                  <a:extLst>
                    <a:ext uri="{9D8B030D-6E8A-4147-A177-3AD203B41FA5}">
                      <a16:colId xmlns:a16="http://schemas.microsoft.com/office/drawing/2014/main" val="140785953"/>
                    </a:ext>
                  </a:extLst>
                </a:gridCol>
                <a:gridCol w="1152939">
                  <a:extLst>
                    <a:ext uri="{9D8B030D-6E8A-4147-A177-3AD203B41FA5}">
                      <a16:colId xmlns:a16="http://schemas.microsoft.com/office/drawing/2014/main" val="772456697"/>
                    </a:ext>
                  </a:extLst>
                </a:gridCol>
              </a:tblGrid>
              <a:tr h="513566">
                <a:tc>
                  <a:txBody>
                    <a:bodyPr/>
                    <a:lstStyle/>
                    <a:p>
                      <a:pPr algn="ctr"/>
                      <a:r>
                        <a:rPr lang="es-ES" sz="900" dirty="0"/>
                        <a:t>CUI</a:t>
                      </a:r>
                      <a:endParaRPr lang="en-US" sz="900" dirty="0"/>
                    </a:p>
                  </a:txBody>
                  <a:tcPr anchor="ctr"/>
                </a:tc>
                <a:tc>
                  <a:txBody>
                    <a:bodyPr/>
                    <a:lstStyle/>
                    <a:p>
                      <a:pPr algn="ctr"/>
                      <a:r>
                        <a:rPr lang="es-ES" sz="900" dirty="0"/>
                        <a:t>NOMBRE DEL PI</a:t>
                      </a:r>
                      <a:endParaRPr lang="en-US" sz="900" dirty="0"/>
                    </a:p>
                  </a:txBody>
                  <a:tcPr anchor="ctr"/>
                </a:tc>
                <a:tc>
                  <a:txBody>
                    <a:bodyPr/>
                    <a:lstStyle/>
                    <a:p>
                      <a:pPr algn="ctr"/>
                      <a:r>
                        <a:rPr lang="es-ES" sz="900" dirty="0"/>
                        <a:t>APTO</a:t>
                      </a:r>
                      <a:endParaRPr lang="en-US" sz="900" dirty="0"/>
                    </a:p>
                  </a:txBody>
                  <a:tcPr anchor="ctr"/>
                </a:tc>
                <a:tc>
                  <a:txBody>
                    <a:bodyPr/>
                    <a:lstStyle/>
                    <a:p>
                      <a:pPr algn="ctr"/>
                      <a:r>
                        <a:rPr lang="es-ES" sz="900" dirty="0"/>
                        <a:t>COMENTARIO</a:t>
                      </a:r>
                      <a:endParaRPr lang="en-US" sz="900" dirty="0"/>
                    </a:p>
                  </a:txBody>
                  <a:tcPr anchor="ctr"/>
                </a:tc>
                <a:extLst>
                  <a:ext uri="{0D108BD9-81ED-4DB2-BD59-A6C34878D82A}">
                    <a16:rowId xmlns:a16="http://schemas.microsoft.com/office/drawing/2014/main" val="1333637490"/>
                  </a:ext>
                </a:extLst>
              </a:tr>
              <a:tr h="513566">
                <a:tc>
                  <a:txBody>
                    <a:bodyPr/>
                    <a:lstStyle/>
                    <a:p>
                      <a:pPr algn="ctr" fontAlgn="ctr"/>
                      <a:r>
                        <a:rPr lang="es-PE" sz="950" b="0" i="0" u="none" strike="noStrike">
                          <a:solidFill>
                            <a:srgbClr val="000000"/>
                          </a:solidFill>
                          <a:effectLst/>
                          <a:latin typeface="Eras Medium ITC" panose="020B0602030504020804" pitchFamily="34" charset="0"/>
                        </a:rPr>
                        <a:t>2452593</a:t>
                      </a:r>
                    </a:p>
                  </a:txBody>
                  <a:tcPr marL="9525" marR="9525" marT="9525" marB="0" anchor="ctr"/>
                </a:tc>
                <a:tc>
                  <a:txBody>
                    <a:bodyPr/>
                    <a:lstStyle/>
                    <a:p>
                      <a:pPr algn="ctr" fontAlgn="ctr"/>
                      <a:r>
                        <a:rPr lang="es-MX" sz="950" b="0" i="0" u="none" strike="noStrike" dirty="0">
                          <a:solidFill>
                            <a:srgbClr val="000000"/>
                          </a:solidFill>
                          <a:effectLst/>
                          <a:latin typeface="Eras Medium ITC" panose="020B0602030504020804" pitchFamily="34" charset="0"/>
                        </a:rPr>
                        <a:t>MEJORAMIENTO DE LA CAPACIDAD RESOLUTIVA DEL PUESTO DE SALUD SAN LORENZO CATEGORIA I-1, DISTRITO DE SAN LORENZO - PROVINCIA DE JAUJA - DEPARTAMENTO DE JUNIN</a:t>
                      </a:r>
                    </a:p>
                  </a:txBody>
                  <a:tcPr marL="9525" marR="9525" marT="9525" marB="0" anchor="ctr"/>
                </a:tc>
                <a:tc>
                  <a:txBody>
                    <a:bodyPr/>
                    <a:lstStyle/>
                    <a:p>
                      <a:pPr algn="ctr"/>
                      <a:r>
                        <a:rPr lang="es-MX" sz="900" b="1" i="0" u="none" strike="noStrike" kern="1200" dirty="0">
                          <a:solidFill>
                            <a:srgbClr val="FF0000"/>
                          </a:solidFill>
                          <a:effectLst/>
                          <a:latin typeface="Eras Medium ITC" panose="020B0602030504020804" pitchFamily="34" charset="0"/>
                          <a:ea typeface="+mn-ea"/>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srgbClr val="000000"/>
                          </a:solidFill>
                          <a:effectLst/>
                          <a:uLnTx/>
                          <a:uFillTx/>
                          <a:latin typeface="Eras Medium ITC" panose="020B0602030504020804" pitchFamily="34" charset="0"/>
                          <a:ea typeface="微软雅黑"/>
                          <a:cs typeface="+mn-cs"/>
                        </a:rPr>
                        <a:t>NO TIENE NINGUN AVANCE</a:t>
                      </a:r>
                      <a:endParaRPr kumimoji="0" lang="en-US" sz="9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tc>
                <a:extLst>
                  <a:ext uri="{0D108BD9-81ED-4DB2-BD59-A6C34878D82A}">
                    <a16:rowId xmlns:a16="http://schemas.microsoft.com/office/drawing/2014/main" val="1029984936"/>
                  </a:ext>
                </a:extLst>
              </a:tr>
              <a:tr h="513566">
                <a:tc>
                  <a:txBody>
                    <a:bodyPr/>
                    <a:lstStyle/>
                    <a:p>
                      <a:pPr algn="ctr" fontAlgn="ctr"/>
                      <a:r>
                        <a:rPr lang="es-PE" sz="950" b="0" i="0" u="none" strike="noStrike">
                          <a:solidFill>
                            <a:srgbClr val="000000"/>
                          </a:solidFill>
                          <a:effectLst/>
                          <a:latin typeface="Eras Medium ITC" panose="020B0602030504020804" pitchFamily="34" charset="0"/>
                        </a:rPr>
                        <a:t>2456441</a:t>
                      </a:r>
                    </a:p>
                  </a:txBody>
                  <a:tcPr marL="9525" marR="9525" marT="9525" marB="0" anchor="ctr"/>
                </a:tc>
                <a:tc>
                  <a:txBody>
                    <a:bodyPr/>
                    <a:lstStyle/>
                    <a:p>
                      <a:pPr algn="ctr" fontAlgn="ctr"/>
                      <a:r>
                        <a:rPr lang="es-MX" sz="950" b="0" i="0" u="none" strike="noStrike">
                          <a:solidFill>
                            <a:srgbClr val="000000"/>
                          </a:solidFill>
                          <a:effectLst/>
                          <a:latin typeface="Eras Medium ITC" panose="020B0602030504020804" pitchFamily="34" charset="0"/>
                        </a:rPr>
                        <a:t>MEJORAMIENTO DE LOS SERVICIOS DE SALUD DEL PRIMER NIVEL DE ATENCIÓN EN EL PUESTO DE SALUD DE SAN PEDRO DE CHUNAN, DISTRITO DE SAN PEDRO DE CHUNAN - PROVINCIA DE JAUJA - DEPARTAMENTO DE JUNIN</a:t>
                      </a:r>
                    </a:p>
                  </a:txBody>
                  <a:tcPr marL="9525" marR="9525" marT="9525" marB="0" anchor="ctr"/>
                </a:tc>
                <a:tc>
                  <a:txBody>
                    <a:bodyPr/>
                    <a:lstStyle/>
                    <a:p>
                      <a:pPr algn="ctr"/>
                      <a:r>
                        <a:rPr kumimoji="0" lang="es-MX" sz="900" b="1" i="0" u="none" strike="noStrike" kern="1200" cap="none" spc="0" normalizeH="0" baseline="0" noProof="0" dirty="0">
                          <a:ln>
                            <a:noFill/>
                          </a:ln>
                          <a:solidFill>
                            <a:srgbClr val="FF0000"/>
                          </a:solidFill>
                          <a:effectLst/>
                          <a:uLnTx/>
                          <a:uFillTx/>
                          <a:latin typeface="Eras Medium ITC" panose="020B0602030504020804" pitchFamily="34" charset="0"/>
                          <a:ea typeface="微软雅黑"/>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srgbClr val="000000"/>
                          </a:solidFill>
                          <a:effectLst/>
                          <a:uLnTx/>
                          <a:uFillTx/>
                          <a:latin typeface="Eras Medium ITC" panose="020B0602030504020804" pitchFamily="34" charset="0"/>
                          <a:ea typeface="微软雅黑"/>
                          <a:cs typeface="+mn-cs"/>
                        </a:rPr>
                        <a:t>NO TIENE NINGUN AVANCE</a:t>
                      </a:r>
                      <a:endParaRPr kumimoji="0" lang="en-US" sz="9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tc>
                <a:extLst>
                  <a:ext uri="{0D108BD9-81ED-4DB2-BD59-A6C34878D82A}">
                    <a16:rowId xmlns:a16="http://schemas.microsoft.com/office/drawing/2014/main" val="1053311695"/>
                  </a:ext>
                </a:extLst>
              </a:tr>
              <a:tr h="513566">
                <a:tc>
                  <a:txBody>
                    <a:bodyPr/>
                    <a:lstStyle/>
                    <a:p>
                      <a:pPr algn="ctr" fontAlgn="ctr"/>
                      <a:r>
                        <a:rPr lang="es-PE" sz="950" b="0" i="0" u="none" strike="noStrike">
                          <a:solidFill>
                            <a:srgbClr val="000000"/>
                          </a:solidFill>
                          <a:effectLst/>
                          <a:latin typeface="Eras Medium ITC" panose="020B0602030504020804" pitchFamily="34" charset="0"/>
                        </a:rPr>
                        <a:t>2498411</a:t>
                      </a:r>
                    </a:p>
                  </a:txBody>
                  <a:tcPr marL="9525" marR="9525" marT="9525" marB="0" anchor="ctr"/>
                </a:tc>
                <a:tc>
                  <a:txBody>
                    <a:bodyPr/>
                    <a:lstStyle/>
                    <a:p>
                      <a:pPr algn="ctr" fontAlgn="ctr"/>
                      <a:r>
                        <a:rPr lang="es-MX" sz="950" b="0" i="0" u="none" strike="noStrike" dirty="0">
                          <a:solidFill>
                            <a:srgbClr val="000000"/>
                          </a:solidFill>
                          <a:effectLst/>
                          <a:latin typeface="Eras Medium ITC" panose="020B0602030504020804" pitchFamily="34" charset="0"/>
                        </a:rPr>
                        <a:t>MEJORAMIENTO DE LA CAPACIDAD RESOLUTIVA DEL PUESTO DE SALUD DE ATAURA, DISTRITO DE ATAURA - PROVINCIA DE JAUJA - DEPARTAMENTO DE JUNIN</a:t>
                      </a:r>
                    </a:p>
                  </a:txBody>
                  <a:tcPr marL="9525" marR="9525" marT="9525" marB="0" anchor="ctr"/>
                </a:tc>
                <a:tc>
                  <a:txBody>
                    <a:bodyPr/>
                    <a:lstStyle/>
                    <a:p>
                      <a:pPr algn="ctr"/>
                      <a:r>
                        <a:rPr kumimoji="0" lang="es-MX" sz="900" b="1" i="0" u="none" strike="noStrike" kern="1200" cap="none" spc="0" normalizeH="0" baseline="0" noProof="0" dirty="0">
                          <a:ln>
                            <a:noFill/>
                          </a:ln>
                          <a:solidFill>
                            <a:srgbClr val="FF0000"/>
                          </a:solidFill>
                          <a:effectLst/>
                          <a:uLnTx/>
                          <a:uFillTx/>
                          <a:latin typeface="Eras Medium ITC" panose="020B0602030504020804" pitchFamily="34" charset="0"/>
                          <a:ea typeface="微软雅黑"/>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rPr>
                        <a:t>NO TIENE NINGUN AVANCE</a:t>
                      </a:r>
                      <a:endParaRPr kumimoji="0" lang="en-US" sz="900" b="0" i="0" u="none" strike="noStrike" kern="1200" cap="none" spc="0" normalizeH="0" baseline="0" noProof="0" dirty="0">
                        <a:ln>
                          <a:noFill/>
                        </a:ln>
                        <a:solidFill>
                          <a:srgbClr val="000000"/>
                        </a:solidFill>
                        <a:effectLst/>
                        <a:uLnTx/>
                        <a:uFillTx/>
                        <a:latin typeface="Eras Medium ITC" panose="020B0602030504020804" pitchFamily="34" charset="0"/>
                        <a:ea typeface="微软雅黑"/>
                        <a:cs typeface="+mn-cs"/>
                      </a:endParaRPr>
                    </a:p>
                  </a:txBody>
                  <a:tcPr/>
                </a:tc>
                <a:extLst>
                  <a:ext uri="{0D108BD9-81ED-4DB2-BD59-A6C34878D82A}">
                    <a16:rowId xmlns:a16="http://schemas.microsoft.com/office/drawing/2014/main" val="3657801146"/>
                  </a:ext>
                </a:extLst>
              </a:tr>
            </a:tbl>
          </a:graphicData>
        </a:graphic>
      </p:graphicFrame>
    </p:spTree>
    <p:extLst>
      <p:ext uri="{BB962C8B-B14F-4D97-AF65-F5344CB8AC3E}">
        <p14:creationId xmlns:p14="http://schemas.microsoft.com/office/powerpoint/2010/main" val="4282113153"/>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496050"/>
            <a:ext cx="12192000" cy="361950"/>
          </a:xfrm>
          <a:prstGeom prst="rect">
            <a:avLst/>
          </a:prstGeom>
          <a:solidFill>
            <a:srgbClr val="008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312608" y="1305952"/>
            <a:ext cx="2775368" cy="887826"/>
          </a:xfrm>
          <a:prstGeom prst="rect">
            <a:avLst/>
          </a:prstGeom>
          <a:noFill/>
          <a:ln>
            <a:solidFill>
              <a:srgbClr val="FF8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31"/>
          <p:cNvSpPr/>
          <p:nvPr/>
        </p:nvSpPr>
        <p:spPr>
          <a:xfrm>
            <a:off x="10587524" y="1449283"/>
            <a:ext cx="568171" cy="586015"/>
          </a:xfrm>
          <a:custGeom>
            <a:avLst/>
            <a:gdLst>
              <a:gd name="connsiteX0" fmla="*/ 559267 w 589292"/>
              <a:gd name="connsiteY0" fmla="*/ 238088 h 607799"/>
              <a:gd name="connsiteX1" fmla="*/ 575556 w 589292"/>
              <a:gd name="connsiteY1" fmla="*/ 244486 h 607799"/>
              <a:gd name="connsiteX2" fmla="*/ 589292 w 589292"/>
              <a:gd name="connsiteY2" fmla="*/ 264606 h 607799"/>
              <a:gd name="connsiteX3" fmla="*/ 589292 w 589292"/>
              <a:gd name="connsiteY3" fmla="*/ 598164 h 607799"/>
              <a:gd name="connsiteX4" fmla="*/ 576113 w 589292"/>
              <a:gd name="connsiteY4" fmla="*/ 607112 h 607799"/>
              <a:gd name="connsiteX5" fmla="*/ 452019 w 589292"/>
              <a:gd name="connsiteY5" fmla="*/ 558341 h 607799"/>
              <a:gd name="connsiteX6" fmla="*/ 438282 w 589292"/>
              <a:gd name="connsiteY6" fmla="*/ 538221 h 607799"/>
              <a:gd name="connsiteX7" fmla="*/ 438282 w 589292"/>
              <a:gd name="connsiteY7" fmla="*/ 383843 h 607799"/>
              <a:gd name="connsiteX8" fmla="*/ 444362 w 589292"/>
              <a:gd name="connsiteY8" fmla="*/ 381618 h 607799"/>
              <a:gd name="connsiteX9" fmla="*/ 466080 w 589292"/>
              <a:gd name="connsiteY9" fmla="*/ 366690 h 607799"/>
              <a:gd name="connsiteX10" fmla="*/ 537409 w 589292"/>
              <a:gd name="connsiteY10" fmla="*/ 275269 h 607799"/>
              <a:gd name="connsiteX11" fmla="*/ 559267 w 589292"/>
              <a:gd name="connsiteY11" fmla="*/ 238088 h 607799"/>
              <a:gd name="connsiteX12" fmla="*/ 209859 w 589292"/>
              <a:gd name="connsiteY12" fmla="*/ 194902 h 607799"/>
              <a:gd name="connsiteX13" fmla="*/ 260000 w 589292"/>
              <a:gd name="connsiteY13" fmla="*/ 194902 h 607799"/>
              <a:gd name="connsiteX14" fmla="*/ 262971 w 589292"/>
              <a:gd name="connsiteY14" fmla="*/ 202458 h 607799"/>
              <a:gd name="connsiteX15" fmla="*/ 291525 w 589292"/>
              <a:gd name="connsiteY15" fmla="*/ 257523 h 607799"/>
              <a:gd name="connsiteX16" fmla="*/ 371937 w 589292"/>
              <a:gd name="connsiteY16" fmla="*/ 366032 h 607799"/>
              <a:gd name="connsiteX17" fmla="*/ 393850 w 589292"/>
              <a:gd name="connsiteY17" fmla="*/ 381374 h 607799"/>
              <a:gd name="connsiteX18" fmla="*/ 397425 w 589292"/>
              <a:gd name="connsiteY18" fmla="*/ 382811 h 607799"/>
              <a:gd name="connsiteX19" fmla="*/ 397425 w 589292"/>
              <a:gd name="connsiteY19" fmla="*/ 539294 h 607799"/>
              <a:gd name="connsiteX20" fmla="*/ 379504 w 589292"/>
              <a:gd name="connsiteY20" fmla="*/ 557185 h 607799"/>
              <a:gd name="connsiteX21" fmla="*/ 209859 w 589292"/>
              <a:gd name="connsiteY21" fmla="*/ 557185 h 607799"/>
              <a:gd name="connsiteX22" fmla="*/ 191938 w 589292"/>
              <a:gd name="connsiteY22" fmla="*/ 539294 h 607799"/>
              <a:gd name="connsiteX23" fmla="*/ 191938 w 589292"/>
              <a:gd name="connsiteY23" fmla="*/ 212840 h 607799"/>
              <a:gd name="connsiteX24" fmla="*/ 209859 w 589292"/>
              <a:gd name="connsiteY24" fmla="*/ 194902 h 607799"/>
              <a:gd name="connsiteX25" fmla="*/ 13186 w 589292"/>
              <a:gd name="connsiteY25" fmla="*/ 140695 h 607799"/>
              <a:gd name="connsiteX26" fmla="*/ 137338 w 589292"/>
              <a:gd name="connsiteY26" fmla="*/ 189466 h 607799"/>
              <a:gd name="connsiteX27" fmla="*/ 151081 w 589292"/>
              <a:gd name="connsiteY27" fmla="*/ 209633 h 607799"/>
              <a:gd name="connsiteX28" fmla="*/ 151081 w 589292"/>
              <a:gd name="connsiteY28" fmla="*/ 543612 h 607799"/>
              <a:gd name="connsiteX29" fmla="*/ 138359 w 589292"/>
              <a:gd name="connsiteY29" fmla="*/ 552235 h 607799"/>
              <a:gd name="connsiteX30" fmla="*/ 13743 w 589292"/>
              <a:gd name="connsiteY30" fmla="*/ 503278 h 607799"/>
              <a:gd name="connsiteX31" fmla="*/ 0 w 589292"/>
              <a:gd name="connsiteY31" fmla="*/ 483065 h 607799"/>
              <a:gd name="connsiteX32" fmla="*/ 0 w 589292"/>
              <a:gd name="connsiteY32" fmla="*/ 149643 h 607799"/>
              <a:gd name="connsiteX33" fmla="*/ 13186 w 589292"/>
              <a:gd name="connsiteY33" fmla="*/ 140695 h 607799"/>
              <a:gd name="connsiteX34" fmla="*/ 418473 w 589292"/>
              <a:gd name="connsiteY34" fmla="*/ 52152 h 607799"/>
              <a:gd name="connsiteX35" fmla="*/ 341047 w 589292"/>
              <a:gd name="connsiteY35" fmla="*/ 129569 h 607799"/>
              <a:gd name="connsiteX36" fmla="*/ 376975 w 589292"/>
              <a:gd name="connsiteY36" fmla="*/ 194887 h 607799"/>
              <a:gd name="connsiteX37" fmla="*/ 394568 w 589292"/>
              <a:gd name="connsiteY37" fmla="*/ 203092 h 607799"/>
              <a:gd name="connsiteX38" fmla="*/ 418473 w 589292"/>
              <a:gd name="connsiteY38" fmla="*/ 206893 h 607799"/>
              <a:gd name="connsiteX39" fmla="*/ 438248 w 589292"/>
              <a:gd name="connsiteY39" fmla="*/ 204344 h 607799"/>
              <a:gd name="connsiteX40" fmla="*/ 455701 w 589292"/>
              <a:gd name="connsiteY40" fmla="*/ 197436 h 607799"/>
              <a:gd name="connsiteX41" fmla="*/ 495946 w 589292"/>
              <a:gd name="connsiteY41" fmla="*/ 129569 h 607799"/>
              <a:gd name="connsiteX42" fmla="*/ 418473 w 589292"/>
              <a:gd name="connsiteY42" fmla="*/ 52152 h 607799"/>
              <a:gd name="connsiteX43" fmla="*/ 419123 w 589292"/>
              <a:gd name="connsiteY43" fmla="*/ 0 h 607799"/>
              <a:gd name="connsiteX44" fmla="*/ 552809 w 589292"/>
              <a:gd name="connsiteY44" fmla="*/ 133509 h 607799"/>
              <a:gd name="connsiteX45" fmla="*/ 524540 w 589292"/>
              <a:gd name="connsiteY45" fmla="*/ 224509 h 607799"/>
              <a:gd name="connsiteX46" fmla="*/ 505973 w 589292"/>
              <a:gd name="connsiteY46" fmla="*/ 255708 h 607799"/>
              <a:gd name="connsiteX47" fmla="*/ 439315 w 589292"/>
              <a:gd name="connsiteY47" fmla="*/ 341051 h 607799"/>
              <a:gd name="connsiteX48" fmla="*/ 438248 w 589292"/>
              <a:gd name="connsiteY48" fmla="*/ 342071 h 607799"/>
              <a:gd name="connsiteX49" fmla="*/ 419262 w 589292"/>
              <a:gd name="connsiteY49" fmla="*/ 349581 h 607799"/>
              <a:gd name="connsiteX50" fmla="*/ 398978 w 589292"/>
              <a:gd name="connsiteY50" fmla="*/ 340681 h 607799"/>
              <a:gd name="connsiteX51" fmla="*/ 397492 w 589292"/>
              <a:gd name="connsiteY51" fmla="*/ 339151 h 607799"/>
              <a:gd name="connsiteX52" fmla="*/ 323593 w 589292"/>
              <a:gd name="connsiteY52" fmla="*/ 238880 h 607799"/>
              <a:gd name="connsiteX53" fmla="*/ 300198 w 589292"/>
              <a:gd name="connsiteY53" fmla="*/ 195026 h 607799"/>
              <a:gd name="connsiteX54" fmla="*/ 285437 w 589292"/>
              <a:gd name="connsiteY54" fmla="*/ 133509 h 607799"/>
              <a:gd name="connsiteX55" fmla="*/ 419123 w 589292"/>
              <a:gd name="connsiteY55" fmla="*/ 0 h 60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89292" h="607799">
                <a:moveTo>
                  <a:pt x="559267" y="238088"/>
                </a:moveTo>
                <a:lnTo>
                  <a:pt x="575556" y="244486"/>
                </a:lnTo>
                <a:cubicBezTo>
                  <a:pt x="583816" y="247731"/>
                  <a:pt x="589292" y="255705"/>
                  <a:pt x="589292" y="264606"/>
                </a:cubicBezTo>
                <a:lnTo>
                  <a:pt x="589292" y="598164"/>
                </a:lnTo>
                <a:cubicBezTo>
                  <a:pt x="589292" y="604979"/>
                  <a:pt x="582424" y="609615"/>
                  <a:pt x="576113" y="607112"/>
                </a:cubicBezTo>
                <a:lnTo>
                  <a:pt x="452019" y="558341"/>
                </a:lnTo>
                <a:cubicBezTo>
                  <a:pt x="443758" y="555096"/>
                  <a:pt x="438282" y="547122"/>
                  <a:pt x="438282" y="538221"/>
                </a:cubicBezTo>
                <a:lnTo>
                  <a:pt x="438282" y="383843"/>
                </a:lnTo>
                <a:cubicBezTo>
                  <a:pt x="440324" y="383194"/>
                  <a:pt x="442366" y="382499"/>
                  <a:pt x="444362" y="381618"/>
                </a:cubicBezTo>
                <a:cubicBezTo>
                  <a:pt x="452529" y="378187"/>
                  <a:pt x="459815" y="373181"/>
                  <a:pt x="466080" y="366690"/>
                </a:cubicBezTo>
                <a:cubicBezTo>
                  <a:pt x="492997" y="338735"/>
                  <a:pt x="516989" y="307952"/>
                  <a:pt x="537409" y="275269"/>
                </a:cubicBezTo>
                <a:cubicBezTo>
                  <a:pt x="544787" y="263447"/>
                  <a:pt x="552352" y="251069"/>
                  <a:pt x="559267" y="238088"/>
                </a:cubicBezTo>
                <a:close/>
                <a:moveTo>
                  <a:pt x="209859" y="194902"/>
                </a:moveTo>
                <a:lnTo>
                  <a:pt x="260000" y="194902"/>
                </a:lnTo>
                <a:cubicBezTo>
                  <a:pt x="260929" y="197405"/>
                  <a:pt x="261950" y="199908"/>
                  <a:pt x="262971" y="202458"/>
                </a:cubicBezTo>
                <a:cubicBezTo>
                  <a:pt x="271143" y="222296"/>
                  <a:pt x="281542" y="240512"/>
                  <a:pt x="291525" y="257523"/>
                </a:cubicBezTo>
                <a:cubicBezTo>
                  <a:pt x="315435" y="298173"/>
                  <a:pt x="342455" y="334652"/>
                  <a:pt x="371937" y="366032"/>
                </a:cubicBezTo>
                <a:cubicBezTo>
                  <a:pt x="378112" y="372706"/>
                  <a:pt x="385540" y="377851"/>
                  <a:pt x="393850" y="381374"/>
                </a:cubicBezTo>
                <a:cubicBezTo>
                  <a:pt x="395011" y="381884"/>
                  <a:pt x="396265" y="382348"/>
                  <a:pt x="397425" y="382811"/>
                </a:cubicBezTo>
                <a:lnTo>
                  <a:pt x="397425" y="539294"/>
                </a:lnTo>
                <a:cubicBezTo>
                  <a:pt x="397425" y="549166"/>
                  <a:pt x="389393" y="557185"/>
                  <a:pt x="379504" y="557185"/>
                </a:cubicBezTo>
                <a:lnTo>
                  <a:pt x="209859" y="557185"/>
                </a:lnTo>
                <a:cubicBezTo>
                  <a:pt x="199970" y="557185"/>
                  <a:pt x="191938" y="549166"/>
                  <a:pt x="191938" y="539294"/>
                </a:cubicBezTo>
                <a:lnTo>
                  <a:pt x="191938" y="212840"/>
                </a:lnTo>
                <a:cubicBezTo>
                  <a:pt x="191938" y="202967"/>
                  <a:pt x="199970" y="194902"/>
                  <a:pt x="209859" y="194902"/>
                </a:cubicBezTo>
                <a:close/>
                <a:moveTo>
                  <a:pt x="13186" y="140695"/>
                </a:moveTo>
                <a:lnTo>
                  <a:pt x="137338" y="189466"/>
                </a:lnTo>
                <a:cubicBezTo>
                  <a:pt x="145602" y="192758"/>
                  <a:pt x="151081" y="200732"/>
                  <a:pt x="151081" y="209633"/>
                </a:cubicBezTo>
                <a:lnTo>
                  <a:pt x="151081" y="543612"/>
                </a:lnTo>
                <a:cubicBezTo>
                  <a:pt x="151081" y="550148"/>
                  <a:pt x="144441" y="554645"/>
                  <a:pt x="138359" y="552235"/>
                </a:cubicBezTo>
                <a:lnTo>
                  <a:pt x="13743" y="503278"/>
                </a:lnTo>
                <a:cubicBezTo>
                  <a:pt x="5478" y="500033"/>
                  <a:pt x="0" y="492059"/>
                  <a:pt x="0" y="483065"/>
                </a:cubicBezTo>
                <a:lnTo>
                  <a:pt x="0" y="149643"/>
                </a:lnTo>
                <a:cubicBezTo>
                  <a:pt x="0" y="142874"/>
                  <a:pt x="6871" y="138238"/>
                  <a:pt x="13186" y="140695"/>
                </a:cubicBezTo>
                <a:close/>
                <a:moveTo>
                  <a:pt x="418473" y="52152"/>
                </a:moveTo>
                <a:cubicBezTo>
                  <a:pt x="375675" y="52152"/>
                  <a:pt x="340954" y="86828"/>
                  <a:pt x="341047" y="129569"/>
                </a:cubicBezTo>
                <a:cubicBezTo>
                  <a:pt x="341047" y="157013"/>
                  <a:pt x="355344" y="181165"/>
                  <a:pt x="376975" y="194887"/>
                </a:cubicBezTo>
                <a:cubicBezTo>
                  <a:pt x="382452" y="198363"/>
                  <a:pt x="388301" y="201191"/>
                  <a:pt x="394568" y="203092"/>
                </a:cubicBezTo>
                <a:cubicBezTo>
                  <a:pt x="402134" y="205595"/>
                  <a:pt x="410118" y="206893"/>
                  <a:pt x="418473" y="206893"/>
                </a:cubicBezTo>
                <a:cubicBezTo>
                  <a:pt x="425343" y="206893"/>
                  <a:pt x="431935" y="206012"/>
                  <a:pt x="438248" y="204344"/>
                </a:cubicBezTo>
                <a:cubicBezTo>
                  <a:pt x="444468" y="202721"/>
                  <a:pt x="450270" y="200403"/>
                  <a:pt x="455701" y="197436"/>
                </a:cubicBezTo>
                <a:cubicBezTo>
                  <a:pt x="479653" y="184271"/>
                  <a:pt x="495946" y="158774"/>
                  <a:pt x="495946" y="129569"/>
                </a:cubicBezTo>
                <a:cubicBezTo>
                  <a:pt x="495946" y="86828"/>
                  <a:pt x="461225" y="52152"/>
                  <a:pt x="418473" y="52152"/>
                </a:cubicBezTo>
                <a:close/>
                <a:moveTo>
                  <a:pt x="419123" y="0"/>
                </a:moveTo>
                <a:cubicBezTo>
                  <a:pt x="492975" y="0"/>
                  <a:pt x="552809" y="59755"/>
                  <a:pt x="552809" y="133509"/>
                </a:cubicBezTo>
                <a:cubicBezTo>
                  <a:pt x="552809" y="165218"/>
                  <a:pt x="540137" y="196138"/>
                  <a:pt x="524540" y="224509"/>
                </a:cubicBezTo>
                <a:cubicBezTo>
                  <a:pt x="518599" y="235310"/>
                  <a:pt x="512239" y="245741"/>
                  <a:pt x="505973" y="255708"/>
                </a:cubicBezTo>
                <a:cubicBezTo>
                  <a:pt x="486802" y="286350"/>
                  <a:pt x="464382" y="315045"/>
                  <a:pt x="439315" y="341051"/>
                </a:cubicBezTo>
                <a:cubicBezTo>
                  <a:pt x="438944" y="341376"/>
                  <a:pt x="438619" y="341747"/>
                  <a:pt x="438248" y="342071"/>
                </a:cubicBezTo>
                <a:cubicBezTo>
                  <a:pt x="432863" y="347078"/>
                  <a:pt x="426086" y="349581"/>
                  <a:pt x="419262" y="349581"/>
                </a:cubicBezTo>
                <a:cubicBezTo>
                  <a:pt x="411882" y="349581"/>
                  <a:pt x="404548" y="346614"/>
                  <a:pt x="398978" y="340681"/>
                </a:cubicBezTo>
                <a:cubicBezTo>
                  <a:pt x="398467" y="340124"/>
                  <a:pt x="397910" y="339568"/>
                  <a:pt x="397492" y="339151"/>
                </a:cubicBezTo>
                <a:cubicBezTo>
                  <a:pt x="369130" y="308740"/>
                  <a:pt x="344575" y="274668"/>
                  <a:pt x="323593" y="238880"/>
                </a:cubicBezTo>
                <a:cubicBezTo>
                  <a:pt x="315285" y="224741"/>
                  <a:pt x="306929" y="210138"/>
                  <a:pt x="300198" y="195026"/>
                </a:cubicBezTo>
                <a:cubicBezTo>
                  <a:pt x="291518" y="175556"/>
                  <a:pt x="285437" y="155158"/>
                  <a:pt x="285437" y="133509"/>
                </a:cubicBezTo>
                <a:cubicBezTo>
                  <a:pt x="285437" y="59755"/>
                  <a:pt x="345317" y="0"/>
                  <a:pt x="419123"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矩形 17"/>
          <p:cNvSpPr/>
          <p:nvPr/>
        </p:nvSpPr>
        <p:spPr>
          <a:xfrm>
            <a:off x="7454347" y="1544000"/>
            <a:ext cx="2583025" cy="396583"/>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b="1" dirty="0">
                <a:solidFill>
                  <a:schemeClr val="accent1"/>
                </a:solidFill>
                <a:latin typeface="+mn-ea"/>
              </a:rPr>
              <a:t>PROVINCIA YAULI</a:t>
            </a:r>
            <a:endParaRPr lang="zh-CN" altLang="en-US" b="1" dirty="0">
              <a:solidFill>
                <a:schemeClr val="accent1"/>
              </a:solidFill>
              <a:latin typeface="+mn-ea"/>
            </a:endParaRPr>
          </a:p>
        </p:txBody>
      </p:sp>
      <p:sp>
        <p:nvSpPr>
          <p:cNvPr id="36" name="文本框 35"/>
          <p:cNvSpPr txBox="1"/>
          <p:nvPr/>
        </p:nvSpPr>
        <p:spPr>
          <a:xfrm>
            <a:off x="917059" y="36496"/>
            <a:ext cx="9833510" cy="1077218"/>
          </a:xfrm>
          <a:prstGeom prst="rect">
            <a:avLst/>
          </a:prstGeom>
          <a:noFill/>
        </p:spPr>
        <p:txBody>
          <a:bodyPr wrap="squar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mn-ea"/>
              </a:rPr>
              <a:t>INVERSIONES CON EXPEDIENTE TECNICO DE LOS GOBIERNOS LOCALES</a:t>
            </a:r>
            <a:endParaRPr lang="zh-CN" altLang="en-US" sz="3200" b="1" dirty="0">
              <a:solidFill>
                <a:schemeClr val="tx1">
                  <a:lumMod val="75000"/>
                  <a:lumOff val="25000"/>
                </a:schemeClr>
              </a:solidFill>
              <a:latin typeface="+mn-ea"/>
            </a:endParaRPr>
          </a:p>
        </p:txBody>
      </p:sp>
      <p:sp>
        <p:nvSpPr>
          <p:cNvPr id="5" name="矩形 18">
            <a:extLst>
              <a:ext uri="{FF2B5EF4-FFF2-40B4-BE49-F238E27FC236}">
                <a16:creationId xmlns:a16="http://schemas.microsoft.com/office/drawing/2014/main" id="{B20EAF67-31A5-A5EE-B975-DB180A8D0DD3}"/>
              </a:ext>
            </a:extLst>
          </p:cNvPr>
          <p:cNvSpPr/>
          <p:nvPr/>
        </p:nvSpPr>
        <p:spPr>
          <a:xfrm>
            <a:off x="724623" y="1305952"/>
            <a:ext cx="3427553" cy="672397"/>
          </a:xfrm>
          <a:prstGeom prst="rect">
            <a:avLst/>
          </a:prstGeom>
          <a:noFill/>
          <a:ln>
            <a:solidFill>
              <a:srgbClr val="FF8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椭圆 31">
            <a:extLst>
              <a:ext uri="{FF2B5EF4-FFF2-40B4-BE49-F238E27FC236}">
                <a16:creationId xmlns:a16="http://schemas.microsoft.com/office/drawing/2014/main" id="{F18AF312-2C75-B362-AC52-D2CFFBA1157E}"/>
              </a:ext>
            </a:extLst>
          </p:cNvPr>
          <p:cNvSpPr/>
          <p:nvPr/>
        </p:nvSpPr>
        <p:spPr>
          <a:xfrm>
            <a:off x="4536988" y="1305952"/>
            <a:ext cx="568171" cy="586015"/>
          </a:xfrm>
          <a:custGeom>
            <a:avLst/>
            <a:gdLst>
              <a:gd name="connsiteX0" fmla="*/ 559267 w 589292"/>
              <a:gd name="connsiteY0" fmla="*/ 238088 h 607799"/>
              <a:gd name="connsiteX1" fmla="*/ 575556 w 589292"/>
              <a:gd name="connsiteY1" fmla="*/ 244486 h 607799"/>
              <a:gd name="connsiteX2" fmla="*/ 589292 w 589292"/>
              <a:gd name="connsiteY2" fmla="*/ 264606 h 607799"/>
              <a:gd name="connsiteX3" fmla="*/ 589292 w 589292"/>
              <a:gd name="connsiteY3" fmla="*/ 598164 h 607799"/>
              <a:gd name="connsiteX4" fmla="*/ 576113 w 589292"/>
              <a:gd name="connsiteY4" fmla="*/ 607112 h 607799"/>
              <a:gd name="connsiteX5" fmla="*/ 452019 w 589292"/>
              <a:gd name="connsiteY5" fmla="*/ 558341 h 607799"/>
              <a:gd name="connsiteX6" fmla="*/ 438282 w 589292"/>
              <a:gd name="connsiteY6" fmla="*/ 538221 h 607799"/>
              <a:gd name="connsiteX7" fmla="*/ 438282 w 589292"/>
              <a:gd name="connsiteY7" fmla="*/ 383843 h 607799"/>
              <a:gd name="connsiteX8" fmla="*/ 444362 w 589292"/>
              <a:gd name="connsiteY8" fmla="*/ 381618 h 607799"/>
              <a:gd name="connsiteX9" fmla="*/ 466080 w 589292"/>
              <a:gd name="connsiteY9" fmla="*/ 366690 h 607799"/>
              <a:gd name="connsiteX10" fmla="*/ 537409 w 589292"/>
              <a:gd name="connsiteY10" fmla="*/ 275269 h 607799"/>
              <a:gd name="connsiteX11" fmla="*/ 559267 w 589292"/>
              <a:gd name="connsiteY11" fmla="*/ 238088 h 607799"/>
              <a:gd name="connsiteX12" fmla="*/ 209859 w 589292"/>
              <a:gd name="connsiteY12" fmla="*/ 194902 h 607799"/>
              <a:gd name="connsiteX13" fmla="*/ 260000 w 589292"/>
              <a:gd name="connsiteY13" fmla="*/ 194902 h 607799"/>
              <a:gd name="connsiteX14" fmla="*/ 262971 w 589292"/>
              <a:gd name="connsiteY14" fmla="*/ 202458 h 607799"/>
              <a:gd name="connsiteX15" fmla="*/ 291525 w 589292"/>
              <a:gd name="connsiteY15" fmla="*/ 257523 h 607799"/>
              <a:gd name="connsiteX16" fmla="*/ 371937 w 589292"/>
              <a:gd name="connsiteY16" fmla="*/ 366032 h 607799"/>
              <a:gd name="connsiteX17" fmla="*/ 393850 w 589292"/>
              <a:gd name="connsiteY17" fmla="*/ 381374 h 607799"/>
              <a:gd name="connsiteX18" fmla="*/ 397425 w 589292"/>
              <a:gd name="connsiteY18" fmla="*/ 382811 h 607799"/>
              <a:gd name="connsiteX19" fmla="*/ 397425 w 589292"/>
              <a:gd name="connsiteY19" fmla="*/ 539294 h 607799"/>
              <a:gd name="connsiteX20" fmla="*/ 379504 w 589292"/>
              <a:gd name="connsiteY20" fmla="*/ 557185 h 607799"/>
              <a:gd name="connsiteX21" fmla="*/ 209859 w 589292"/>
              <a:gd name="connsiteY21" fmla="*/ 557185 h 607799"/>
              <a:gd name="connsiteX22" fmla="*/ 191938 w 589292"/>
              <a:gd name="connsiteY22" fmla="*/ 539294 h 607799"/>
              <a:gd name="connsiteX23" fmla="*/ 191938 w 589292"/>
              <a:gd name="connsiteY23" fmla="*/ 212840 h 607799"/>
              <a:gd name="connsiteX24" fmla="*/ 209859 w 589292"/>
              <a:gd name="connsiteY24" fmla="*/ 194902 h 607799"/>
              <a:gd name="connsiteX25" fmla="*/ 13186 w 589292"/>
              <a:gd name="connsiteY25" fmla="*/ 140695 h 607799"/>
              <a:gd name="connsiteX26" fmla="*/ 137338 w 589292"/>
              <a:gd name="connsiteY26" fmla="*/ 189466 h 607799"/>
              <a:gd name="connsiteX27" fmla="*/ 151081 w 589292"/>
              <a:gd name="connsiteY27" fmla="*/ 209633 h 607799"/>
              <a:gd name="connsiteX28" fmla="*/ 151081 w 589292"/>
              <a:gd name="connsiteY28" fmla="*/ 543612 h 607799"/>
              <a:gd name="connsiteX29" fmla="*/ 138359 w 589292"/>
              <a:gd name="connsiteY29" fmla="*/ 552235 h 607799"/>
              <a:gd name="connsiteX30" fmla="*/ 13743 w 589292"/>
              <a:gd name="connsiteY30" fmla="*/ 503278 h 607799"/>
              <a:gd name="connsiteX31" fmla="*/ 0 w 589292"/>
              <a:gd name="connsiteY31" fmla="*/ 483065 h 607799"/>
              <a:gd name="connsiteX32" fmla="*/ 0 w 589292"/>
              <a:gd name="connsiteY32" fmla="*/ 149643 h 607799"/>
              <a:gd name="connsiteX33" fmla="*/ 13186 w 589292"/>
              <a:gd name="connsiteY33" fmla="*/ 140695 h 607799"/>
              <a:gd name="connsiteX34" fmla="*/ 418473 w 589292"/>
              <a:gd name="connsiteY34" fmla="*/ 52152 h 607799"/>
              <a:gd name="connsiteX35" fmla="*/ 341047 w 589292"/>
              <a:gd name="connsiteY35" fmla="*/ 129569 h 607799"/>
              <a:gd name="connsiteX36" fmla="*/ 376975 w 589292"/>
              <a:gd name="connsiteY36" fmla="*/ 194887 h 607799"/>
              <a:gd name="connsiteX37" fmla="*/ 394568 w 589292"/>
              <a:gd name="connsiteY37" fmla="*/ 203092 h 607799"/>
              <a:gd name="connsiteX38" fmla="*/ 418473 w 589292"/>
              <a:gd name="connsiteY38" fmla="*/ 206893 h 607799"/>
              <a:gd name="connsiteX39" fmla="*/ 438248 w 589292"/>
              <a:gd name="connsiteY39" fmla="*/ 204344 h 607799"/>
              <a:gd name="connsiteX40" fmla="*/ 455701 w 589292"/>
              <a:gd name="connsiteY40" fmla="*/ 197436 h 607799"/>
              <a:gd name="connsiteX41" fmla="*/ 495946 w 589292"/>
              <a:gd name="connsiteY41" fmla="*/ 129569 h 607799"/>
              <a:gd name="connsiteX42" fmla="*/ 418473 w 589292"/>
              <a:gd name="connsiteY42" fmla="*/ 52152 h 607799"/>
              <a:gd name="connsiteX43" fmla="*/ 419123 w 589292"/>
              <a:gd name="connsiteY43" fmla="*/ 0 h 607799"/>
              <a:gd name="connsiteX44" fmla="*/ 552809 w 589292"/>
              <a:gd name="connsiteY44" fmla="*/ 133509 h 607799"/>
              <a:gd name="connsiteX45" fmla="*/ 524540 w 589292"/>
              <a:gd name="connsiteY45" fmla="*/ 224509 h 607799"/>
              <a:gd name="connsiteX46" fmla="*/ 505973 w 589292"/>
              <a:gd name="connsiteY46" fmla="*/ 255708 h 607799"/>
              <a:gd name="connsiteX47" fmla="*/ 439315 w 589292"/>
              <a:gd name="connsiteY47" fmla="*/ 341051 h 607799"/>
              <a:gd name="connsiteX48" fmla="*/ 438248 w 589292"/>
              <a:gd name="connsiteY48" fmla="*/ 342071 h 607799"/>
              <a:gd name="connsiteX49" fmla="*/ 419262 w 589292"/>
              <a:gd name="connsiteY49" fmla="*/ 349581 h 607799"/>
              <a:gd name="connsiteX50" fmla="*/ 398978 w 589292"/>
              <a:gd name="connsiteY50" fmla="*/ 340681 h 607799"/>
              <a:gd name="connsiteX51" fmla="*/ 397492 w 589292"/>
              <a:gd name="connsiteY51" fmla="*/ 339151 h 607799"/>
              <a:gd name="connsiteX52" fmla="*/ 323593 w 589292"/>
              <a:gd name="connsiteY52" fmla="*/ 238880 h 607799"/>
              <a:gd name="connsiteX53" fmla="*/ 300198 w 589292"/>
              <a:gd name="connsiteY53" fmla="*/ 195026 h 607799"/>
              <a:gd name="connsiteX54" fmla="*/ 285437 w 589292"/>
              <a:gd name="connsiteY54" fmla="*/ 133509 h 607799"/>
              <a:gd name="connsiteX55" fmla="*/ 419123 w 589292"/>
              <a:gd name="connsiteY55" fmla="*/ 0 h 60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89292" h="607799">
                <a:moveTo>
                  <a:pt x="559267" y="238088"/>
                </a:moveTo>
                <a:lnTo>
                  <a:pt x="575556" y="244486"/>
                </a:lnTo>
                <a:cubicBezTo>
                  <a:pt x="583816" y="247731"/>
                  <a:pt x="589292" y="255705"/>
                  <a:pt x="589292" y="264606"/>
                </a:cubicBezTo>
                <a:lnTo>
                  <a:pt x="589292" y="598164"/>
                </a:lnTo>
                <a:cubicBezTo>
                  <a:pt x="589292" y="604979"/>
                  <a:pt x="582424" y="609615"/>
                  <a:pt x="576113" y="607112"/>
                </a:cubicBezTo>
                <a:lnTo>
                  <a:pt x="452019" y="558341"/>
                </a:lnTo>
                <a:cubicBezTo>
                  <a:pt x="443758" y="555096"/>
                  <a:pt x="438282" y="547122"/>
                  <a:pt x="438282" y="538221"/>
                </a:cubicBezTo>
                <a:lnTo>
                  <a:pt x="438282" y="383843"/>
                </a:lnTo>
                <a:cubicBezTo>
                  <a:pt x="440324" y="383194"/>
                  <a:pt x="442366" y="382499"/>
                  <a:pt x="444362" y="381618"/>
                </a:cubicBezTo>
                <a:cubicBezTo>
                  <a:pt x="452529" y="378187"/>
                  <a:pt x="459815" y="373181"/>
                  <a:pt x="466080" y="366690"/>
                </a:cubicBezTo>
                <a:cubicBezTo>
                  <a:pt x="492997" y="338735"/>
                  <a:pt x="516989" y="307952"/>
                  <a:pt x="537409" y="275269"/>
                </a:cubicBezTo>
                <a:cubicBezTo>
                  <a:pt x="544787" y="263447"/>
                  <a:pt x="552352" y="251069"/>
                  <a:pt x="559267" y="238088"/>
                </a:cubicBezTo>
                <a:close/>
                <a:moveTo>
                  <a:pt x="209859" y="194902"/>
                </a:moveTo>
                <a:lnTo>
                  <a:pt x="260000" y="194902"/>
                </a:lnTo>
                <a:cubicBezTo>
                  <a:pt x="260929" y="197405"/>
                  <a:pt x="261950" y="199908"/>
                  <a:pt x="262971" y="202458"/>
                </a:cubicBezTo>
                <a:cubicBezTo>
                  <a:pt x="271143" y="222296"/>
                  <a:pt x="281542" y="240512"/>
                  <a:pt x="291525" y="257523"/>
                </a:cubicBezTo>
                <a:cubicBezTo>
                  <a:pt x="315435" y="298173"/>
                  <a:pt x="342455" y="334652"/>
                  <a:pt x="371937" y="366032"/>
                </a:cubicBezTo>
                <a:cubicBezTo>
                  <a:pt x="378112" y="372706"/>
                  <a:pt x="385540" y="377851"/>
                  <a:pt x="393850" y="381374"/>
                </a:cubicBezTo>
                <a:cubicBezTo>
                  <a:pt x="395011" y="381884"/>
                  <a:pt x="396265" y="382348"/>
                  <a:pt x="397425" y="382811"/>
                </a:cubicBezTo>
                <a:lnTo>
                  <a:pt x="397425" y="539294"/>
                </a:lnTo>
                <a:cubicBezTo>
                  <a:pt x="397425" y="549166"/>
                  <a:pt x="389393" y="557185"/>
                  <a:pt x="379504" y="557185"/>
                </a:cubicBezTo>
                <a:lnTo>
                  <a:pt x="209859" y="557185"/>
                </a:lnTo>
                <a:cubicBezTo>
                  <a:pt x="199970" y="557185"/>
                  <a:pt x="191938" y="549166"/>
                  <a:pt x="191938" y="539294"/>
                </a:cubicBezTo>
                <a:lnTo>
                  <a:pt x="191938" y="212840"/>
                </a:lnTo>
                <a:cubicBezTo>
                  <a:pt x="191938" y="202967"/>
                  <a:pt x="199970" y="194902"/>
                  <a:pt x="209859" y="194902"/>
                </a:cubicBezTo>
                <a:close/>
                <a:moveTo>
                  <a:pt x="13186" y="140695"/>
                </a:moveTo>
                <a:lnTo>
                  <a:pt x="137338" y="189466"/>
                </a:lnTo>
                <a:cubicBezTo>
                  <a:pt x="145602" y="192758"/>
                  <a:pt x="151081" y="200732"/>
                  <a:pt x="151081" y="209633"/>
                </a:cubicBezTo>
                <a:lnTo>
                  <a:pt x="151081" y="543612"/>
                </a:lnTo>
                <a:cubicBezTo>
                  <a:pt x="151081" y="550148"/>
                  <a:pt x="144441" y="554645"/>
                  <a:pt x="138359" y="552235"/>
                </a:cubicBezTo>
                <a:lnTo>
                  <a:pt x="13743" y="503278"/>
                </a:lnTo>
                <a:cubicBezTo>
                  <a:pt x="5478" y="500033"/>
                  <a:pt x="0" y="492059"/>
                  <a:pt x="0" y="483065"/>
                </a:cubicBezTo>
                <a:lnTo>
                  <a:pt x="0" y="149643"/>
                </a:lnTo>
                <a:cubicBezTo>
                  <a:pt x="0" y="142874"/>
                  <a:pt x="6871" y="138238"/>
                  <a:pt x="13186" y="140695"/>
                </a:cubicBezTo>
                <a:close/>
                <a:moveTo>
                  <a:pt x="418473" y="52152"/>
                </a:moveTo>
                <a:cubicBezTo>
                  <a:pt x="375675" y="52152"/>
                  <a:pt x="340954" y="86828"/>
                  <a:pt x="341047" y="129569"/>
                </a:cubicBezTo>
                <a:cubicBezTo>
                  <a:pt x="341047" y="157013"/>
                  <a:pt x="355344" y="181165"/>
                  <a:pt x="376975" y="194887"/>
                </a:cubicBezTo>
                <a:cubicBezTo>
                  <a:pt x="382452" y="198363"/>
                  <a:pt x="388301" y="201191"/>
                  <a:pt x="394568" y="203092"/>
                </a:cubicBezTo>
                <a:cubicBezTo>
                  <a:pt x="402134" y="205595"/>
                  <a:pt x="410118" y="206893"/>
                  <a:pt x="418473" y="206893"/>
                </a:cubicBezTo>
                <a:cubicBezTo>
                  <a:pt x="425343" y="206893"/>
                  <a:pt x="431935" y="206012"/>
                  <a:pt x="438248" y="204344"/>
                </a:cubicBezTo>
                <a:cubicBezTo>
                  <a:pt x="444468" y="202721"/>
                  <a:pt x="450270" y="200403"/>
                  <a:pt x="455701" y="197436"/>
                </a:cubicBezTo>
                <a:cubicBezTo>
                  <a:pt x="479653" y="184271"/>
                  <a:pt x="495946" y="158774"/>
                  <a:pt x="495946" y="129569"/>
                </a:cubicBezTo>
                <a:cubicBezTo>
                  <a:pt x="495946" y="86828"/>
                  <a:pt x="461225" y="52152"/>
                  <a:pt x="418473" y="52152"/>
                </a:cubicBezTo>
                <a:close/>
                <a:moveTo>
                  <a:pt x="419123" y="0"/>
                </a:moveTo>
                <a:cubicBezTo>
                  <a:pt x="492975" y="0"/>
                  <a:pt x="552809" y="59755"/>
                  <a:pt x="552809" y="133509"/>
                </a:cubicBezTo>
                <a:cubicBezTo>
                  <a:pt x="552809" y="165218"/>
                  <a:pt x="540137" y="196138"/>
                  <a:pt x="524540" y="224509"/>
                </a:cubicBezTo>
                <a:cubicBezTo>
                  <a:pt x="518599" y="235310"/>
                  <a:pt x="512239" y="245741"/>
                  <a:pt x="505973" y="255708"/>
                </a:cubicBezTo>
                <a:cubicBezTo>
                  <a:pt x="486802" y="286350"/>
                  <a:pt x="464382" y="315045"/>
                  <a:pt x="439315" y="341051"/>
                </a:cubicBezTo>
                <a:cubicBezTo>
                  <a:pt x="438944" y="341376"/>
                  <a:pt x="438619" y="341747"/>
                  <a:pt x="438248" y="342071"/>
                </a:cubicBezTo>
                <a:cubicBezTo>
                  <a:pt x="432863" y="347078"/>
                  <a:pt x="426086" y="349581"/>
                  <a:pt x="419262" y="349581"/>
                </a:cubicBezTo>
                <a:cubicBezTo>
                  <a:pt x="411882" y="349581"/>
                  <a:pt x="404548" y="346614"/>
                  <a:pt x="398978" y="340681"/>
                </a:cubicBezTo>
                <a:cubicBezTo>
                  <a:pt x="398467" y="340124"/>
                  <a:pt x="397910" y="339568"/>
                  <a:pt x="397492" y="339151"/>
                </a:cubicBezTo>
                <a:cubicBezTo>
                  <a:pt x="369130" y="308740"/>
                  <a:pt x="344575" y="274668"/>
                  <a:pt x="323593" y="238880"/>
                </a:cubicBezTo>
                <a:cubicBezTo>
                  <a:pt x="315285" y="224741"/>
                  <a:pt x="306929" y="210138"/>
                  <a:pt x="300198" y="195026"/>
                </a:cubicBezTo>
                <a:cubicBezTo>
                  <a:pt x="291518" y="175556"/>
                  <a:pt x="285437" y="155158"/>
                  <a:pt x="285437" y="133509"/>
                </a:cubicBezTo>
                <a:cubicBezTo>
                  <a:pt x="285437" y="59755"/>
                  <a:pt x="345317" y="0"/>
                  <a:pt x="419123"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aphicFrame>
        <p:nvGraphicFramePr>
          <p:cNvPr id="38" name="Tabla 4">
            <a:extLst>
              <a:ext uri="{FF2B5EF4-FFF2-40B4-BE49-F238E27FC236}">
                <a16:creationId xmlns:a16="http://schemas.microsoft.com/office/drawing/2014/main" id="{38560241-80C1-1FAF-E337-3BAFDCEACE4A}"/>
              </a:ext>
            </a:extLst>
          </p:cNvPr>
          <p:cNvGraphicFramePr>
            <a:graphicFrameLocks noGrp="1"/>
          </p:cNvGraphicFramePr>
          <p:nvPr>
            <p:extLst>
              <p:ext uri="{D42A27DB-BD31-4B8C-83A1-F6EECF244321}">
                <p14:modId xmlns:p14="http://schemas.microsoft.com/office/powerpoint/2010/main" val="299694651"/>
              </p:ext>
            </p:extLst>
          </p:nvPr>
        </p:nvGraphicFramePr>
        <p:xfrm>
          <a:off x="503587" y="2272641"/>
          <a:ext cx="6188762" cy="3946713"/>
        </p:xfrm>
        <a:graphic>
          <a:graphicData uri="http://schemas.openxmlformats.org/drawingml/2006/table">
            <a:tbl>
              <a:tblPr firstRow="1" bandRow="1">
                <a:tableStyleId>{5C22544A-7EE6-4342-B048-85BDC9FD1C3A}</a:tableStyleId>
              </a:tblPr>
              <a:tblGrid>
                <a:gridCol w="733404">
                  <a:extLst>
                    <a:ext uri="{9D8B030D-6E8A-4147-A177-3AD203B41FA5}">
                      <a16:colId xmlns:a16="http://schemas.microsoft.com/office/drawing/2014/main" val="2041898473"/>
                    </a:ext>
                  </a:extLst>
                </a:gridCol>
                <a:gridCol w="3282001">
                  <a:extLst>
                    <a:ext uri="{9D8B030D-6E8A-4147-A177-3AD203B41FA5}">
                      <a16:colId xmlns:a16="http://schemas.microsoft.com/office/drawing/2014/main" val="61532934"/>
                    </a:ext>
                  </a:extLst>
                </a:gridCol>
                <a:gridCol w="931473">
                  <a:extLst>
                    <a:ext uri="{9D8B030D-6E8A-4147-A177-3AD203B41FA5}">
                      <a16:colId xmlns:a16="http://schemas.microsoft.com/office/drawing/2014/main" val="140785953"/>
                    </a:ext>
                  </a:extLst>
                </a:gridCol>
                <a:gridCol w="1241884">
                  <a:extLst>
                    <a:ext uri="{9D8B030D-6E8A-4147-A177-3AD203B41FA5}">
                      <a16:colId xmlns:a16="http://schemas.microsoft.com/office/drawing/2014/main" val="772456697"/>
                    </a:ext>
                  </a:extLst>
                </a:gridCol>
              </a:tblGrid>
              <a:tr h="513566">
                <a:tc>
                  <a:txBody>
                    <a:bodyPr/>
                    <a:lstStyle/>
                    <a:p>
                      <a:pPr algn="ctr"/>
                      <a:r>
                        <a:rPr lang="es-ES" sz="800" dirty="0"/>
                        <a:t>CUI</a:t>
                      </a:r>
                      <a:endParaRPr lang="en-US" sz="800" dirty="0"/>
                    </a:p>
                  </a:txBody>
                  <a:tcPr anchor="ctr"/>
                </a:tc>
                <a:tc>
                  <a:txBody>
                    <a:bodyPr/>
                    <a:lstStyle/>
                    <a:p>
                      <a:pPr algn="ctr"/>
                      <a:r>
                        <a:rPr lang="es-ES" sz="800" dirty="0"/>
                        <a:t>NOMBRE DEL PI</a:t>
                      </a:r>
                      <a:endParaRPr lang="en-US" sz="800" dirty="0"/>
                    </a:p>
                  </a:txBody>
                  <a:tcPr anchor="ctr"/>
                </a:tc>
                <a:tc>
                  <a:txBody>
                    <a:bodyPr/>
                    <a:lstStyle/>
                    <a:p>
                      <a:pPr algn="ctr"/>
                      <a:r>
                        <a:rPr lang="es-ES" sz="800" dirty="0"/>
                        <a:t>APTO</a:t>
                      </a:r>
                      <a:endParaRPr lang="en-US" sz="800" dirty="0"/>
                    </a:p>
                  </a:txBody>
                  <a:tcPr anchor="ctr"/>
                </a:tc>
                <a:tc>
                  <a:txBody>
                    <a:bodyPr/>
                    <a:lstStyle/>
                    <a:p>
                      <a:pPr algn="ctr"/>
                      <a:r>
                        <a:rPr lang="es-ES" sz="800" dirty="0"/>
                        <a:t>COMENTARIO</a:t>
                      </a:r>
                      <a:endParaRPr lang="en-US" sz="800" dirty="0"/>
                    </a:p>
                  </a:txBody>
                  <a:tcPr anchor="ctr"/>
                </a:tc>
                <a:extLst>
                  <a:ext uri="{0D108BD9-81ED-4DB2-BD59-A6C34878D82A}">
                    <a16:rowId xmlns:a16="http://schemas.microsoft.com/office/drawing/2014/main" val="1333637490"/>
                  </a:ext>
                </a:extLst>
              </a:tr>
              <a:tr h="513566">
                <a:tc>
                  <a:txBody>
                    <a:bodyPr/>
                    <a:lstStyle/>
                    <a:p>
                      <a:pPr algn="ctr" fontAlgn="ctr"/>
                      <a:r>
                        <a:rPr lang="es-PE" sz="950" b="0" i="0" u="none" strike="noStrike">
                          <a:solidFill>
                            <a:srgbClr val="000000"/>
                          </a:solidFill>
                          <a:effectLst/>
                          <a:latin typeface="Eras Medium ITC" panose="020B0602030504020804" pitchFamily="34" charset="0"/>
                        </a:rPr>
                        <a:t>2314323</a:t>
                      </a:r>
                    </a:p>
                  </a:txBody>
                  <a:tcPr marL="9525" marR="9525" marT="9525" marB="0" anchor="ctr"/>
                </a:tc>
                <a:tc>
                  <a:txBody>
                    <a:bodyPr/>
                    <a:lstStyle/>
                    <a:p>
                      <a:pPr algn="ctr" fontAlgn="ctr"/>
                      <a:r>
                        <a:rPr lang="es-MX" sz="950" b="0" i="0" u="none" strike="noStrike">
                          <a:solidFill>
                            <a:srgbClr val="000000"/>
                          </a:solidFill>
                          <a:effectLst/>
                          <a:latin typeface="Eras Medium ITC" panose="020B0602030504020804" pitchFamily="34" charset="0"/>
                        </a:rPr>
                        <a:t>MEJORAMIENTO DE LOS SERVICIOS DE ATENCION MEDICA BASICA EN LOS ESTABLECIMIENTOS DE SALUD DE SAN AGUSTIN Y COYLLOR DEL DISTRITO DE SAN AGUSTIN - PROVINCIA DE HUANCAYO - DEPARTAMENTO DE JUNIN</a:t>
                      </a:r>
                    </a:p>
                  </a:txBody>
                  <a:tcPr marL="9525" marR="9525" marT="9525" marB="0" anchor="ctr"/>
                </a:tc>
                <a:tc>
                  <a:txBody>
                    <a:bodyPr/>
                    <a:lstStyle/>
                    <a:p>
                      <a:pPr algn="ctr"/>
                      <a:r>
                        <a:rPr lang="es-MX" sz="900" b="1" i="0" u="none" strike="noStrike" kern="1200" dirty="0">
                          <a:solidFill>
                            <a:srgbClr val="FF0000"/>
                          </a:solidFill>
                          <a:effectLst/>
                          <a:latin typeface="Eras Medium ITC" panose="020B0602030504020804" pitchFamily="34" charset="0"/>
                          <a:ea typeface="+mn-ea"/>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rPr>
                        <a:t>NO TIENE NINGUN AVANCE</a:t>
                      </a:r>
                      <a:endParaRPr kumimoji="0" lang="en-U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endParaRPr>
                    </a:p>
                  </a:txBody>
                  <a:tcPr anchor="ctr"/>
                </a:tc>
                <a:extLst>
                  <a:ext uri="{0D108BD9-81ED-4DB2-BD59-A6C34878D82A}">
                    <a16:rowId xmlns:a16="http://schemas.microsoft.com/office/drawing/2014/main" val="1029984936"/>
                  </a:ext>
                </a:extLst>
              </a:tr>
              <a:tr h="513566">
                <a:tc>
                  <a:txBody>
                    <a:bodyPr/>
                    <a:lstStyle/>
                    <a:p>
                      <a:pPr algn="ctr" fontAlgn="ctr"/>
                      <a:r>
                        <a:rPr lang="es-PE" sz="950" b="0" i="0" u="none" strike="noStrike">
                          <a:solidFill>
                            <a:srgbClr val="000000"/>
                          </a:solidFill>
                          <a:effectLst/>
                          <a:latin typeface="Eras Medium ITC" panose="020B0602030504020804" pitchFamily="34" charset="0"/>
                        </a:rPr>
                        <a:t>2498779</a:t>
                      </a:r>
                    </a:p>
                  </a:txBody>
                  <a:tcPr marL="9525" marR="9525" marT="9525" marB="0" anchor="ctr"/>
                </a:tc>
                <a:tc>
                  <a:txBody>
                    <a:bodyPr/>
                    <a:lstStyle/>
                    <a:p>
                      <a:pPr algn="ctr" fontAlgn="ctr"/>
                      <a:r>
                        <a:rPr lang="es-MX" sz="950" b="0" i="0" u="none" strike="noStrike">
                          <a:solidFill>
                            <a:srgbClr val="000000"/>
                          </a:solidFill>
                          <a:effectLst/>
                          <a:latin typeface="Eras Medium ITC" panose="020B0602030504020804" pitchFamily="34" charset="0"/>
                        </a:rPr>
                        <a:t>MEJORAMIENTO DE LA CAPACIDAD RESOLUTIVA DEL CENTRO DE SALUD DE CHONGOS ALTO DEL DISTRITO DE CHONGOS ALTO - PROVINCIA DE HUANCAYO - DEPARTAMENTO DE JUNIN</a:t>
                      </a:r>
                    </a:p>
                  </a:txBody>
                  <a:tcPr marL="9525" marR="9525" marT="9525" marB="0" anchor="ctr"/>
                </a:tc>
                <a:tc>
                  <a:txBody>
                    <a:bodyPr/>
                    <a:lstStyle/>
                    <a:p>
                      <a:pPr algn="ctr"/>
                      <a:r>
                        <a:rPr kumimoji="0" lang="es-MX" sz="900" b="1" i="0" u="none" strike="noStrike" kern="1200" cap="none" spc="0" normalizeH="0" baseline="0" noProof="0" dirty="0">
                          <a:ln>
                            <a:noFill/>
                          </a:ln>
                          <a:solidFill>
                            <a:srgbClr val="FF0000"/>
                          </a:solidFill>
                          <a:effectLst/>
                          <a:uLnTx/>
                          <a:uFillTx/>
                          <a:latin typeface="Eras Medium ITC" panose="020B0602030504020804" pitchFamily="34" charset="0"/>
                          <a:ea typeface="微软雅黑"/>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rPr>
                        <a:t>VIENE LEVANTANDO LAS OBSERVACIONES</a:t>
                      </a:r>
                      <a:endParaRPr kumimoji="0" lang="en-U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endParaRPr>
                    </a:p>
                  </a:txBody>
                  <a:tcPr anchor="ctr"/>
                </a:tc>
                <a:extLst>
                  <a:ext uri="{0D108BD9-81ED-4DB2-BD59-A6C34878D82A}">
                    <a16:rowId xmlns:a16="http://schemas.microsoft.com/office/drawing/2014/main" val="1199598507"/>
                  </a:ext>
                </a:extLst>
              </a:tr>
              <a:tr h="513566">
                <a:tc>
                  <a:txBody>
                    <a:bodyPr/>
                    <a:lstStyle/>
                    <a:p>
                      <a:pPr algn="ctr" fontAlgn="ctr"/>
                      <a:r>
                        <a:rPr lang="es-PE" sz="950" b="0" i="0" u="none" strike="noStrike">
                          <a:solidFill>
                            <a:srgbClr val="000000"/>
                          </a:solidFill>
                          <a:effectLst/>
                          <a:latin typeface="Eras Medium ITC" panose="020B0602030504020804" pitchFamily="34" charset="0"/>
                        </a:rPr>
                        <a:t>2481580</a:t>
                      </a:r>
                    </a:p>
                  </a:txBody>
                  <a:tcPr marL="9525" marR="9525" marT="9525" marB="0" anchor="ctr"/>
                </a:tc>
                <a:tc>
                  <a:txBody>
                    <a:bodyPr/>
                    <a:lstStyle/>
                    <a:p>
                      <a:pPr algn="ctr" fontAlgn="ctr"/>
                      <a:r>
                        <a:rPr lang="es-MX" sz="950" b="0" i="0" u="none" strike="noStrike">
                          <a:solidFill>
                            <a:srgbClr val="000000"/>
                          </a:solidFill>
                          <a:effectLst/>
                          <a:latin typeface="Eras Medium ITC" panose="020B0602030504020804" pitchFamily="34" charset="0"/>
                        </a:rPr>
                        <a:t>MEJORAMIENTO DE LA CAPACIDAD RESOLUTIVA DEL ESTABLECIMIENTO DE SALUD DE CATEGORIA I-1 DE COLPAR, DISTRITO DE QUILCAS - PROVINCIA DE HUANCAYO - DEPARTAMENTO DE JUNIN</a:t>
                      </a:r>
                    </a:p>
                  </a:txBody>
                  <a:tcPr marL="9525" marR="9525" marT="9525" marB="0" anchor="ctr"/>
                </a:tc>
                <a:tc>
                  <a:txBody>
                    <a:bodyPr/>
                    <a:lstStyle/>
                    <a:p>
                      <a:pPr algn="ctr"/>
                      <a:r>
                        <a:rPr kumimoji="0" lang="es-MX" sz="900" b="1" i="0" u="none" strike="noStrike" kern="1200" cap="none" spc="0" normalizeH="0" baseline="0" noProof="0" dirty="0">
                          <a:ln>
                            <a:noFill/>
                          </a:ln>
                          <a:solidFill>
                            <a:srgbClr val="FF0000"/>
                          </a:solidFill>
                          <a:effectLst/>
                          <a:uLnTx/>
                          <a:uFillTx/>
                          <a:latin typeface="Eras Medium ITC" panose="020B0602030504020804" pitchFamily="34" charset="0"/>
                          <a:ea typeface="微软雅黑"/>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rPr>
                        <a:t>VIENE LEVANTANDO LAS OBSERVACIONES</a:t>
                      </a:r>
                      <a:endParaRPr kumimoji="0" lang="en-U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endParaRPr>
                    </a:p>
                  </a:txBody>
                  <a:tcPr anchor="ctr"/>
                </a:tc>
                <a:extLst>
                  <a:ext uri="{0D108BD9-81ED-4DB2-BD59-A6C34878D82A}">
                    <a16:rowId xmlns:a16="http://schemas.microsoft.com/office/drawing/2014/main" val="1038064734"/>
                  </a:ext>
                </a:extLst>
              </a:tr>
              <a:tr h="513566">
                <a:tc>
                  <a:txBody>
                    <a:bodyPr/>
                    <a:lstStyle/>
                    <a:p>
                      <a:pPr algn="ctr" fontAlgn="ctr"/>
                      <a:r>
                        <a:rPr lang="es-PE" sz="950" b="0" i="0" u="none" strike="noStrike">
                          <a:solidFill>
                            <a:srgbClr val="000000"/>
                          </a:solidFill>
                          <a:effectLst/>
                          <a:latin typeface="Eras Medium ITC" panose="020B0602030504020804" pitchFamily="34" charset="0"/>
                        </a:rPr>
                        <a:t>2446538</a:t>
                      </a:r>
                    </a:p>
                  </a:txBody>
                  <a:tcPr marL="9525" marR="9525" marT="9525" marB="0" anchor="ctr"/>
                </a:tc>
                <a:tc>
                  <a:txBody>
                    <a:bodyPr/>
                    <a:lstStyle/>
                    <a:p>
                      <a:pPr algn="ctr" fontAlgn="ctr"/>
                      <a:r>
                        <a:rPr lang="es-MX" sz="950" b="0" i="0" u="none" strike="noStrike" dirty="0">
                          <a:solidFill>
                            <a:srgbClr val="000000"/>
                          </a:solidFill>
                          <a:effectLst/>
                          <a:latin typeface="Eras Medium ITC" panose="020B0602030504020804" pitchFamily="34" charset="0"/>
                        </a:rPr>
                        <a:t>MEJORAMIENTO Y AMPLIACION DEL SERVICIO DE SALUD DEL PUESTO DE SALUD EN EL DISTRITO DE VIQUES - PROVINCIA DE HUANCAYO - DEPARTAMENTO DE JUNIN</a:t>
                      </a:r>
                    </a:p>
                  </a:txBody>
                  <a:tcPr marL="9525" marR="9525" marT="9525" marB="0" anchor="ctr"/>
                </a:tc>
                <a:tc>
                  <a:txBody>
                    <a:bodyPr/>
                    <a:lstStyle/>
                    <a:p>
                      <a:pPr algn="ctr"/>
                      <a:r>
                        <a:rPr kumimoji="0" lang="es-MX" sz="900" b="1" i="0" u="none" strike="noStrike" kern="1200" cap="none" spc="0" normalizeH="0" baseline="0" noProof="0" dirty="0">
                          <a:ln>
                            <a:noFill/>
                          </a:ln>
                          <a:solidFill>
                            <a:srgbClr val="FF0000"/>
                          </a:solidFill>
                          <a:effectLst/>
                          <a:uLnTx/>
                          <a:uFillTx/>
                          <a:latin typeface="Eras Medium ITC" panose="020B0602030504020804" pitchFamily="34" charset="0"/>
                          <a:ea typeface="微软雅黑"/>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rPr>
                        <a:t>VIENE LEVANTANDO LAS OBSERVACIONES</a:t>
                      </a:r>
                      <a:endParaRPr kumimoji="0" lang="en-U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endParaRPr>
                    </a:p>
                  </a:txBody>
                  <a:tcPr anchor="ctr"/>
                </a:tc>
                <a:extLst>
                  <a:ext uri="{0D108BD9-81ED-4DB2-BD59-A6C34878D82A}">
                    <a16:rowId xmlns:a16="http://schemas.microsoft.com/office/drawing/2014/main" val="985899802"/>
                  </a:ext>
                </a:extLst>
              </a:tr>
              <a:tr h="513566">
                <a:tc>
                  <a:txBody>
                    <a:bodyPr/>
                    <a:lstStyle/>
                    <a:p>
                      <a:pPr algn="ctr" fontAlgn="ctr"/>
                      <a:r>
                        <a:rPr lang="es-PE" sz="950" b="0" i="0" u="none" strike="noStrike">
                          <a:solidFill>
                            <a:srgbClr val="000000"/>
                          </a:solidFill>
                          <a:effectLst/>
                          <a:latin typeface="Eras Medium ITC" panose="020B0602030504020804" pitchFamily="34" charset="0"/>
                        </a:rPr>
                        <a:t>2337560</a:t>
                      </a:r>
                    </a:p>
                  </a:txBody>
                  <a:tcPr marL="9525" marR="9525" marT="9525" marB="0" anchor="ctr"/>
                </a:tc>
                <a:tc>
                  <a:txBody>
                    <a:bodyPr/>
                    <a:lstStyle/>
                    <a:p>
                      <a:pPr algn="ctr" fontAlgn="ctr"/>
                      <a:r>
                        <a:rPr lang="es-MX" sz="950" b="0" i="0" u="none" strike="noStrike">
                          <a:solidFill>
                            <a:srgbClr val="000000"/>
                          </a:solidFill>
                          <a:effectLst/>
                          <a:latin typeface="Eras Medium ITC" panose="020B0602030504020804" pitchFamily="34" charset="0"/>
                        </a:rPr>
                        <a:t>MEJORAMIENTO DE LOS SERVICIOS DE SALUD DEL PUESTO DE SALUD DE HUALHUAS I-2, DISTRITO DE HUALHUAS - HUANCAYO - JUNIN</a:t>
                      </a:r>
                    </a:p>
                  </a:txBody>
                  <a:tcPr marL="9525" marR="9525" marT="9525" marB="0" anchor="ctr"/>
                </a:tc>
                <a:tc>
                  <a:txBody>
                    <a:bodyPr/>
                    <a:lstStyle/>
                    <a:p>
                      <a:pPr algn="ctr"/>
                      <a:r>
                        <a:rPr kumimoji="0" lang="es-MX" sz="900" b="1" i="0" u="none" strike="noStrike" kern="1200" cap="none" spc="0" normalizeH="0" baseline="0" noProof="0" dirty="0">
                          <a:ln>
                            <a:noFill/>
                          </a:ln>
                          <a:solidFill>
                            <a:srgbClr val="FF0000"/>
                          </a:solidFill>
                          <a:effectLst/>
                          <a:uLnTx/>
                          <a:uFillTx/>
                          <a:latin typeface="Eras Medium ITC" panose="020B0602030504020804" pitchFamily="34" charset="0"/>
                          <a:ea typeface="微软雅黑"/>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rPr>
                        <a:t>NO TIENE NINGUN AVANCE</a:t>
                      </a:r>
                      <a:endParaRPr kumimoji="0" lang="en-U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endParaRPr>
                    </a:p>
                    <a:p>
                      <a:pPr algn="ctr"/>
                      <a:r>
                        <a:rPr lang="es-MX" sz="900" b="0" i="0" u="none" strike="noStrike" kern="1200" dirty="0">
                          <a:solidFill>
                            <a:srgbClr val="000000"/>
                          </a:solidFill>
                          <a:effectLst/>
                          <a:latin typeface="Eras Medium ITC" panose="020B0602030504020804" pitchFamily="34" charset="0"/>
                          <a:ea typeface="+mn-ea"/>
                          <a:cs typeface="+mn-cs"/>
                        </a:rPr>
                        <a:t>.</a:t>
                      </a:r>
                      <a:endParaRPr lang="es-PE" sz="9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163769236"/>
                  </a:ext>
                </a:extLst>
              </a:tr>
              <a:tr h="513566">
                <a:tc>
                  <a:txBody>
                    <a:bodyPr/>
                    <a:lstStyle/>
                    <a:p>
                      <a:pPr algn="ctr" fontAlgn="ctr"/>
                      <a:r>
                        <a:rPr lang="es-PE" sz="950" b="0" i="0" u="none" strike="noStrike">
                          <a:solidFill>
                            <a:srgbClr val="000000"/>
                          </a:solidFill>
                          <a:effectLst/>
                          <a:latin typeface="Eras Medium ITC" panose="020B0602030504020804" pitchFamily="34" charset="0"/>
                        </a:rPr>
                        <a:t>2336443</a:t>
                      </a:r>
                    </a:p>
                  </a:txBody>
                  <a:tcPr marL="9525" marR="9525" marT="9525" marB="0" anchor="ctr"/>
                </a:tc>
                <a:tc>
                  <a:txBody>
                    <a:bodyPr/>
                    <a:lstStyle/>
                    <a:p>
                      <a:pPr algn="ctr" fontAlgn="ctr"/>
                      <a:r>
                        <a:rPr lang="es-PE" sz="950" b="0" i="0" u="none" strike="noStrike" dirty="0">
                          <a:solidFill>
                            <a:srgbClr val="000000"/>
                          </a:solidFill>
                          <a:effectLst/>
                          <a:latin typeface="Eras Medium ITC" panose="020B0602030504020804" pitchFamily="34" charset="0"/>
                        </a:rPr>
                        <a:t>MEJORAMIENTO DE LOS SERVICIOS DE SALUD DEL CENTRO DE SALUD SANTO DOMINGO DE ACOBAMBA, DISTRITO DE SANTO DOMINGO DE ACOBAMBA, PROVINCIA DE HUANCAYO, JUNÍN</a:t>
                      </a:r>
                    </a:p>
                  </a:txBody>
                  <a:tcPr marL="9525" marR="9525" marT="9525" marB="0" anchor="ctr"/>
                </a:tc>
                <a:tc>
                  <a:txBody>
                    <a:bodyPr/>
                    <a:lstStyle/>
                    <a:p>
                      <a:pPr algn="ctr"/>
                      <a:r>
                        <a:rPr kumimoji="0" lang="es-MX" sz="900" b="1" i="0" u="none" strike="noStrike" kern="1200" cap="none" spc="0" normalizeH="0" baseline="0" noProof="0" dirty="0">
                          <a:ln>
                            <a:noFill/>
                          </a:ln>
                          <a:solidFill>
                            <a:srgbClr val="FF0000"/>
                          </a:solidFill>
                          <a:effectLst/>
                          <a:uLnTx/>
                          <a:uFillTx/>
                          <a:latin typeface="Eras Medium ITC" panose="020B0602030504020804" pitchFamily="34" charset="0"/>
                          <a:ea typeface="微软雅黑"/>
                          <a:cs typeface="+mn-cs"/>
                        </a:rPr>
                        <a:t>NO</a:t>
                      </a:r>
                      <a:endParaRPr lang="es-PE" sz="90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rPr>
                        <a:t>VIENE LEVANTANDO LAS OBSERVACIONES</a:t>
                      </a:r>
                      <a:endParaRPr kumimoji="0" lang="en-US" sz="9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endParaRPr>
                    </a:p>
                    <a:p>
                      <a:pPr algn="ctr"/>
                      <a:endParaRPr lang="es-PE" sz="900" b="0" i="0" u="none" strike="noStrike" kern="1200" dirty="0">
                        <a:solidFill>
                          <a:srgbClr val="000000"/>
                        </a:solidFill>
                        <a:effectLst/>
                        <a:latin typeface="Eras Medium ITC" panose="020B0602030504020804" pitchFamily="34" charset="0"/>
                        <a:ea typeface="+mn-ea"/>
                        <a:cs typeface="+mn-cs"/>
                      </a:endParaRPr>
                    </a:p>
                  </a:txBody>
                  <a:tcPr anchor="ctr"/>
                </a:tc>
                <a:extLst>
                  <a:ext uri="{0D108BD9-81ED-4DB2-BD59-A6C34878D82A}">
                    <a16:rowId xmlns:a16="http://schemas.microsoft.com/office/drawing/2014/main" val="1170346909"/>
                  </a:ext>
                </a:extLst>
              </a:tr>
            </a:tbl>
          </a:graphicData>
        </a:graphic>
      </p:graphicFrame>
      <p:sp>
        <p:nvSpPr>
          <p:cNvPr id="39" name="矩形 17">
            <a:extLst>
              <a:ext uri="{FF2B5EF4-FFF2-40B4-BE49-F238E27FC236}">
                <a16:creationId xmlns:a16="http://schemas.microsoft.com/office/drawing/2014/main" id="{28EF24B5-CC9E-9A9D-C0D6-07688ACE07BB}"/>
              </a:ext>
            </a:extLst>
          </p:cNvPr>
          <p:cNvSpPr/>
          <p:nvPr/>
        </p:nvSpPr>
        <p:spPr>
          <a:xfrm>
            <a:off x="724623" y="1449912"/>
            <a:ext cx="3564836" cy="396583"/>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b="1" dirty="0">
                <a:solidFill>
                  <a:schemeClr val="accent1"/>
                </a:solidFill>
                <a:latin typeface="+mn-ea"/>
              </a:rPr>
              <a:t>PROVINCIA DE HUANCAYO</a:t>
            </a:r>
            <a:endParaRPr lang="zh-CN" altLang="en-US" b="1" dirty="0">
              <a:solidFill>
                <a:schemeClr val="accent1"/>
              </a:solidFill>
              <a:latin typeface="+mn-ea"/>
            </a:endParaRPr>
          </a:p>
        </p:txBody>
      </p:sp>
      <p:graphicFrame>
        <p:nvGraphicFramePr>
          <p:cNvPr id="3" name="Tabla 4">
            <a:extLst>
              <a:ext uri="{FF2B5EF4-FFF2-40B4-BE49-F238E27FC236}">
                <a16:creationId xmlns:a16="http://schemas.microsoft.com/office/drawing/2014/main" id="{D6596378-F093-5AD9-EC6A-F3CA35C4DCFA}"/>
              </a:ext>
            </a:extLst>
          </p:cNvPr>
          <p:cNvGraphicFramePr>
            <a:graphicFrameLocks noGrp="1"/>
          </p:cNvGraphicFramePr>
          <p:nvPr>
            <p:extLst>
              <p:ext uri="{D42A27DB-BD31-4B8C-83A1-F6EECF244321}">
                <p14:modId xmlns:p14="http://schemas.microsoft.com/office/powerpoint/2010/main" val="1319783470"/>
              </p:ext>
            </p:extLst>
          </p:nvPr>
        </p:nvGraphicFramePr>
        <p:xfrm>
          <a:off x="6927544" y="2467380"/>
          <a:ext cx="4917494" cy="1102211"/>
        </p:xfrm>
        <a:graphic>
          <a:graphicData uri="http://schemas.openxmlformats.org/drawingml/2006/table">
            <a:tbl>
              <a:tblPr firstRow="1" bandRow="1">
                <a:tableStyleId>{5C22544A-7EE6-4342-B048-85BDC9FD1C3A}</a:tableStyleId>
              </a:tblPr>
              <a:tblGrid>
                <a:gridCol w="688780">
                  <a:extLst>
                    <a:ext uri="{9D8B030D-6E8A-4147-A177-3AD203B41FA5}">
                      <a16:colId xmlns:a16="http://schemas.microsoft.com/office/drawing/2014/main" val="2041898473"/>
                    </a:ext>
                  </a:extLst>
                </a:gridCol>
                <a:gridCol w="2107316">
                  <a:extLst>
                    <a:ext uri="{9D8B030D-6E8A-4147-A177-3AD203B41FA5}">
                      <a16:colId xmlns:a16="http://schemas.microsoft.com/office/drawing/2014/main" val="61532934"/>
                    </a:ext>
                  </a:extLst>
                </a:gridCol>
                <a:gridCol w="968459">
                  <a:extLst>
                    <a:ext uri="{9D8B030D-6E8A-4147-A177-3AD203B41FA5}">
                      <a16:colId xmlns:a16="http://schemas.microsoft.com/office/drawing/2014/main" val="140785953"/>
                    </a:ext>
                  </a:extLst>
                </a:gridCol>
                <a:gridCol w="1152939">
                  <a:extLst>
                    <a:ext uri="{9D8B030D-6E8A-4147-A177-3AD203B41FA5}">
                      <a16:colId xmlns:a16="http://schemas.microsoft.com/office/drawing/2014/main" val="772456697"/>
                    </a:ext>
                  </a:extLst>
                </a:gridCol>
              </a:tblGrid>
              <a:tr h="513566">
                <a:tc>
                  <a:txBody>
                    <a:bodyPr/>
                    <a:lstStyle/>
                    <a:p>
                      <a:pPr algn="ctr"/>
                      <a:r>
                        <a:rPr lang="es-ES" sz="900" dirty="0"/>
                        <a:t>CUI</a:t>
                      </a:r>
                      <a:endParaRPr lang="en-US" sz="900" dirty="0"/>
                    </a:p>
                  </a:txBody>
                  <a:tcPr anchor="ctr"/>
                </a:tc>
                <a:tc>
                  <a:txBody>
                    <a:bodyPr/>
                    <a:lstStyle/>
                    <a:p>
                      <a:pPr algn="ctr"/>
                      <a:r>
                        <a:rPr lang="es-ES" sz="900" dirty="0"/>
                        <a:t>NOMBRE DEL PI</a:t>
                      </a:r>
                      <a:endParaRPr lang="en-US" sz="900" dirty="0"/>
                    </a:p>
                  </a:txBody>
                  <a:tcPr anchor="ctr"/>
                </a:tc>
                <a:tc>
                  <a:txBody>
                    <a:bodyPr/>
                    <a:lstStyle/>
                    <a:p>
                      <a:pPr algn="ctr"/>
                      <a:r>
                        <a:rPr lang="es-ES" sz="900" dirty="0"/>
                        <a:t>APTO</a:t>
                      </a:r>
                      <a:endParaRPr lang="en-US" sz="900" dirty="0"/>
                    </a:p>
                  </a:txBody>
                  <a:tcPr anchor="ctr"/>
                </a:tc>
                <a:tc>
                  <a:txBody>
                    <a:bodyPr/>
                    <a:lstStyle/>
                    <a:p>
                      <a:pPr algn="ctr"/>
                      <a:r>
                        <a:rPr lang="es-ES" sz="900" dirty="0"/>
                        <a:t>COMENTARIO</a:t>
                      </a:r>
                      <a:endParaRPr lang="en-US" sz="900" dirty="0"/>
                    </a:p>
                  </a:txBody>
                  <a:tcPr anchor="ctr"/>
                </a:tc>
                <a:extLst>
                  <a:ext uri="{0D108BD9-81ED-4DB2-BD59-A6C34878D82A}">
                    <a16:rowId xmlns:a16="http://schemas.microsoft.com/office/drawing/2014/main" val="1333637490"/>
                  </a:ext>
                </a:extLst>
              </a:tr>
              <a:tr h="513566">
                <a:tc>
                  <a:txBody>
                    <a:bodyPr/>
                    <a:lstStyle/>
                    <a:p>
                      <a:pPr algn="ctr" fontAlgn="ctr"/>
                      <a:r>
                        <a:rPr lang="es-PE" sz="950" b="0" i="0" u="none" strike="noStrike">
                          <a:solidFill>
                            <a:srgbClr val="000000"/>
                          </a:solidFill>
                          <a:effectLst/>
                          <a:latin typeface="Eras Medium ITC" panose="020B0602030504020804" pitchFamily="34" charset="0"/>
                        </a:rPr>
                        <a:t>2387815</a:t>
                      </a:r>
                    </a:p>
                  </a:txBody>
                  <a:tcPr marL="9525" marR="9525" marT="9525" marB="0" anchor="ctr"/>
                </a:tc>
                <a:tc>
                  <a:txBody>
                    <a:bodyPr/>
                    <a:lstStyle/>
                    <a:p>
                      <a:pPr algn="ctr" fontAlgn="ctr"/>
                      <a:r>
                        <a:rPr lang="es-MX" sz="950" b="0" i="0" u="none" strike="noStrike" dirty="0">
                          <a:solidFill>
                            <a:srgbClr val="000000"/>
                          </a:solidFill>
                          <a:effectLst/>
                          <a:latin typeface="Eras Medium ITC" panose="020B0602030504020804" pitchFamily="34" charset="0"/>
                        </a:rPr>
                        <a:t>MEJORAMIENTO DE LOS SERVICIOS DE SALUD DEL CENTRO DE SALUD DISTRITO DE MOROCOCHA - PROVINCIA DE YAULI - REGIÓN JUNIN</a:t>
                      </a:r>
                    </a:p>
                  </a:txBody>
                  <a:tcPr marL="9525" marR="9525" marT="9525" marB="0" anchor="ctr"/>
                </a:tc>
                <a:tc>
                  <a:txBody>
                    <a:bodyPr/>
                    <a:lstStyle/>
                    <a:p>
                      <a:pPr algn="ctr"/>
                      <a:r>
                        <a:rPr lang="es-MX" sz="950" b="1" i="0" u="none" strike="noStrike" kern="1200" dirty="0">
                          <a:solidFill>
                            <a:srgbClr val="FF0000"/>
                          </a:solidFill>
                          <a:effectLst/>
                          <a:latin typeface="Eras Medium ITC" panose="020B0602030504020804" pitchFamily="34" charset="0"/>
                          <a:ea typeface="+mn-ea"/>
                          <a:cs typeface="+mn-cs"/>
                        </a:rPr>
                        <a:t>NO</a:t>
                      </a:r>
                      <a:endParaRPr lang="es-PE" sz="950" b="1" i="0" u="none" strike="noStrike" kern="1200" dirty="0">
                        <a:solidFill>
                          <a:srgbClr val="FF0000"/>
                        </a:solidFill>
                        <a:effectLst/>
                        <a:latin typeface="Eras Medium ITC" panose="020B06020305040208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rPr>
                        <a:t>NO TIENE NINGUN AVANCE</a:t>
                      </a:r>
                      <a:endParaRPr kumimoji="0" lang="en-US" sz="1000" b="0" i="0" u="none" strike="noStrike" kern="1200" cap="none" spc="0" normalizeH="0" baseline="0" noProof="0" dirty="0">
                        <a:ln>
                          <a:noFill/>
                        </a:ln>
                        <a:solidFill>
                          <a:srgbClr val="000000"/>
                        </a:solidFill>
                        <a:effectLst/>
                        <a:uLnTx/>
                        <a:uFillTx/>
                        <a:latin typeface="Eras Medium ITC" panose="020B0602030504020804" pitchFamily="34" charset="0"/>
                        <a:ea typeface="+mn-ea"/>
                        <a:cs typeface="+mn-cs"/>
                      </a:endParaRPr>
                    </a:p>
                  </a:txBody>
                  <a:tcPr/>
                </a:tc>
                <a:extLst>
                  <a:ext uri="{0D108BD9-81ED-4DB2-BD59-A6C34878D82A}">
                    <a16:rowId xmlns:a16="http://schemas.microsoft.com/office/drawing/2014/main" val="1029984936"/>
                  </a:ext>
                </a:extLst>
              </a:tr>
            </a:tbl>
          </a:graphicData>
        </a:graphic>
      </p:graphicFrame>
    </p:spTree>
    <p:extLst>
      <p:ext uri="{BB962C8B-B14F-4D97-AF65-F5344CB8AC3E}">
        <p14:creationId xmlns:p14="http://schemas.microsoft.com/office/powerpoint/2010/main" val="2463339011"/>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等腰三角形 18"/>
          <p:cNvSpPr/>
          <p:nvPr/>
        </p:nvSpPr>
        <p:spPr>
          <a:xfrm flipH="1">
            <a:off x="0" y="0"/>
            <a:ext cx="12192000" cy="6858000"/>
          </a:xfrm>
          <a:prstGeom prst="triangle">
            <a:avLst>
              <a:gd name="adj" fmla="val 0"/>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0" y="0"/>
            <a:ext cx="6843252" cy="6858000"/>
          </a:xfrm>
          <a:custGeom>
            <a:avLst/>
            <a:gdLst>
              <a:gd name="connsiteX0" fmla="*/ 0 w 6843252"/>
              <a:gd name="connsiteY0" fmla="*/ 0 h 6858000"/>
              <a:gd name="connsiteX1" fmla="*/ 1847786 w 6843252"/>
              <a:gd name="connsiteY1" fmla="*/ 0 h 6858000"/>
              <a:gd name="connsiteX2" fmla="*/ 6843252 w 6843252"/>
              <a:gd name="connsiteY2" fmla="*/ 6858000 h 6858000"/>
              <a:gd name="connsiteX3" fmla="*/ 0 w 68432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43252" h="6858000">
                <a:moveTo>
                  <a:pt x="0" y="0"/>
                </a:moveTo>
                <a:lnTo>
                  <a:pt x="1847786" y="0"/>
                </a:lnTo>
                <a:lnTo>
                  <a:pt x="6843252" y="6858000"/>
                </a:lnTo>
                <a:lnTo>
                  <a:pt x="0" y="685800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243052" y="2201638"/>
            <a:ext cx="6948948" cy="2019300"/>
          </a:xfrm>
          <a:prstGeom prst="rect">
            <a:avLst/>
          </a:pr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0" y="4127463"/>
            <a:ext cx="6843252" cy="2730537"/>
          </a:xfrm>
          <a:custGeom>
            <a:avLst/>
            <a:gdLst>
              <a:gd name="connsiteX0" fmla="*/ 4854289 w 6843252"/>
              <a:gd name="connsiteY0" fmla="*/ 0 h 2730537"/>
              <a:gd name="connsiteX1" fmla="*/ 6843252 w 6843252"/>
              <a:gd name="connsiteY1" fmla="*/ 2730537 h 2730537"/>
              <a:gd name="connsiteX2" fmla="*/ 0 w 6843252"/>
              <a:gd name="connsiteY2" fmla="*/ 2730537 h 2730537"/>
            </a:gdLst>
            <a:ahLst/>
            <a:cxnLst>
              <a:cxn ang="0">
                <a:pos x="connsiteX0" y="connsiteY0"/>
              </a:cxn>
              <a:cxn ang="0">
                <a:pos x="connsiteX1" y="connsiteY1"/>
              </a:cxn>
              <a:cxn ang="0">
                <a:pos x="connsiteX2" y="connsiteY2"/>
              </a:cxn>
            </a:cxnLst>
            <a:rect l="l" t="t" r="r" b="b"/>
            <a:pathLst>
              <a:path w="6843252" h="2730537">
                <a:moveTo>
                  <a:pt x="4854289" y="0"/>
                </a:moveTo>
                <a:lnTo>
                  <a:pt x="6843252" y="2730537"/>
                </a:lnTo>
                <a:lnTo>
                  <a:pt x="0" y="2730537"/>
                </a:ln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2146968" y="0"/>
            <a:ext cx="5467414" cy="6858000"/>
          </a:xfrm>
          <a:custGeom>
            <a:avLst/>
            <a:gdLst>
              <a:gd name="connsiteX0" fmla="*/ 0 w 5467414"/>
              <a:gd name="connsiteY0" fmla="*/ 0 h 6858000"/>
              <a:gd name="connsiteX1" fmla="*/ 471948 w 5467414"/>
              <a:gd name="connsiteY1" fmla="*/ 0 h 6858000"/>
              <a:gd name="connsiteX2" fmla="*/ 5467414 w 5467414"/>
              <a:gd name="connsiteY2" fmla="*/ 6858000 h 6858000"/>
              <a:gd name="connsiteX3" fmla="*/ 4995466 w 546741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67414" h="6858000">
                <a:moveTo>
                  <a:pt x="0" y="0"/>
                </a:moveTo>
                <a:lnTo>
                  <a:pt x="471948" y="0"/>
                </a:lnTo>
                <a:lnTo>
                  <a:pt x="5467414" y="6858000"/>
                </a:lnTo>
                <a:lnTo>
                  <a:pt x="4995466" y="685800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783640" y="2730537"/>
            <a:ext cx="4696843" cy="83099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4800" b="1" u="none" strike="noStrike" kern="1200" cap="none" spc="0" normalizeH="0" baseline="0" noProof="0" dirty="0">
                <a:ln>
                  <a:noFill/>
                </a:ln>
                <a:solidFill>
                  <a:schemeClr val="bg1"/>
                </a:solidFill>
                <a:effectLst/>
                <a:uLnTx/>
                <a:uFillTx/>
                <a:latin typeface="Century Gothic" panose="020B0502020202020204" pitchFamily="34" charset="0"/>
                <a:ea typeface="微软雅黑"/>
                <a:cs typeface="Arial" panose="020B0604020202020204" pitchFamily="34" charset="0"/>
              </a:rPr>
              <a:t>GRACIAS </a:t>
            </a:r>
            <a:endParaRPr kumimoji="0" lang="zh-CN" altLang="en-US" sz="4800" b="1" u="none" strike="noStrike" kern="1200" cap="none" spc="0" normalizeH="0" baseline="0" noProof="0" dirty="0">
              <a:ln>
                <a:noFill/>
              </a:ln>
              <a:solidFill>
                <a:schemeClr val="bg1"/>
              </a:solidFill>
              <a:effectLst/>
              <a:uLnTx/>
              <a:uFillTx/>
              <a:latin typeface="Century Gothic" panose="020B0502020202020204" pitchFamily="34" charset="0"/>
              <a:ea typeface="微软雅黑"/>
              <a:cs typeface="Arial" panose="020B0604020202020204" pitchFamily="34" charset="0"/>
            </a:endParaRPr>
          </a:p>
        </p:txBody>
      </p:sp>
      <p:pic>
        <p:nvPicPr>
          <p:cNvPr id="29" name="图片占位符 28"/>
          <p:cNvPicPr>
            <a:picLocks noGrp="1" noChangeAspect="1"/>
          </p:cNvPicPr>
          <p:nvPr>
            <p:ph type="pic" sz="quarter" idx="10"/>
          </p:nvPr>
        </p:nvPicPr>
        <p:blipFill>
          <a:blip r:embed="rId3" cstate="print">
            <a:extLst>
              <a:ext uri="{BEBA8EAE-BF5A-486C-A8C5-ECC9F3942E4B}">
                <a14:imgProps xmlns:a14="http://schemas.microsoft.com/office/drawing/2010/main">
                  <a14:imgLayer r:embed="rId4">
                    <a14:imgEffect>
                      <a14:colorTemperature colorTemp="5900"/>
                    </a14:imgEffect>
                    <a14:imgEffect>
                      <a14:brightnessContrast contrast="20000"/>
                    </a14:imgEffect>
                  </a14:imgLayer>
                </a14:imgProps>
              </a:ext>
              <a:ext uri="{28A0092B-C50C-407E-A947-70E740481C1C}">
                <a14:useLocalDpi xmlns:a14="http://schemas.microsoft.com/office/drawing/2010/main" val="0"/>
              </a:ext>
            </a:extLst>
          </a:blip>
          <a:srcRect l="16617" r="16617"/>
          <a:stretch>
            <a:fillRect/>
          </a:stretch>
        </p:blipFill>
        <p:spPr/>
      </p:pic>
      <p:sp>
        <p:nvSpPr>
          <p:cNvPr id="9" name="椭圆 8"/>
          <p:cNvSpPr/>
          <p:nvPr/>
        </p:nvSpPr>
        <p:spPr>
          <a:xfrm>
            <a:off x="5093629" y="3970829"/>
            <a:ext cx="1216742" cy="1216742"/>
          </a:xfrm>
          <a:prstGeom prst="ellipse">
            <a:avLst/>
          </a:prstGeom>
          <a:solidFill>
            <a:srgbClr val="00B05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25"/>
          <p:cNvSpPr/>
          <p:nvPr/>
        </p:nvSpPr>
        <p:spPr>
          <a:xfrm>
            <a:off x="5476597" y="4364609"/>
            <a:ext cx="440320" cy="429184"/>
          </a:xfrm>
          <a:custGeom>
            <a:avLst/>
            <a:gdLst>
              <a:gd name="connsiteX0" fmla="*/ 470315 w 608274"/>
              <a:gd name="connsiteY0" fmla="*/ 435616 h 592891"/>
              <a:gd name="connsiteX1" fmla="*/ 479040 w 608274"/>
              <a:gd name="connsiteY1" fmla="*/ 568751 h 592891"/>
              <a:gd name="connsiteX2" fmla="*/ 510576 w 608274"/>
              <a:gd name="connsiteY2" fmla="*/ 568751 h 592891"/>
              <a:gd name="connsiteX3" fmla="*/ 501760 w 608274"/>
              <a:gd name="connsiteY3" fmla="*/ 435616 h 592891"/>
              <a:gd name="connsiteX4" fmla="*/ 106514 w 608274"/>
              <a:gd name="connsiteY4" fmla="*/ 435616 h 592891"/>
              <a:gd name="connsiteX5" fmla="*/ 97789 w 608274"/>
              <a:gd name="connsiteY5" fmla="*/ 568751 h 592891"/>
              <a:gd name="connsiteX6" fmla="*/ 129234 w 608274"/>
              <a:gd name="connsiteY6" fmla="*/ 568751 h 592891"/>
              <a:gd name="connsiteX7" fmla="*/ 138050 w 608274"/>
              <a:gd name="connsiteY7" fmla="*/ 435616 h 592891"/>
              <a:gd name="connsiteX8" fmla="*/ 578019 w 608274"/>
              <a:gd name="connsiteY8" fmla="*/ 411397 h 592891"/>
              <a:gd name="connsiteX9" fmla="*/ 588922 w 608274"/>
              <a:gd name="connsiteY9" fmla="*/ 411397 h 592891"/>
              <a:gd name="connsiteX10" fmla="*/ 601006 w 608274"/>
              <a:gd name="connsiteY10" fmla="*/ 423545 h 592891"/>
              <a:gd name="connsiteX11" fmla="*/ 588922 w 608274"/>
              <a:gd name="connsiteY11" fmla="*/ 435601 h 592891"/>
              <a:gd name="connsiteX12" fmla="*/ 578019 w 608274"/>
              <a:gd name="connsiteY12" fmla="*/ 435601 h 592891"/>
              <a:gd name="connsiteX13" fmla="*/ 565935 w 608274"/>
              <a:gd name="connsiteY13" fmla="*/ 423545 h 592891"/>
              <a:gd name="connsiteX14" fmla="*/ 578019 w 608274"/>
              <a:gd name="connsiteY14" fmla="*/ 411397 h 592891"/>
              <a:gd name="connsiteX15" fmla="*/ 467498 w 608274"/>
              <a:gd name="connsiteY15" fmla="*/ 393234 h 592891"/>
              <a:gd name="connsiteX16" fmla="*/ 468679 w 608274"/>
              <a:gd name="connsiteY16" fmla="*/ 411385 h 592891"/>
              <a:gd name="connsiteX17" fmla="*/ 500124 w 608274"/>
              <a:gd name="connsiteY17" fmla="*/ 411385 h 592891"/>
              <a:gd name="connsiteX18" fmla="*/ 498943 w 608274"/>
              <a:gd name="connsiteY18" fmla="*/ 393234 h 592891"/>
              <a:gd name="connsiteX19" fmla="*/ 165133 w 608274"/>
              <a:gd name="connsiteY19" fmla="*/ 393234 h 592891"/>
              <a:gd name="connsiteX20" fmla="*/ 163860 w 608274"/>
              <a:gd name="connsiteY20" fmla="*/ 411385 h 592891"/>
              <a:gd name="connsiteX21" fmla="*/ 444414 w 608274"/>
              <a:gd name="connsiteY21" fmla="*/ 411385 h 592891"/>
              <a:gd name="connsiteX22" fmla="*/ 443232 w 608274"/>
              <a:gd name="connsiteY22" fmla="*/ 393234 h 592891"/>
              <a:gd name="connsiteX23" fmla="*/ 109331 w 608274"/>
              <a:gd name="connsiteY23" fmla="*/ 393234 h 592891"/>
              <a:gd name="connsiteX24" fmla="*/ 108150 w 608274"/>
              <a:gd name="connsiteY24" fmla="*/ 411385 h 592891"/>
              <a:gd name="connsiteX25" fmla="*/ 139595 w 608274"/>
              <a:gd name="connsiteY25" fmla="*/ 411385 h 592891"/>
              <a:gd name="connsiteX26" fmla="*/ 140776 w 608274"/>
              <a:gd name="connsiteY26" fmla="*/ 393234 h 592891"/>
              <a:gd name="connsiteX27" fmla="*/ 392635 w 608274"/>
              <a:gd name="connsiteY27" fmla="*/ 91947 h 592891"/>
              <a:gd name="connsiteX28" fmla="*/ 422869 w 608274"/>
              <a:gd name="connsiteY28" fmla="*/ 91947 h 592891"/>
              <a:gd name="connsiteX29" fmla="*/ 435036 w 608274"/>
              <a:gd name="connsiteY29" fmla="*/ 104095 h 592891"/>
              <a:gd name="connsiteX30" fmla="*/ 422869 w 608274"/>
              <a:gd name="connsiteY30" fmla="*/ 116151 h 592891"/>
              <a:gd name="connsiteX31" fmla="*/ 392635 w 608274"/>
              <a:gd name="connsiteY31" fmla="*/ 116151 h 592891"/>
              <a:gd name="connsiteX32" fmla="*/ 380559 w 608274"/>
              <a:gd name="connsiteY32" fmla="*/ 104095 h 592891"/>
              <a:gd name="connsiteX33" fmla="*/ 392635 w 608274"/>
              <a:gd name="connsiteY33" fmla="*/ 91947 h 592891"/>
              <a:gd name="connsiteX34" fmla="*/ 66633 w 608274"/>
              <a:gd name="connsiteY34" fmla="*/ 91947 h 592891"/>
              <a:gd name="connsiteX35" fmla="*/ 340529 w 608274"/>
              <a:gd name="connsiteY35" fmla="*/ 91947 h 592891"/>
              <a:gd name="connsiteX36" fmla="*/ 352615 w 608274"/>
              <a:gd name="connsiteY36" fmla="*/ 104095 h 592891"/>
              <a:gd name="connsiteX37" fmla="*/ 340529 w 608274"/>
              <a:gd name="connsiteY37" fmla="*/ 116151 h 592891"/>
              <a:gd name="connsiteX38" fmla="*/ 66633 w 608274"/>
              <a:gd name="connsiteY38" fmla="*/ 116151 h 592891"/>
              <a:gd name="connsiteX39" fmla="*/ 54547 w 608274"/>
              <a:gd name="connsiteY39" fmla="*/ 104095 h 592891"/>
              <a:gd name="connsiteX40" fmla="*/ 66633 w 608274"/>
              <a:gd name="connsiteY40" fmla="*/ 91947 h 592891"/>
              <a:gd name="connsiteX41" fmla="*/ 24266 w 608274"/>
              <a:gd name="connsiteY41" fmla="*/ 67792 h 592891"/>
              <a:gd name="connsiteX42" fmla="*/ 24266 w 608274"/>
              <a:gd name="connsiteY42" fmla="*/ 369094 h 592891"/>
              <a:gd name="connsiteX43" fmla="*/ 584099 w 608274"/>
              <a:gd name="connsiteY43" fmla="*/ 369094 h 592891"/>
              <a:gd name="connsiteX44" fmla="*/ 584099 w 608274"/>
              <a:gd name="connsiteY44" fmla="*/ 67792 h 592891"/>
              <a:gd name="connsiteX45" fmla="*/ 443141 w 608274"/>
              <a:gd name="connsiteY45" fmla="*/ 24231 h 592891"/>
              <a:gd name="connsiteX46" fmla="*/ 444414 w 608274"/>
              <a:gd name="connsiteY46" fmla="*/ 43561 h 592891"/>
              <a:gd name="connsiteX47" fmla="*/ 475859 w 608274"/>
              <a:gd name="connsiteY47" fmla="*/ 43561 h 592891"/>
              <a:gd name="connsiteX48" fmla="*/ 474586 w 608274"/>
              <a:gd name="connsiteY48" fmla="*/ 24231 h 592891"/>
              <a:gd name="connsiteX49" fmla="*/ 133688 w 608274"/>
              <a:gd name="connsiteY49" fmla="*/ 24231 h 592891"/>
              <a:gd name="connsiteX50" fmla="*/ 132415 w 608274"/>
              <a:gd name="connsiteY50" fmla="*/ 43561 h 592891"/>
              <a:gd name="connsiteX51" fmla="*/ 163951 w 608274"/>
              <a:gd name="connsiteY51" fmla="*/ 43561 h 592891"/>
              <a:gd name="connsiteX52" fmla="*/ 165224 w 608274"/>
              <a:gd name="connsiteY52" fmla="*/ 24231 h 592891"/>
              <a:gd name="connsiteX53" fmla="*/ 122418 w 608274"/>
              <a:gd name="connsiteY53" fmla="*/ 0 h 592891"/>
              <a:gd name="connsiteX54" fmla="*/ 178129 w 608274"/>
              <a:gd name="connsiteY54" fmla="*/ 0 h 592891"/>
              <a:gd name="connsiteX55" fmla="*/ 186945 w 608274"/>
              <a:gd name="connsiteY55" fmla="*/ 3811 h 592891"/>
              <a:gd name="connsiteX56" fmla="*/ 190216 w 608274"/>
              <a:gd name="connsiteY56" fmla="*/ 12887 h 592891"/>
              <a:gd name="connsiteX57" fmla="*/ 188217 w 608274"/>
              <a:gd name="connsiteY57" fmla="*/ 43561 h 592891"/>
              <a:gd name="connsiteX58" fmla="*/ 420148 w 608274"/>
              <a:gd name="connsiteY58" fmla="*/ 43561 h 592891"/>
              <a:gd name="connsiteX59" fmla="*/ 418058 w 608274"/>
              <a:gd name="connsiteY59" fmla="*/ 12887 h 592891"/>
              <a:gd name="connsiteX60" fmla="*/ 421330 w 608274"/>
              <a:gd name="connsiteY60" fmla="*/ 3811 h 592891"/>
              <a:gd name="connsiteX61" fmla="*/ 430145 w 608274"/>
              <a:gd name="connsiteY61" fmla="*/ 0 h 592891"/>
              <a:gd name="connsiteX62" fmla="*/ 485947 w 608274"/>
              <a:gd name="connsiteY62" fmla="*/ 0 h 592891"/>
              <a:gd name="connsiteX63" fmla="*/ 498034 w 608274"/>
              <a:gd name="connsiteY63" fmla="*/ 11344 h 592891"/>
              <a:gd name="connsiteX64" fmla="*/ 500124 w 608274"/>
              <a:gd name="connsiteY64" fmla="*/ 43561 h 592891"/>
              <a:gd name="connsiteX65" fmla="*/ 596187 w 608274"/>
              <a:gd name="connsiteY65" fmla="*/ 43561 h 592891"/>
              <a:gd name="connsiteX66" fmla="*/ 608274 w 608274"/>
              <a:gd name="connsiteY66" fmla="*/ 55631 h 592891"/>
              <a:gd name="connsiteX67" fmla="*/ 608274 w 608274"/>
              <a:gd name="connsiteY67" fmla="*/ 381164 h 592891"/>
              <a:gd name="connsiteX68" fmla="*/ 596187 w 608274"/>
              <a:gd name="connsiteY68" fmla="*/ 393234 h 592891"/>
              <a:gd name="connsiteX69" fmla="*/ 523208 w 608274"/>
              <a:gd name="connsiteY69" fmla="*/ 393234 h 592891"/>
              <a:gd name="connsiteX70" fmla="*/ 524481 w 608274"/>
              <a:gd name="connsiteY70" fmla="*/ 411385 h 592891"/>
              <a:gd name="connsiteX71" fmla="*/ 535568 w 608274"/>
              <a:gd name="connsiteY71" fmla="*/ 411385 h 592891"/>
              <a:gd name="connsiteX72" fmla="*/ 547746 w 608274"/>
              <a:gd name="connsiteY72" fmla="*/ 423546 h 592891"/>
              <a:gd name="connsiteX73" fmla="*/ 535568 w 608274"/>
              <a:gd name="connsiteY73" fmla="*/ 435616 h 592891"/>
              <a:gd name="connsiteX74" fmla="*/ 526026 w 608274"/>
              <a:gd name="connsiteY74" fmla="*/ 435616 h 592891"/>
              <a:gd name="connsiteX75" fmla="*/ 535568 w 608274"/>
              <a:gd name="connsiteY75" fmla="*/ 580004 h 592891"/>
              <a:gd name="connsiteX76" fmla="*/ 532297 w 608274"/>
              <a:gd name="connsiteY76" fmla="*/ 589080 h 592891"/>
              <a:gd name="connsiteX77" fmla="*/ 523481 w 608274"/>
              <a:gd name="connsiteY77" fmla="*/ 592891 h 592891"/>
              <a:gd name="connsiteX78" fmla="*/ 467770 w 608274"/>
              <a:gd name="connsiteY78" fmla="*/ 592891 h 592891"/>
              <a:gd name="connsiteX79" fmla="*/ 455683 w 608274"/>
              <a:gd name="connsiteY79" fmla="*/ 581638 h 592891"/>
              <a:gd name="connsiteX80" fmla="*/ 446049 w 608274"/>
              <a:gd name="connsiteY80" fmla="*/ 435616 h 592891"/>
              <a:gd name="connsiteX81" fmla="*/ 162315 w 608274"/>
              <a:gd name="connsiteY81" fmla="*/ 435616 h 592891"/>
              <a:gd name="connsiteX82" fmla="*/ 152682 w 608274"/>
              <a:gd name="connsiteY82" fmla="*/ 581638 h 592891"/>
              <a:gd name="connsiteX83" fmla="*/ 140595 w 608274"/>
              <a:gd name="connsiteY83" fmla="*/ 592891 h 592891"/>
              <a:gd name="connsiteX84" fmla="*/ 84793 w 608274"/>
              <a:gd name="connsiteY84" fmla="*/ 592891 h 592891"/>
              <a:gd name="connsiteX85" fmla="*/ 75977 w 608274"/>
              <a:gd name="connsiteY85" fmla="*/ 589080 h 592891"/>
              <a:gd name="connsiteX86" fmla="*/ 72706 w 608274"/>
              <a:gd name="connsiteY86" fmla="*/ 580004 h 592891"/>
              <a:gd name="connsiteX87" fmla="*/ 82248 w 608274"/>
              <a:gd name="connsiteY87" fmla="*/ 435616 h 592891"/>
              <a:gd name="connsiteX88" fmla="*/ 19358 w 608274"/>
              <a:gd name="connsiteY88" fmla="*/ 435616 h 592891"/>
              <a:gd name="connsiteX89" fmla="*/ 7271 w 608274"/>
              <a:gd name="connsiteY89" fmla="*/ 423546 h 592891"/>
              <a:gd name="connsiteX90" fmla="*/ 19358 w 608274"/>
              <a:gd name="connsiteY90" fmla="*/ 411385 h 592891"/>
              <a:gd name="connsiteX91" fmla="*/ 83884 w 608274"/>
              <a:gd name="connsiteY91" fmla="*/ 411385 h 592891"/>
              <a:gd name="connsiteX92" fmla="*/ 85066 w 608274"/>
              <a:gd name="connsiteY92" fmla="*/ 393234 h 592891"/>
              <a:gd name="connsiteX93" fmla="*/ 12087 w 608274"/>
              <a:gd name="connsiteY93" fmla="*/ 393234 h 592891"/>
              <a:gd name="connsiteX94" fmla="*/ 0 w 608274"/>
              <a:gd name="connsiteY94" fmla="*/ 381164 h 592891"/>
              <a:gd name="connsiteX95" fmla="*/ 0 w 608274"/>
              <a:gd name="connsiteY95" fmla="*/ 55631 h 592891"/>
              <a:gd name="connsiteX96" fmla="*/ 12087 w 608274"/>
              <a:gd name="connsiteY96" fmla="*/ 43561 h 592891"/>
              <a:gd name="connsiteX97" fmla="*/ 108150 w 608274"/>
              <a:gd name="connsiteY97" fmla="*/ 43561 h 592891"/>
              <a:gd name="connsiteX98" fmla="*/ 110331 w 608274"/>
              <a:gd name="connsiteY98" fmla="*/ 11344 h 592891"/>
              <a:gd name="connsiteX99" fmla="*/ 122418 w 608274"/>
              <a:gd name="connsiteY99" fmla="*/ 0 h 59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8274" h="592891">
                <a:moveTo>
                  <a:pt x="470315" y="435616"/>
                </a:moveTo>
                <a:lnTo>
                  <a:pt x="479040" y="568751"/>
                </a:lnTo>
                <a:lnTo>
                  <a:pt x="510576" y="568751"/>
                </a:lnTo>
                <a:lnTo>
                  <a:pt x="501760" y="435616"/>
                </a:lnTo>
                <a:close/>
                <a:moveTo>
                  <a:pt x="106514" y="435616"/>
                </a:moveTo>
                <a:lnTo>
                  <a:pt x="97789" y="568751"/>
                </a:lnTo>
                <a:lnTo>
                  <a:pt x="129234" y="568751"/>
                </a:lnTo>
                <a:lnTo>
                  <a:pt x="138050" y="435616"/>
                </a:lnTo>
                <a:close/>
                <a:moveTo>
                  <a:pt x="578019" y="411397"/>
                </a:moveTo>
                <a:lnTo>
                  <a:pt x="588922" y="411397"/>
                </a:lnTo>
                <a:cubicBezTo>
                  <a:pt x="595645" y="411397"/>
                  <a:pt x="601006" y="416836"/>
                  <a:pt x="601006" y="423545"/>
                </a:cubicBezTo>
                <a:cubicBezTo>
                  <a:pt x="601006" y="430162"/>
                  <a:pt x="595645" y="435601"/>
                  <a:pt x="588922" y="435601"/>
                </a:cubicBezTo>
                <a:lnTo>
                  <a:pt x="578019" y="435601"/>
                </a:lnTo>
                <a:cubicBezTo>
                  <a:pt x="571296" y="435601"/>
                  <a:pt x="565935" y="430162"/>
                  <a:pt x="565935" y="423545"/>
                </a:cubicBezTo>
                <a:cubicBezTo>
                  <a:pt x="565935" y="416836"/>
                  <a:pt x="571296" y="411397"/>
                  <a:pt x="578019" y="411397"/>
                </a:cubicBezTo>
                <a:close/>
                <a:moveTo>
                  <a:pt x="467498" y="393234"/>
                </a:moveTo>
                <a:lnTo>
                  <a:pt x="468679" y="411385"/>
                </a:lnTo>
                <a:lnTo>
                  <a:pt x="500124" y="411385"/>
                </a:lnTo>
                <a:lnTo>
                  <a:pt x="498943" y="393234"/>
                </a:lnTo>
                <a:close/>
                <a:moveTo>
                  <a:pt x="165133" y="393234"/>
                </a:moveTo>
                <a:lnTo>
                  <a:pt x="163860" y="411385"/>
                </a:lnTo>
                <a:lnTo>
                  <a:pt x="444414" y="411385"/>
                </a:lnTo>
                <a:lnTo>
                  <a:pt x="443232" y="393234"/>
                </a:lnTo>
                <a:close/>
                <a:moveTo>
                  <a:pt x="109331" y="393234"/>
                </a:moveTo>
                <a:lnTo>
                  <a:pt x="108150" y="411385"/>
                </a:lnTo>
                <a:lnTo>
                  <a:pt x="139595" y="411385"/>
                </a:lnTo>
                <a:lnTo>
                  <a:pt x="140776" y="393234"/>
                </a:lnTo>
                <a:close/>
                <a:moveTo>
                  <a:pt x="392635" y="91947"/>
                </a:moveTo>
                <a:lnTo>
                  <a:pt x="422869" y="91947"/>
                </a:lnTo>
                <a:cubicBezTo>
                  <a:pt x="429588" y="91947"/>
                  <a:pt x="435036" y="97386"/>
                  <a:pt x="435036" y="104095"/>
                </a:cubicBezTo>
                <a:cubicBezTo>
                  <a:pt x="435036" y="110712"/>
                  <a:pt x="429588" y="116151"/>
                  <a:pt x="422869" y="116151"/>
                </a:cubicBezTo>
                <a:lnTo>
                  <a:pt x="392635" y="116151"/>
                </a:lnTo>
                <a:cubicBezTo>
                  <a:pt x="385916" y="116151"/>
                  <a:pt x="380559" y="110712"/>
                  <a:pt x="380559" y="104095"/>
                </a:cubicBezTo>
                <a:cubicBezTo>
                  <a:pt x="380559" y="97386"/>
                  <a:pt x="385916" y="91947"/>
                  <a:pt x="392635" y="91947"/>
                </a:cubicBezTo>
                <a:close/>
                <a:moveTo>
                  <a:pt x="66633" y="91947"/>
                </a:moveTo>
                <a:lnTo>
                  <a:pt x="340529" y="91947"/>
                </a:lnTo>
                <a:cubicBezTo>
                  <a:pt x="347163" y="91947"/>
                  <a:pt x="352615" y="97386"/>
                  <a:pt x="352615" y="104095"/>
                </a:cubicBezTo>
                <a:cubicBezTo>
                  <a:pt x="352615" y="110712"/>
                  <a:pt x="347163" y="116151"/>
                  <a:pt x="340529" y="116151"/>
                </a:cubicBezTo>
                <a:lnTo>
                  <a:pt x="66633" y="116151"/>
                </a:lnTo>
                <a:cubicBezTo>
                  <a:pt x="59999" y="116151"/>
                  <a:pt x="54547" y="110712"/>
                  <a:pt x="54547" y="104095"/>
                </a:cubicBezTo>
                <a:cubicBezTo>
                  <a:pt x="54547" y="97386"/>
                  <a:pt x="59999" y="91947"/>
                  <a:pt x="66633" y="91947"/>
                </a:cubicBezTo>
                <a:close/>
                <a:moveTo>
                  <a:pt x="24266" y="67792"/>
                </a:moveTo>
                <a:lnTo>
                  <a:pt x="24266" y="369094"/>
                </a:lnTo>
                <a:lnTo>
                  <a:pt x="584099" y="369094"/>
                </a:lnTo>
                <a:lnTo>
                  <a:pt x="584099" y="67792"/>
                </a:lnTo>
                <a:close/>
                <a:moveTo>
                  <a:pt x="443141" y="24231"/>
                </a:moveTo>
                <a:lnTo>
                  <a:pt x="444414" y="43561"/>
                </a:lnTo>
                <a:lnTo>
                  <a:pt x="475859" y="43561"/>
                </a:lnTo>
                <a:lnTo>
                  <a:pt x="474586" y="24231"/>
                </a:lnTo>
                <a:close/>
                <a:moveTo>
                  <a:pt x="133688" y="24231"/>
                </a:moveTo>
                <a:lnTo>
                  <a:pt x="132415" y="43561"/>
                </a:lnTo>
                <a:lnTo>
                  <a:pt x="163951" y="43561"/>
                </a:lnTo>
                <a:lnTo>
                  <a:pt x="165224" y="24231"/>
                </a:lnTo>
                <a:close/>
                <a:moveTo>
                  <a:pt x="122418" y="0"/>
                </a:moveTo>
                <a:lnTo>
                  <a:pt x="178129" y="0"/>
                </a:lnTo>
                <a:cubicBezTo>
                  <a:pt x="181492" y="0"/>
                  <a:pt x="184672" y="1361"/>
                  <a:pt x="186945" y="3811"/>
                </a:cubicBezTo>
                <a:cubicBezTo>
                  <a:pt x="189307" y="6262"/>
                  <a:pt x="190398" y="9529"/>
                  <a:pt x="190216" y="12887"/>
                </a:cubicBezTo>
                <a:lnTo>
                  <a:pt x="188217" y="43561"/>
                </a:lnTo>
                <a:lnTo>
                  <a:pt x="420148" y="43561"/>
                </a:lnTo>
                <a:lnTo>
                  <a:pt x="418058" y="12887"/>
                </a:lnTo>
                <a:cubicBezTo>
                  <a:pt x="417876" y="9529"/>
                  <a:pt x="419057" y="6262"/>
                  <a:pt x="421330" y="3811"/>
                </a:cubicBezTo>
                <a:cubicBezTo>
                  <a:pt x="423602" y="1361"/>
                  <a:pt x="426782" y="0"/>
                  <a:pt x="430145" y="0"/>
                </a:cubicBezTo>
                <a:lnTo>
                  <a:pt x="485947" y="0"/>
                </a:lnTo>
                <a:cubicBezTo>
                  <a:pt x="492308" y="0"/>
                  <a:pt x="497580" y="4900"/>
                  <a:pt x="498034" y="11344"/>
                </a:cubicBezTo>
                <a:lnTo>
                  <a:pt x="500124" y="43561"/>
                </a:lnTo>
                <a:lnTo>
                  <a:pt x="596187" y="43561"/>
                </a:lnTo>
                <a:cubicBezTo>
                  <a:pt x="602912" y="43561"/>
                  <a:pt x="608274" y="49007"/>
                  <a:pt x="608274" y="55631"/>
                </a:cubicBezTo>
                <a:lnTo>
                  <a:pt x="608274" y="381164"/>
                </a:lnTo>
                <a:cubicBezTo>
                  <a:pt x="608274" y="387880"/>
                  <a:pt x="602912" y="393234"/>
                  <a:pt x="596187" y="393234"/>
                </a:cubicBezTo>
                <a:lnTo>
                  <a:pt x="523208" y="393234"/>
                </a:lnTo>
                <a:lnTo>
                  <a:pt x="524481" y="411385"/>
                </a:lnTo>
                <a:lnTo>
                  <a:pt x="535568" y="411385"/>
                </a:lnTo>
                <a:cubicBezTo>
                  <a:pt x="542294" y="411385"/>
                  <a:pt x="547746" y="416830"/>
                  <a:pt x="547746" y="423546"/>
                </a:cubicBezTo>
                <a:cubicBezTo>
                  <a:pt x="547746" y="430171"/>
                  <a:pt x="542294" y="435616"/>
                  <a:pt x="535568" y="435616"/>
                </a:cubicBezTo>
                <a:lnTo>
                  <a:pt x="526026" y="435616"/>
                </a:lnTo>
                <a:lnTo>
                  <a:pt x="535568" y="580004"/>
                </a:lnTo>
                <a:cubicBezTo>
                  <a:pt x="535750" y="583362"/>
                  <a:pt x="534660" y="586629"/>
                  <a:pt x="532297" y="589080"/>
                </a:cubicBezTo>
                <a:cubicBezTo>
                  <a:pt x="530024" y="591530"/>
                  <a:pt x="526844" y="592891"/>
                  <a:pt x="523481" y="592891"/>
                </a:cubicBezTo>
                <a:lnTo>
                  <a:pt x="467770" y="592891"/>
                </a:lnTo>
                <a:cubicBezTo>
                  <a:pt x="461318" y="592891"/>
                  <a:pt x="456046" y="587991"/>
                  <a:pt x="455683" y="581638"/>
                </a:cubicBezTo>
                <a:lnTo>
                  <a:pt x="446049" y="435616"/>
                </a:lnTo>
                <a:lnTo>
                  <a:pt x="162315" y="435616"/>
                </a:lnTo>
                <a:lnTo>
                  <a:pt x="152682" y="581638"/>
                </a:lnTo>
                <a:cubicBezTo>
                  <a:pt x="152228" y="587991"/>
                  <a:pt x="146956" y="592891"/>
                  <a:pt x="140595" y="592891"/>
                </a:cubicBezTo>
                <a:lnTo>
                  <a:pt x="84793" y="592891"/>
                </a:lnTo>
                <a:cubicBezTo>
                  <a:pt x="81430" y="592891"/>
                  <a:pt x="78250" y="591530"/>
                  <a:pt x="75977" y="589080"/>
                </a:cubicBezTo>
                <a:cubicBezTo>
                  <a:pt x="73705" y="586629"/>
                  <a:pt x="72524" y="583362"/>
                  <a:pt x="72706" y="580004"/>
                </a:cubicBezTo>
                <a:lnTo>
                  <a:pt x="82248" y="435616"/>
                </a:lnTo>
                <a:lnTo>
                  <a:pt x="19358" y="435616"/>
                </a:lnTo>
                <a:cubicBezTo>
                  <a:pt x="12723" y="435616"/>
                  <a:pt x="7271" y="430171"/>
                  <a:pt x="7271" y="423546"/>
                </a:cubicBezTo>
                <a:cubicBezTo>
                  <a:pt x="7271" y="416830"/>
                  <a:pt x="12723" y="411385"/>
                  <a:pt x="19358" y="411385"/>
                </a:cubicBezTo>
                <a:lnTo>
                  <a:pt x="83884" y="411385"/>
                </a:lnTo>
                <a:lnTo>
                  <a:pt x="85066" y="393234"/>
                </a:lnTo>
                <a:lnTo>
                  <a:pt x="12087" y="393234"/>
                </a:lnTo>
                <a:cubicBezTo>
                  <a:pt x="5453" y="393234"/>
                  <a:pt x="0" y="387880"/>
                  <a:pt x="0" y="381164"/>
                </a:cubicBezTo>
                <a:lnTo>
                  <a:pt x="0" y="55631"/>
                </a:lnTo>
                <a:cubicBezTo>
                  <a:pt x="0" y="49007"/>
                  <a:pt x="5453" y="43561"/>
                  <a:pt x="12087" y="43561"/>
                </a:cubicBezTo>
                <a:lnTo>
                  <a:pt x="108150" y="43561"/>
                </a:lnTo>
                <a:lnTo>
                  <a:pt x="110331" y="11344"/>
                </a:lnTo>
                <a:cubicBezTo>
                  <a:pt x="110694" y="4900"/>
                  <a:pt x="115966" y="0"/>
                  <a:pt x="12241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946871917"/>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par>
                          <p:cTn id="41" fill="hold">
                            <p:stCondLst>
                              <p:cond delay="2000"/>
                            </p:stCondLst>
                            <p:childTnLst>
                              <p:par>
                                <p:cTn id="42" presetID="2" presetClass="entr" presetSubtype="2"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1+#ppt_w/2"/>
                                          </p:val>
                                        </p:tav>
                                        <p:tav tm="100000">
                                          <p:val>
                                            <p:strVal val="#ppt_x"/>
                                          </p:val>
                                        </p:tav>
                                      </p:tavLst>
                                    </p:anim>
                                    <p:anim calcmode="lin" valueType="num">
                                      <p:cBhvr additive="base">
                                        <p:cTn id="45"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10" grpId="0" animBg="1"/>
      <p:bldP spid="13" grpId="0" animBg="1"/>
      <p:bldP spid="15" grpId="0" animBg="1"/>
      <p:bldP spid="23" grpId="0"/>
      <p:bldP spid="9" grpId="0" animBg="1"/>
      <p:bldP spid="3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139">
      <a:dk1>
        <a:sysClr val="windowText" lastClr="000000"/>
      </a:dk1>
      <a:lt1>
        <a:sysClr val="window" lastClr="FFFFFF"/>
      </a:lt1>
      <a:dk2>
        <a:srgbClr val="44546A"/>
      </a:dk2>
      <a:lt2>
        <a:srgbClr val="E7E6E6"/>
      </a:lt2>
      <a:accent1>
        <a:srgbClr val="0085AE"/>
      </a:accent1>
      <a:accent2>
        <a:srgbClr val="0073A6"/>
      </a:accent2>
      <a:accent3>
        <a:srgbClr val="0085AE"/>
      </a:accent3>
      <a:accent4>
        <a:srgbClr val="0073A6"/>
      </a:accent4>
      <a:accent5>
        <a:srgbClr val="0085AE"/>
      </a:accent5>
      <a:accent6>
        <a:srgbClr val="0073A6"/>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1462</TotalTime>
  <Words>2749</Words>
  <Application>Microsoft Office PowerPoint</Application>
  <PresentationFormat>Panorámica</PresentationFormat>
  <Paragraphs>469</Paragraphs>
  <Slides>25</Slides>
  <Notes>20</Notes>
  <HiddenSlides>0</HiddenSlides>
  <MMClips>0</MMClips>
  <ScaleCrop>false</ScaleCrop>
  <HeadingPairs>
    <vt:vector size="6" baseType="variant">
      <vt:variant>
        <vt:lpstr>Fuentes usadas</vt:lpstr>
      </vt:variant>
      <vt:variant>
        <vt:i4>16</vt:i4>
      </vt:variant>
      <vt:variant>
        <vt:lpstr>Tema</vt:lpstr>
      </vt:variant>
      <vt:variant>
        <vt:i4>1</vt:i4>
      </vt:variant>
      <vt:variant>
        <vt:lpstr>Títulos de diapositiva</vt:lpstr>
      </vt:variant>
      <vt:variant>
        <vt:i4>25</vt:i4>
      </vt:variant>
    </vt:vector>
  </HeadingPairs>
  <TitlesOfParts>
    <vt:vector size="42" baseType="lpstr">
      <vt:lpstr>微软雅黑</vt:lpstr>
      <vt:lpstr>Microsoft YaHei UI</vt:lpstr>
      <vt:lpstr>MS PGothic</vt:lpstr>
      <vt:lpstr>宋体</vt:lpstr>
      <vt:lpstr>Arial</vt:lpstr>
      <vt:lpstr>Calibri</vt:lpstr>
      <vt:lpstr>Century Gothic</vt:lpstr>
      <vt:lpstr>Cordia New</vt:lpstr>
      <vt:lpstr>等线</vt:lpstr>
      <vt:lpstr>Eras Medium ITC</vt:lpstr>
      <vt:lpstr>Lato Black</vt:lpstr>
      <vt:lpstr>Open Sans</vt:lpstr>
      <vt:lpstr>Source Sans Pro</vt:lpstr>
      <vt:lpstr>Source Sans Pro Black</vt:lpstr>
      <vt:lpstr>方正兰亭中黑_GBK</vt:lpstr>
      <vt:lpstr>经典综艺体简</vt:lpstr>
      <vt:lpstr>包图主题2</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DIRESA JUNIN</dc:creator>
  <cp:lastModifiedBy>PLANI</cp:lastModifiedBy>
  <cp:revision>77</cp:revision>
  <cp:lastPrinted>2023-08-07T19:55:25Z</cp:lastPrinted>
  <dcterms:created xsi:type="dcterms:W3CDTF">2017-08-24T11:47:32Z</dcterms:created>
  <dcterms:modified xsi:type="dcterms:W3CDTF">2023-08-08T14:23:51Z</dcterms:modified>
</cp:coreProperties>
</file>