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68"/>
  </p:notesMasterIdLst>
  <p:handoutMasterIdLst>
    <p:handoutMasterId r:id="rId69"/>
  </p:handoutMasterIdLst>
  <p:sldIdLst>
    <p:sldId id="272" r:id="rId2"/>
    <p:sldId id="280" r:id="rId3"/>
    <p:sldId id="365" r:id="rId4"/>
    <p:sldId id="366" r:id="rId5"/>
    <p:sldId id="322" r:id="rId6"/>
    <p:sldId id="360" r:id="rId7"/>
    <p:sldId id="361" r:id="rId8"/>
    <p:sldId id="363" r:id="rId9"/>
    <p:sldId id="362" r:id="rId10"/>
    <p:sldId id="364" r:id="rId11"/>
    <p:sldId id="358" r:id="rId12"/>
    <p:sldId id="359" r:id="rId13"/>
    <p:sldId id="352" r:id="rId14"/>
    <p:sldId id="325" r:id="rId15"/>
    <p:sldId id="312" r:id="rId16"/>
    <p:sldId id="326" r:id="rId17"/>
    <p:sldId id="279" r:id="rId18"/>
    <p:sldId id="354" r:id="rId19"/>
    <p:sldId id="313" r:id="rId20"/>
    <p:sldId id="353" r:id="rId21"/>
    <p:sldId id="314" r:id="rId22"/>
    <p:sldId id="355" r:id="rId23"/>
    <p:sldId id="316" r:id="rId24"/>
    <p:sldId id="317" r:id="rId25"/>
    <p:sldId id="318" r:id="rId26"/>
    <p:sldId id="327" r:id="rId27"/>
    <p:sldId id="260" r:id="rId28"/>
    <p:sldId id="292" r:id="rId29"/>
    <p:sldId id="333" r:id="rId30"/>
    <p:sldId id="261" r:id="rId31"/>
    <p:sldId id="287" r:id="rId32"/>
    <p:sldId id="288" r:id="rId33"/>
    <p:sldId id="334" r:id="rId34"/>
    <p:sldId id="269" r:id="rId35"/>
    <p:sldId id="290" r:id="rId36"/>
    <p:sldId id="310" r:id="rId37"/>
    <p:sldId id="335" r:id="rId38"/>
    <p:sldId id="331" r:id="rId39"/>
    <p:sldId id="332" r:id="rId40"/>
    <p:sldId id="291" r:id="rId41"/>
    <p:sldId id="339" r:id="rId42"/>
    <p:sldId id="336" r:id="rId43"/>
    <p:sldId id="337" r:id="rId44"/>
    <p:sldId id="338" r:id="rId45"/>
    <p:sldId id="340" r:id="rId46"/>
    <p:sldId id="341" r:id="rId47"/>
    <p:sldId id="342" r:id="rId48"/>
    <p:sldId id="367" r:id="rId49"/>
    <p:sldId id="297" r:id="rId50"/>
    <p:sldId id="343" r:id="rId51"/>
    <p:sldId id="344" r:id="rId52"/>
    <p:sldId id="346" r:id="rId53"/>
    <p:sldId id="345" r:id="rId54"/>
    <p:sldId id="347" r:id="rId55"/>
    <p:sldId id="348" r:id="rId56"/>
    <p:sldId id="349" r:id="rId57"/>
    <p:sldId id="330" r:id="rId58"/>
    <p:sldId id="293" r:id="rId59"/>
    <p:sldId id="351" r:id="rId60"/>
    <p:sldId id="350" r:id="rId61"/>
    <p:sldId id="300" r:id="rId62"/>
    <p:sldId id="328" r:id="rId63"/>
    <p:sldId id="319" r:id="rId64"/>
    <p:sldId id="320" r:id="rId65"/>
    <p:sldId id="321" r:id="rId66"/>
    <p:sldId id="271" r:id="rId67"/>
  </p:sldIdLst>
  <p:sldSz cx="12192000" cy="6858000"/>
  <p:notesSz cx="6797675" cy="9928225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CC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813" autoAdjust="0"/>
  </p:normalViewPr>
  <p:slideViewPr>
    <p:cSldViewPr snapToGrid="0">
      <p:cViewPr varScale="1">
        <p:scale>
          <a:sx n="88" d="100"/>
          <a:sy n="88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1872"/>
    </p:cViewPr>
  </p:sorterViewPr>
  <p:notesViewPr>
    <p:cSldViewPr snapToGrid="0">
      <p:cViewPr varScale="1">
        <p:scale>
          <a:sx n="67" d="100"/>
          <a:sy n="67" d="100"/>
        </p:scale>
        <p:origin x="-2478" y="-96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CA79E8-3E1B-4A3F-98B6-FB24B25B8E10}" type="doc">
      <dgm:prSet loTypeId="urn:microsoft.com/office/officeart/2005/8/layout/radial6" loCatId="cycle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DD8110C0-1243-449B-977D-422D141D7347}">
      <dgm:prSet phldrT="[Texto]" custT="1"/>
      <dgm:spPr>
        <a:solidFill>
          <a:srgbClr val="CC00FF"/>
        </a:solidFill>
      </dgm:spPr>
      <dgm:t>
        <a:bodyPr/>
        <a:lstStyle/>
        <a:p>
          <a:r>
            <a:rPr lang="es-E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FED</a:t>
          </a:r>
          <a:endParaRPr lang="es-E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E03026-B672-482E-B5AB-952E5C14BA0F}" type="parTrans" cxnId="{1CF75835-46CF-4A98-86DB-FCB592515B1F}">
      <dgm:prSet/>
      <dgm:spPr/>
      <dgm:t>
        <a:bodyPr/>
        <a:lstStyle/>
        <a:p>
          <a:endParaRPr lang="es-ES"/>
        </a:p>
      </dgm:t>
    </dgm:pt>
    <dgm:pt modelId="{42DE276F-0783-4510-AF06-3AAA65FD5418}" type="sibTrans" cxnId="{1CF75835-46CF-4A98-86DB-FCB592515B1F}">
      <dgm:prSet/>
      <dgm:spPr/>
      <dgm:t>
        <a:bodyPr/>
        <a:lstStyle/>
        <a:p>
          <a:endParaRPr lang="es-ES"/>
        </a:p>
      </dgm:t>
    </dgm:pt>
    <dgm:pt modelId="{59B95D1A-AD1E-4C0A-BFF6-B79B7489C0E9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E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GESTIÓN</a:t>
          </a:r>
          <a:endParaRPr lang="es-E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B66E0E-2512-4141-A04B-AFFA56C71B1D}" type="parTrans" cxnId="{58670E35-217A-4B5E-AE51-ED95CFF13CA8}">
      <dgm:prSet/>
      <dgm:spPr/>
      <dgm:t>
        <a:bodyPr/>
        <a:lstStyle/>
        <a:p>
          <a:endParaRPr lang="es-ES"/>
        </a:p>
      </dgm:t>
    </dgm:pt>
    <dgm:pt modelId="{731A6059-3380-4CA5-8520-001605C9871B}" type="sibTrans" cxnId="{58670E35-217A-4B5E-AE51-ED95CFF13CA8}">
      <dgm:prSet/>
      <dgm:spPr/>
      <dgm:t>
        <a:bodyPr/>
        <a:lstStyle/>
        <a:p>
          <a:endParaRPr lang="es-ES"/>
        </a:p>
      </dgm:t>
    </dgm:pt>
    <dgm:pt modelId="{B1A02D51-F1D8-4430-BA65-C299E7A0B867}">
      <dgm:prSet phldrT="[Texto]" custT="1"/>
      <dgm:spPr>
        <a:solidFill>
          <a:srgbClr val="FF0066"/>
        </a:solidFill>
      </dgm:spPr>
      <dgm:t>
        <a:bodyPr/>
        <a:lstStyle/>
        <a:p>
          <a:pPr algn="ctr"/>
          <a:r>
            <a: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AP-ENDIS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8D86BF-2B5C-4DAC-9519-6B41917D8DE8}" type="parTrans" cxnId="{E34A15E1-5561-4A5F-861E-DAB7895ADBD2}">
      <dgm:prSet/>
      <dgm:spPr/>
      <dgm:t>
        <a:bodyPr/>
        <a:lstStyle/>
        <a:p>
          <a:endParaRPr lang="es-ES"/>
        </a:p>
      </dgm:t>
    </dgm:pt>
    <dgm:pt modelId="{C109C679-E680-4A78-A51C-F450F4FAEB29}" type="sibTrans" cxnId="{E34A15E1-5561-4A5F-861E-DAB7895ADBD2}">
      <dgm:prSet/>
      <dgm:spPr/>
      <dgm:t>
        <a:bodyPr/>
        <a:lstStyle/>
        <a:p>
          <a:endParaRPr lang="es-ES"/>
        </a:p>
      </dgm:t>
    </dgm:pt>
    <dgm:pt modelId="{AB58C747-955D-4123-8423-9075BD27AEAE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" sz="2000" b="1" dirty="0" smtClean="0">
              <a:latin typeface="Arial" panose="020B0604020202020204" pitchFamily="34" charset="0"/>
              <a:cs typeface="Arial" panose="020B0604020202020204" pitchFamily="34" charset="0"/>
            </a:rPr>
            <a:t>SIS</a:t>
          </a:r>
          <a:endParaRPr lang="es-ES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13F659-54DA-43E4-95CE-A241E4A1220C}" type="parTrans" cxnId="{BB8106D7-72A8-4F2E-AF6F-9229B80C1C11}">
      <dgm:prSet/>
      <dgm:spPr/>
      <dgm:t>
        <a:bodyPr/>
        <a:lstStyle/>
        <a:p>
          <a:endParaRPr lang="es-ES"/>
        </a:p>
      </dgm:t>
    </dgm:pt>
    <dgm:pt modelId="{C22BF87C-005D-4F42-BDB5-93E4D543C263}" type="sibTrans" cxnId="{BB8106D7-72A8-4F2E-AF6F-9229B80C1C11}">
      <dgm:prSet/>
      <dgm:spPr/>
      <dgm:t>
        <a:bodyPr/>
        <a:lstStyle/>
        <a:p>
          <a:endParaRPr lang="es-ES"/>
        </a:p>
      </dgm:t>
    </dgm:pt>
    <dgm:pt modelId="{463FEE0B-8606-4515-BCFB-0476C82E3998}">
      <dgm:prSet phldrT="[Texto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CONVENIOS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8EB64C-86F4-43A2-A371-C9556182BC1C}" type="sibTrans" cxnId="{F2AF68BA-09CF-46BD-8CA4-2229FB45878C}">
      <dgm:prSet/>
      <dgm:spPr/>
      <dgm:t>
        <a:bodyPr/>
        <a:lstStyle/>
        <a:p>
          <a:endParaRPr lang="es-ES"/>
        </a:p>
      </dgm:t>
    </dgm:pt>
    <dgm:pt modelId="{13652EBC-539E-4DE5-B398-86894581F0E7}" type="parTrans" cxnId="{F2AF68BA-09CF-46BD-8CA4-2229FB45878C}">
      <dgm:prSet/>
      <dgm:spPr/>
      <dgm:t>
        <a:bodyPr/>
        <a:lstStyle/>
        <a:p>
          <a:endParaRPr lang="es-ES"/>
        </a:p>
      </dgm:t>
    </dgm:pt>
    <dgm:pt modelId="{D494FC3A-FD45-4ADB-9062-4A9A635D8718}" type="pres">
      <dgm:prSet presAssocID="{3ECA79E8-3E1B-4A3F-98B6-FB24B25B8E1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5919755-131F-48E8-9022-CB6164A10C5E}" type="pres">
      <dgm:prSet presAssocID="{463FEE0B-8606-4515-BCFB-0476C82E3998}" presName="centerShape" presStyleLbl="node0" presStyleIdx="0" presStyleCnt="1" custScaleX="119208"/>
      <dgm:spPr/>
      <dgm:t>
        <a:bodyPr/>
        <a:lstStyle/>
        <a:p>
          <a:endParaRPr lang="es-ES"/>
        </a:p>
      </dgm:t>
    </dgm:pt>
    <dgm:pt modelId="{309FF191-0C2B-4725-8999-2BE8BE8C1742}" type="pres">
      <dgm:prSet presAssocID="{DD8110C0-1243-449B-977D-422D141D734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041974-FF40-42A5-AC7B-986D4BE2A154}" type="pres">
      <dgm:prSet presAssocID="{DD8110C0-1243-449B-977D-422D141D7347}" presName="dummy" presStyleCnt="0"/>
      <dgm:spPr/>
    </dgm:pt>
    <dgm:pt modelId="{6E4864C2-5A0C-47A6-BB87-9AC0F0B5F84D}" type="pres">
      <dgm:prSet presAssocID="{42DE276F-0783-4510-AF06-3AAA65FD5418}" presName="sibTrans" presStyleLbl="sibTrans2D1" presStyleIdx="0" presStyleCnt="4"/>
      <dgm:spPr/>
      <dgm:t>
        <a:bodyPr/>
        <a:lstStyle/>
        <a:p>
          <a:endParaRPr lang="es-ES"/>
        </a:p>
      </dgm:t>
    </dgm:pt>
    <dgm:pt modelId="{BCBFC131-0EB8-4F45-8CA3-C43CDC8A6410}" type="pres">
      <dgm:prSet presAssocID="{59B95D1A-AD1E-4C0A-BFF6-B79B7489C0E9}" presName="node" presStyleLbl="node1" presStyleIdx="1" presStyleCnt="4" custScaleX="98856" custScaleY="1066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1D0740-F2FA-4FB9-A341-D4A2D16A454F}" type="pres">
      <dgm:prSet presAssocID="{59B95D1A-AD1E-4C0A-BFF6-B79B7489C0E9}" presName="dummy" presStyleCnt="0"/>
      <dgm:spPr/>
    </dgm:pt>
    <dgm:pt modelId="{BDCE28F6-2537-4B8E-9B6A-CCAB9B2D44FB}" type="pres">
      <dgm:prSet presAssocID="{731A6059-3380-4CA5-8520-001605C9871B}" presName="sibTrans" presStyleLbl="sibTrans2D1" presStyleIdx="1" presStyleCnt="4"/>
      <dgm:spPr/>
      <dgm:t>
        <a:bodyPr/>
        <a:lstStyle/>
        <a:p>
          <a:endParaRPr lang="es-ES"/>
        </a:p>
      </dgm:t>
    </dgm:pt>
    <dgm:pt modelId="{B5183DAD-4558-4E93-99A9-82AA3A482D0C}" type="pres">
      <dgm:prSet presAssocID="{B1A02D51-F1D8-4430-BA65-C299E7A0B867}" presName="node" presStyleLbl="node1" presStyleIdx="2" presStyleCnt="4" custScaleX="112953" custScaleY="1028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526270-1EC2-4248-BBA3-5F3FD9ABD5BC}" type="pres">
      <dgm:prSet presAssocID="{B1A02D51-F1D8-4430-BA65-C299E7A0B867}" presName="dummy" presStyleCnt="0"/>
      <dgm:spPr/>
    </dgm:pt>
    <dgm:pt modelId="{D73B97DE-403F-48B5-A3AB-E269585A7CFB}" type="pres">
      <dgm:prSet presAssocID="{C109C679-E680-4A78-A51C-F450F4FAEB29}" presName="sibTrans" presStyleLbl="sibTrans2D1" presStyleIdx="2" presStyleCnt="4"/>
      <dgm:spPr/>
      <dgm:t>
        <a:bodyPr/>
        <a:lstStyle/>
        <a:p>
          <a:endParaRPr lang="es-ES"/>
        </a:p>
      </dgm:t>
    </dgm:pt>
    <dgm:pt modelId="{746F77C5-E92E-4826-A8C7-B4A4B1727FE1}" type="pres">
      <dgm:prSet presAssocID="{AB58C747-955D-4123-8423-9075BD27AEA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61A4D6-BE19-40F0-B180-17FB5DFA11DE}" type="pres">
      <dgm:prSet presAssocID="{AB58C747-955D-4123-8423-9075BD27AEAE}" presName="dummy" presStyleCnt="0"/>
      <dgm:spPr/>
    </dgm:pt>
    <dgm:pt modelId="{7EA76A5A-8795-49A9-8859-CA667C945A6E}" type="pres">
      <dgm:prSet presAssocID="{C22BF87C-005D-4F42-BDB5-93E4D543C263}" presName="sibTrans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D992AC26-B2F4-4612-88C5-50CFA1160324}" type="presOf" srcId="{C109C679-E680-4A78-A51C-F450F4FAEB29}" destId="{D73B97DE-403F-48B5-A3AB-E269585A7CFB}" srcOrd="0" destOrd="0" presId="urn:microsoft.com/office/officeart/2005/8/layout/radial6"/>
    <dgm:cxn modelId="{CBF607E4-468E-4F68-B19D-2820DAFD96E3}" type="presOf" srcId="{DD8110C0-1243-449B-977D-422D141D7347}" destId="{309FF191-0C2B-4725-8999-2BE8BE8C1742}" srcOrd="0" destOrd="0" presId="urn:microsoft.com/office/officeart/2005/8/layout/radial6"/>
    <dgm:cxn modelId="{15BE0E80-8695-4E63-9B64-F5AFEB7BB529}" type="presOf" srcId="{B1A02D51-F1D8-4430-BA65-C299E7A0B867}" destId="{B5183DAD-4558-4E93-99A9-82AA3A482D0C}" srcOrd="0" destOrd="0" presId="urn:microsoft.com/office/officeart/2005/8/layout/radial6"/>
    <dgm:cxn modelId="{7F938B9C-6C6C-4FF7-912E-7CF569595560}" type="presOf" srcId="{AB58C747-955D-4123-8423-9075BD27AEAE}" destId="{746F77C5-E92E-4826-A8C7-B4A4B1727FE1}" srcOrd="0" destOrd="0" presId="urn:microsoft.com/office/officeart/2005/8/layout/radial6"/>
    <dgm:cxn modelId="{34EC0D70-A8EA-4E02-A623-F181DA37B400}" type="presOf" srcId="{C22BF87C-005D-4F42-BDB5-93E4D543C263}" destId="{7EA76A5A-8795-49A9-8859-CA667C945A6E}" srcOrd="0" destOrd="0" presId="urn:microsoft.com/office/officeart/2005/8/layout/radial6"/>
    <dgm:cxn modelId="{951F0CCC-DDE6-460F-9C3C-43FF6E233C45}" type="presOf" srcId="{59B95D1A-AD1E-4C0A-BFF6-B79B7489C0E9}" destId="{BCBFC131-0EB8-4F45-8CA3-C43CDC8A6410}" srcOrd="0" destOrd="0" presId="urn:microsoft.com/office/officeart/2005/8/layout/radial6"/>
    <dgm:cxn modelId="{F4DECD79-1A67-4668-8F10-4EB476D10A87}" type="presOf" srcId="{731A6059-3380-4CA5-8520-001605C9871B}" destId="{BDCE28F6-2537-4B8E-9B6A-CCAB9B2D44FB}" srcOrd="0" destOrd="0" presId="urn:microsoft.com/office/officeart/2005/8/layout/radial6"/>
    <dgm:cxn modelId="{4D79653B-4CB2-465B-8399-E4A938EE7048}" type="presOf" srcId="{463FEE0B-8606-4515-BCFB-0476C82E3998}" destId="{05919755-131F-48E8-9022-CB6164A10C5E}" srcOrd="0" destOrd="0" presId="urn:microsoft.com/office/officeart/2005/8/layout/radial6"/>
    <dgm:cxn modelId="{63AFBD44-7D4C-4D52-82DF-0BC4EC6ABFA4}" type="presOf" srcId="{3ECA79E8-3E1B-4A3F-98B6-FB24B25B8E10}" destId="{D494FC3A-FD45-4ADB-9062-4A9A635D8718}" srcOrd="0" destOrd="0" presId="urn:microsoft.com/office/officeart/2005/8/layout/radial6"/>
    <dgm:cxn modelId="{F2AF68BA-09CF-46BD-8CA4-2229FB45878C}" srcId="{3ECA79E8-3E1B-4A3F-98B6-FB24B25B8E10}" destId="{463FEE0B-8606-4515-BCFB-0476C82E3998}" srcOrd="0" destOrd="0" parTransId="{13652EBC-539E-4DE5-B398-86894581F0E7}" sibTransId="{5D8EB64C-86F4-43A2-A371-C9556182BC1C}"/>
    <dgm:cxn modelId="{58670E35-217A-4B5E-AE51-ED95CFF13CA8}" srcId="{463FEE0B-8606-4515-BCFB-0476C82E3998}" destId="{59B95D1A-AD1E-4C0A-BFF6-B79B7489C0E9}" srcOrd="1" destOrd="0" parTransId="{C9B66E0E-2512-4141-A04B-AFFA56C71B1D}" sibTransId="{731A6059-3380-4CA5-8520-001605C9871B}"/>
    <dgm:cxn modelId="{E34A15E1-5561-4A5F-861E-DAB7895ADBD2}" srcId="{463FEE0B-8606-4515-BCFB-0476C82E3998}" destId="{B1A02D51-F1D8-4430-BA65-C299E7A0B867}" srcOrd="2" destOrd="0" parTransId="{728D86BF-2B5C-4DAC-9519-6B41917D8DE8}" sibTransId="{C109C679-E680-4A78-A51C-F450F4FAEB29}"/>
    <dgm:cxn modelId="{1CF75835-46CF-4A98-86DB-FCB592515B1F}" srcId="{463FEE0B-8606-4515-BCFB-0476C82E3998}" destId="{DD8110C0-1243-449B-977D-422D141D7347}" srcOrd="0" destOrd="0" parTransId="{20E03026-B672-482E-B5AB-952E5C14BA0F}" sibTransId="{42DE276F-0783-4510-AF06-3AAA65FD5418}"/>
    <dgm:cxn modelId="{BB8106D7-72A8-4F2E-AF6F-9229B80C1C11}" srcId="{463FEE0B-8606-4515-BCFB-0476C82E3998}" destId="{AB58C747-955D-4123-8423-9075BD27AEAE}" srcOrd="3" destOrd="0" parTransId="{1113F659-54DA-43E4-95CE-A241E4A1220C}" sibTransId="{C22BF87C-005D-4F42-BDB5-93E4D543C263}"/>
    <dgm:cxn modelId="{431A4891-933A-4852-BEA1-E84D4797CFF5}" type="presOf" srcId="{42DE276F-0783-4510-AF06-3AAA65FD5418}" destId="{6E4864C2-5A0C-47A6-BB87-9AC0F0B5F84D}" srcOrd="0" destOrd="0" presId="urn:microsoft.com/office/officeart/2005/8/layout/radial6"/>
    <dgm:cxn modelId="{CBEA6249-ABBF-4D96-8E7A-3703785B53B8}" type="presParOf" srcId="{D494FC3A-FD45-4ADB-9062-4A9A635D8718}" destId="{05919755-131F-48E8-9022-CB6164A10C5E}" srcOrd="0" destOrd="0" presId="urn:microsoft.com/office/officeart/2005/8/layout/radial6"/>
    <dgm:cxn modelId="{720B5526-6073-4834-9E85-BA418674B98F}" type="presParOf" srcId="{D494FC3A-FD45-4ADB-9062-4A9A635D8718}" destId="{309FF191-0C2B-4725-8999-2BE8BE8C1742}" srcOrd="1" destOrd="0" presId="urn:microsoft.com/office/officeart/2005/8/layout/radial6"/>
    <dgm:cxn modelId="{9497D494-B515-42EA-B6B4-FB97E07B4C8D}" type="presParOf" srcId="{D494FC3A-FD45-4ADB-9062-4A9A635D8718}" destId="{E9041974-FF40-42A5-AC7B-986D4BE2A154}" srcOrd="2" destOrd="0" presId="urn:microsoft.com/office/officeart/2005/8/layout/radial6"/>
    <dgm:cxn modelId="{8C94F31B-0C58-48C0-A604-BC454E567535}" type="presParOf" srcId="{D494FC3A-FD45-4ADB-9062-4A9A635D8718}" destId="{6E4864C2-5A0C-47A6-BB87-9AC0F0B5F84D}" srcOrd="3" destOrd="0" presId="urn:microsoft.com/office/officeart/2005/8/layout/radial6"/>
    <dgm:cxn modelId="{2A120544-3DA4-48FE-8F90-53785D0A0B11}" type="presParOf" srcId="{D494FC3A-FD45-4ADB-9062-4A9A635D8718}" destId="{BCBFC131-0EB8-4F45-8CA3-C43CDC8A6410}" srcOrd="4" destOrd="0" presId="urn:microsoft.com/office/officeart/2005/8/layout/radial6"/>
    <dgm:cxn modelId="{4548CE70-7816-4F7E-A8DE-41C159EE324A}" type="presParOf" srcId="{D494FC3A-FD45-4ADB-9062-4A9A635D8718}" destId="{C81D0740-F2FA-4FB9-A341-D4A2D16A454F}" srcOrd="5" destOrd="0" presId="urn:microsoft.com/office/officeart/2005/8/layout/radial6"/>
    <dgm:cxn modelId="{BC04AAB8-BA1C-46D2-916B-3C2CAE853BAA}" type="presParOf" srcId="{D494FC3A-FD45-4ADB-9062-4A9A635D8718}" destId="{BDCE28F6-2537-4B8E-9B6A-CCAB9B2D44FB}" srcOrd="6" destOrd="0" presId="urn:microsoft.com/office/officeart/2005/8/layout/radial6"/>
    <dgm:cxn modelId="{DA2C8434-CD80-4B04-B635-20BD0BF65987}" type="presParOf" srcId="{D494FC3A-FD45-4ADB-9062-4A9A635D8718}" destId="{B5183DAD-4558-4E93-99A9-82AA3A482D0C}" srcOrd="7" destOrd="0" presId="urn:microsoft.com/office/officeart/2005/8/layout/radial6"/>
    <dgm:cxn modelId="{9684EFE8-DEE2-47A1-ACD3-33716A1C5FAD}" type="presParOf" srcId="{D494FC3A-FD45-4ADB-9062-4A9A635D8718}" destId="{F4526270-1EC2-4248-BBA3-5F3FD9ABD5BC}" srcOrd="8" destOrd="0" presId="urn:microsoft.com/office/officeart/2005/8/layout/radial6"/>
    <dgm:cxn modelId="{41E0A3DD-98DF-4F67-9261-6D55E63B86DF}" type="presParOf" srcId="{D494FC3A-FD45-4ADB-9062-4A9A635D8718}" destId="{D73B97DE-403F-48B5-A3AB-E269585A7CFB}" srcOrd="9" destOrd="0" presId="urn:microsoft.com/office/officeart/2005/8/layout/radial6"/>
    <dgm:cxn modelId="{0250129C-2470-4274-8C19-A5A00B9664DB}" type="presParOf" srcId="{D494FC3A-FD45-4ADB-9062-4A9A635D8718}" destId="{746F77C5-E92E-4826-A8C7-B4A4B1727FE1}" srcOrd="10" destOrd="0" presId="urn:microsoft.com/office/officeart/2005/8/layout/radial6"/>
    <dgm:cxn modelId="{FF71F781-5E93-4237-8A91-26CFF27E84C2}" type="presParOf" srcId="{D494FC3A-FD45-4ADB-9062-4A9A635D8718}" destId="{E861A4D6-BE19-40F0-B180-17FB5DFA11DE}" srcOrd="11" destOrd="0" presId="urn:microsoft.com/office/officeart/2005/8/layout/radial6"/>
    <dgm:cxn modelId="{D86E0A0F-F1D9-43BE-B8C1-A26508781EBF}" type="presParOf" srcId="{D494FC3A-FD45-4ADB-9062-4A9A635D8718}" destId="{7EA76A5A-8795-49A9-8859-CA667C945A6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F2D7CF-E97D-4907-B7C4-FF4E885BEF9F}" type="doc">
      <dgm:prSet loTypeId="urn:microsoft.com/office/officeart/2005/8/layout/vList6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2159731-0C27-4CBD-81E3-B2364E4CB7C2}">
      <dgm:prSet phldrT="[Texto]" custT="1"/>
      <dgm:spPr>
        <a:solidFill>
          <a:srgbClr val="FFC000"/>
        </a:solidFill>
      </dgm:spPr>
      <dgm:t>
        <a:bodyPr/>
        <a:lstStyle/>
        <a:p>
          <a:pPr algn="l"/>
          <a:r>
            <a:rPr lang="es-ES" sz="4800" dirty="0" smtClean="0">
              <a:latin typeface="Arial" panose="020B0604020202020204" pitchFamily="34" charset="0"/>
              <a:cs typeface="Arial" panose="020B0604020202020204" pitchFamily="34" charset="0"/>
            </a:rPr>
            <a:t>RED</a:t>
          </a:r>
          <a:endParaRPr lang="es-ES" sz="4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4408C4-FB7D-491A-808D-282327176F64}" type="parTrans" cxnId="{BC888F55-E4DB-4F1A-B7C9-7B30E52FF1BF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2170B0-607B-4F0F-A256-A84ED4DC165F}" type="sibTrans" cxnId="{BC888F55-E4DB-4F1A-B7C9-7B30E52FF1BF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A53BC2-C66C-4F01-AC12-919A397825F4}">
      <dgm:prSet phldrT="[Texto]" custT="1"/>
      <dgm:spPr/>
      <dgm:t>
        <a:bodyPr/>
        <a:lstStyle/>
        <a:p>
          <a:r>
            <a:rPr lang="es-ES" sz="20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Cobertura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DA7E9A-1163-4F81-8310-99449E4F7D8D}" type="parTrans" cxnId="{B8BEE2E9-3B23-4B7F-BC6A-60FF51C2A733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F4E946-F688-4019-AECE-080AE01C9522}" type="sibTrans" cxnId="{B8BEE2E9-3B23-4B7F-BC6A-60FF51C2A733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9D989F-F2E6-49C0-BE36-6603ED2EA054}">
      <dgm:prSet phldrT="[Texto]" custT="1"/>
      <dgm:spPr/>
      <dgm:t>
        <a:bodyPr/>
        <a:lstStyle/>
        <a:p>
          <a:r>
            <a:rPr lang="es-ES" sz="20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Gestión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402D61-378F-4815-8ACC-D4E2BD54F1D5}" type="parTrans" cxnId="{DEAE1B81-F058-4D4C-A2BE-15AA80720BAE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75923E-99AE-45D7-9460-264BED0C27F2}" type="sibTrans" cxnId="{DEAE1B81-F058-4D4C-A2BE-15AA80720BAE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94255E-0CCD-4117-ABEA-A842CE888155}">
      <dgm:prSet phldrT="[Texto]" custT="1"/>
      <dgm:spPr>
        <a:solidFill>
          <a:srgbClr val="0070C0"/>
        </a:solidFill>
      </dgm:spPr>
      <dgm:t>
        <a:bodyPr/>
        <a:lstStyle/>
        <a:p>
          <a:pPr algn="l"/>
          <a:r>
            <a:rPr lang="es-ES" sz="4800" dirty="0" smtClean="0">
              <a:latin typeface="Arial" panose="020B0604020202020204" pitchFamily="34" charset="0"/>
              <a:cs typeface="Arial" panose="020B0604020202020204" pitchFamily="34" charset="0"/>
            </a:rPr>
            <a:t>HOSPITAL</a:t>
          </a:r>
          <a:endParaRPr lang="es-ES" sz="4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CDEA49-76E8-4F02-8613-356DC78B56DB}" type="parTrans" cxnId="{F59DBC6F-8251-4AF4-8C58-BAA0EDD251A9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8359FC-5DB4-4761-BBCA-E17B2A4A1D0B}" type="sibTrans" cxnId="{F59DBC6F-8251-4AF4-8C58-BAA0EDD251A9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EB608C-7E07-4337-BE19-C74BEF06CE21}">
      <dgm:prSet phldrT="[Texto]" custT="1"/>
      <dgm:spPr/>
      <dgm:t>
        <a:bodyPr/>
        <a:lstStyle/>
        <a:p>
          <a:r>
            <a:rPr lang="es-ES" sz="20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Desempeño 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9A06AC-58E8-4E59-922B-19A84CCAC3DE}" type="parTrans" cxnId="{ED6AE192-420E-486F-AECB-F41C332A2529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D476A6-B13C-4C00-A5A9-74585A172C0C}" type="sibTrans" cxnId="{ED6AE192-420E-486F-AECB-F41C332A2529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E12520-9F74-4D2B-A4BC-4CFAD1B4C084}">
      <dgm:prSet phldrT="[Texto]" custT="1"/>
      <dgm:spPr/>
      <dgm:t>
        <a:bodyPr/>
        <a:lstStyle/>
        <a:p>
          <a:r>
            <a:rPr lang="es-ES" sz="20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Compromiso de Mejora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D639AE-D015-4F47-84B9-5427F482B2DA}" type="parTrans" cxnId="{7AAFE084-63DB-48EA-96F5-4CDBAFC89BED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9BCD0-738A-455E-B2C4-7595D5C6CBAC}" type="sibTrans" cxnId="{7AAFE084-63DB-48EA-96F5-4CDBAFC89BED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79F098-A049-4E77-9ECB-226AA455F23C}">
      <dgm:prSet phldrT="[Texto]" custT="1"/>
      <dgm:spPr>
        <a:solidFill>
          <a:srgbClr val="002060"/>
        </a:solidFill>
      </dgm:spPr>
      <dgm:t>
        <a:bodyPr/>
        <a:lstStyle/>
        <a:p>
          <a:pPr algn="l"/>
          <a:r>
            <a:rPr lang="es-ES" sz="4800" dirty="0" smtClean="0">
              <a:latin typeface="Arial" panose="020B0604020202020204" pitchFamily="34" charset="0"/>
              <a:cs typeface="Arial" panose="020B0604020202020204" pitchFamily="34" charset="0"/>
            </a:rPr>
            <a:t>DIRESA</a:t>
          </a:r>
          <a:endParaRPr lang="es-ES" sz="4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9688CC-E1CB-4588-AA50-6B4DD3897F2C}" type="sibTrans" cxnId="{FF6A5534-1783-405D-8BCD-D72FC64C57D4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F379-820D-4F31-ABDD-8B766A26767C}" type="parTrans" cxnId="{FF6A5534-1783-405D-8BCD-D72FC64C57D4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46E4AD-BBCF-4F32-B3A5-B156B293C5D8}">
      <dgm:prSet phldrT="[Texto]" custT="1"/>
      <dgm:spPr/>
      <dgm:t>
        <a:bodyPr/>
        <a:lstStyle/>
        <a:p>
          <a:r>
            <a:rPr lang="es-ES" sz="2000" dirty="0" smtClean="0">
              <a:latin typeface="Arial" panose="020B0604020202020204" pitchFamily="34" charset="0"/>
              <a:cs typeface="Arial" panose="020B0604020202020204" pitchFamily="34" charset="0"/>
            </a:rPr>
            <a:t>Indicador  (resultado) Institucional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B3C706-276B-49DA-9506-53C5D9B00E8C}" type="sibTrans" cxnId="{A5285938-E604-4060-B95D-350A68C0BF88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BBC757-B7F5-47CD-9B95-32C66A8F9506}" type="parTrans" cxnId="{A5285938-E604-4060-B95D-350A68C0BF88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4BC4C0-2AE9-4C14-947B-FB04F857B732}">
      <dgm:prSet phldrT="[Texto]" custT="1"/>
      <dgm:spPr/>
      <dgm:t>
        <a:bodyPr/>
        <a:lstStyle/>
        <a:p>
          <a:r>
            <a:rPr lang="es-ES" sz="20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Desempeño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D11AA2-A40F-4B2B-BEB4-737AC37E4FC9}" type="sibTrans" cxnId="{2E05F05A-041A-48D4-8F08-1A2B4575C676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3684CE-52E4-4F03-B82B-6331EB12516E}" type="parTrans" cxnId="{2E05F05A-041A-48D4-8F08-1A2B4575C676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508CC5-C72C-4505-9D01-C272C73DE375}">
      <dgm:prSet phldrT="[Texto]" custT="1"/>
      <dgm:spPr/>
      <dgm:t>
        <a:bodyPr/>
        <a:lstStyle/>
        <a:p>
          <a:r>
            <a:rPr lang="es-ES" sz="20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Compromiso de Mejora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DB9130-22BD-49AB-8E5E-E6F3376BFAD3}" type="sibTrans" cxnId="{D48E39F8-49EC-4ED5-9AC2-0FDADF8537F9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B87B76-087A-44B4-BAA7-801851E54B00}" type="parTrans" cxnId="{D48E39F8-49EC-4ED5-9AC2-0FDADF8537F9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7D348E-E95C-4EA6-A2FB-3712C82F3345}">
      <dgm:prSet phldrT="[Texto]" custT="1"/>
      <dgm:spPr/>
      <dgm:t>
        <a:bodyPr/>
        <a:lstStyle/>
        <a:p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14ACDD-6569-4623-9BB6-E6485DB678FA}" type="parTrans" cxnId="{1461FB02-6E4F-4791-A098-E61367204D84}">
      <dgm:prSet/>
      <dgm:spPr/>
      <dgm:t>
        <a:bodyPr/>
        <a:lstStyle/>
        <a:p>
          <a:endParaRPr lang="es-ES"/>
        </a:p>
      </dgm:t>
    </dgm:pt>
    <dgm:pt modelId="{6D1DED51-97E5-4B83-9E42-3BA49FFEB7B8}" type="sibTrans" cxnId="{1461FB02-6E4F-4791-A098-E61367204D84}">
      <dgm:prSet/>
      <dgm:spPr/>
      <dgm:t>
        <a:bodyPr/>
        <a:lstStyle/>
        <a:p>
          <a:endParaRPr lang="es-ES"/>
        </a:p>
      </dgm:t>
    </dgm:pt>
    <dgm:pt modelId="{49B217A2-FE26-453A-A70F-B68D4D61B34D}">
      <dgm:prSet phldrT="[Texto]" custT="1"/>
      <dgm:spPr/>
      <dgm:t>
        <a:bodyPr/>
        <a:lstStyle/>
        <a:p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736A02-1074-4901-8BE3-F4F7BA15DA26}" type="parTrans" cxnId="{ABAE2A41-8F90-4521-B1F8-A440FB4AEE46}">
      <dgm:prSet/>
      <dgm:spPr/>
      <dgm:t>
        <a:bodyPr/>
        <a:lstStyle/>
        <a:p>
          <a:endParaRPr lang="es-ES"/>
        </a:p>
      </dgm:t>
    </dgm:pt>
    <dgm:pt modelId="{DF3C45EF-C1B4-4EEB-B341-623152E4EBFE}" type="sibTrans" cxnId="{ABAE2A41-8F90-4521-B1F8-A440FB4AEE46}">
      <dgm:prSet/>
      <dgm:spPr/>
      <dgm:t>
        <a:bodyPr/>
        <a:lstStyle/>
        <a:p>
          <a:endParaRPr lang="es-ES"/>
        </a:p>
      </dgm:t>
    </dgm:pt>
    <dgm:pt modelId="{78C1055E-A295-4DB8-98D8-EF0196D16E6C}" type="pres">
      <dgm:prSet presAssocID="{1AF2D7CF-E97D-4907-B7C4-FF4E885BEF9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46693A07-7A5C-47B2-923A-82F0AE222AD1}" type="pres">
      <dgm:prSet presAssocID="{3C79F098-A049-4E77-9ECB-226AA455F23C}" presName="linNode" presStyleCnt="0"/>
      <dgm:spPr/>
    </dgm:pt>
    <dgm:pt modelId="{4AC9BF67-0EF9-4483-876A-D6A1486E64E5}" type="pres">
      <dgm:prSet presAssocID="{3C79F098-A049-4E77-9ECB-226AA455F23C}" presName="parentShp" presStyleLbl="node1" presStyleIdx="0" presStyleCnt="3" custLinFactNeighborY="309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6FF7D6-98C5-4B03-BBFC-E854BA20FF51}" type="pres">
      <dgm:prSet presAssocID="{3C79F098-A049-4E77-9ECB-226AA455F23C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6C897B-0E4D-44B3-AE82-51A5DF583132}" type="pres">
      <dgm:prSet presAssocID="{DF9688CC-E1CB-4588-AA50-6B4DD3897F2C}" presName="spacing" presStyleCnt="0"/>
      <dgm:spPr/>
    </dgm:pt>
    <dgm:pt modelId="{9BF548CA-4A70-4D86-8FC8-40C8CD6FDD33}" type="pres">
      <dgm:prSet presAssocID="{32159731-0C27-4CBD-81E3-B2364E4CB7C2}" presName="linNode" presStyleCnt="0"/>
      <dgm:spPr/>
    </dgm:pt>
    <dgm:pt modelId="{2CE6D527-7A41-4B0C-BFE6-1FC1621275A4}" type="pres">
      <dgm:prSet presAssocID="{32159731-0C27-4CBD-81E3-B2364E4CB7C2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7715A2-CE26-42C1-84EB-B5B6811228D8}" type="pres">
      <dgm:prSet presAssocID="{32159731-0C27-4CBD-81E3-B2364E4CB7C2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9B6133-D821-4045-886E-D84BA00E1DC6}" type="pres">
      <dgm:prSet presAssocID="{2E2170B0-607B-4F0F-A256-A84ED4DC165F}" presName="spacing" presStyleCnt="0"/>
      <dgm:spPr/>
    </dgm:pt>
    <dgm:pt modelId="{A4F0AEF4-0FA0-4BB0-BF11-237AA5687258}" type="pres">
      <dgm:prSet presAssocID="{BB94255E-0CCD-4117-ABEA-A842CE888155}" presName="linNode" presStyleCnt="0"/>
      <dgm:spPr/>
    </dgm:pt>
    <dgm:pt modelId="{D9F4E051-3C77-434B-B061-0DB17FEA639E}" type="pres">
      <dgm:prSet presAssocID="{BB94255E-0CCD-4117-ABEA-A842CE888155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238B4C-5BDE-4279-B4E8-6028E6CBC84E}" type="pres">
      <dgm:prSet presAssocID="{BB94255E-0CCD-4117-ABEA-A842CE888155}" presName="childShp" presStyleLbl="bgAccFollowNode1" presStyleIdx="2" presStyleCnt="3" custLinFactNeighborX="1555" custLinFactNeighborY="376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C888F55-E4DB-4F1A-B7C9-7B30E52FF1BF}" srcId="{1AF2D7CF-E97D-4907-B7C4-FF4E885BEF9F}" destId="{32159731-0C27-4CBD-81E3-B2364E4CB7C2}" srcOrd="1" destOrd="0" parTransId="{1C4408C4-FB7D-491A-808D-282327176F64}" sibTransId="{2E2170B0-607B-4F0F-A256-A84ED4DC165F}"/>
    <dgm:cxn modelId="{54517A78-453E-4353-B755-20C72C75C2E4}" type="presOf" srcId="{5EA53BC2-C66C-4F01-AC12-919A397825F4}" destId="{DA7715A2-CE26-42C1-84EB-B5B6811228D8}" srcOrd="0" destOrd="1" presId="urn:microsoft.com/office/officeart/2005/8/layout/vList6"/>
    <dgm:cxn modelId="{CE77C137-3861-4795-829F-51B26637A758}" type="presOf" srcId="{49B217A2-FE26-453A-A70F-B68D4D61B34D}" destId="{DA7715A2-CE26-42C1-84EB-B5B6811228D8}" srcOrd="0" destOrd="0" presId="urn:microsoft.com/office/officeart/2005/8/layout/vList6"/>
    <dgm:cxn modelId="{03112AAB-21BF-4A73-A3DB-97C518B97996}" type="presOf" srcId="{1B4BC4C0-2AE9-4C14-947B-FB04F857B732}" destId="{D36FF7D6-98C5-4B03-BBFC-E854BA20FF51}" srcOrd="0" destOrd="1" presId="urn:microsoft.com/office/officeart/2005/8/layout/vList6"/>
    <dgm:cxn modelId="{348157CF-EAA1-4026-9C2F-6D22DE2E88E4}" type="presOf" srcId="{83E12520-9F74-4D2B-A4BC-4CFAD1B4C084}" destId="{CF238B4C-5BDE-4279-B4E8-6028E6CBC84E}" srcOrd="0" destOrd="2" presId="urn:microsoft.com/office/officeart/2005/8/layout/vList6"/>
    <dgm:cxn modelId="{0A598654-1F89-4E66-B05C-729243C60CA2}" type="presOf" srcId="{B77D348E-E95C-4EA6-A2FB-3712C82F3345}" destId="{CF238B4C-5BDE-4279-B4E8-6028E6CBC84E}" srcOrd="0" destOrd="0" presId="urn:microsoft.com/office/officeart/2005/8/layout/vList6"/>
    <dgm:cxn modelId="{0699F492-BED4-4428-97A4-65B1DC009618}" type="presOf" srcId="{199D989F-F2E6-49C0-BE36-6603ED2EA054}" destId="{DA7715A2-CE26-42C1-84EB-B5B6811228D8}" srcOrd="0" destOrd="2" presId="urn:microsoft.com/office/officeart/2005/8/layout/vList6"/>
    <dgm:cxn modelId="{A5285938-E604-4060-B95D-350A68C0BF88}" srcId="{3C79F098-A049-4E77-9ECB-226AA455F23C}" destId="{0646E4AD-BBCF-4F32-B3A5-B156B293C5D8}" srcOrd="0" destOrd="0" parTransId="{A0BBC757-B7F5-47CD-9B95-32C66A8F9506}" sibTransId="{7AB3C706-276B-49DA-9506-53C5D9B00E8C}"/>
    <dgm:cxn modelId="{7AAFE084-63DB-48EA-96F5-4CDBAFC89BED}" srcId="{BB94255E-0CCD-4117-ABEA-A842CE888155}" destId="{83E12520-9F74-4D2B-A4BC-4CFAD1B4C084}" srcOrd="2" destOrd="0" parTransId="{72D639AE-D015-4F47-84B9-5427F482B2DA}" sibTransId="{3DA9BCD0-738A-455E-B2C4-7595D5C6CBAC}"/>
    <dgm:cxn modelId="{3D1EA495-3774-4242-8154-5A85B9C3E436}" type="presOf" srcId="{32159731-0C27-4CBD-81E3-B2364E4CB7C2}" destId="{2CE6D527-7A41-4B0C-BFE6-1FC1621275A4}" srcOrd="0" destOrd="0" presId="urn:microsoft.com/office/officeart/2005/8/layout/vList6"/>
    <dgm:cxn modelId="{C1DD23B7-8DBA-4132-9B20-207CC950FFC9}" type="presOf" srcId="{1AF2D7CF-E97D-4907-B7C4-FF4E885BEF9F}" destId="{78C1055E-A295-4DB8-98D8-EF0196D16E6C}" srcOrd="0" destOrd="0" presId="urn:microsoft.com/office/officeart/2005/8/layout/vList6"/>
    <dgm:cxn modelId="{B8BEE2E9-3B23-4B7F-BC6A-60FF51C2A733}" srcId="{32159731-0C27-4CBD-81E3-B2364E4CB7C2}" destId="{5EA53BC2-C66C-4F01-AC12-919A397825F4}" srcOrd="1" destOrd="0" parTransId="{ACDA7E9A-1163-4F81-8310-99449E4F7D8D}" sibTransId="{CCF4E946-F688-4019-AECE-080AE01C9522}"/>
    <dgm:cxn modelId="{DCB0C90E-AABA-472B-BE8B-51E185F5984F}" type="presOf" srcId="{0646E4AD-BBCF-4F32-B3A5-B156B293C5D8}" destId="{D36FF7D6-98C5-4B03-BBFC-E854BA20FF51}" srcOrd="0" destOrd="0" presId="urn:microsoft.com/office/officeart/2005/8/layout/vList6"/>
    <dgm:cxn modelId="{F0B8EF07-CA77-4E5C-ACE5-868AF757E7D7}" type="presOf" srcId="{3C79F098-A049-4E77-9ECB-226AA455F23C}" destId="{4AC9BF67-0EF9-4483-876A-D6A1486E64E5}" srcOrd="0" destOrd="0" presId="urn:microsoft.com/office/officeart/2005/8/layout/vList6"/>
    <dgm:cxn modelId="{A832C53A-15CD-4C53-8771-F3F65294625B}" type="presOf" srcId="{29508CC5-C72C-4505-9D01-C272C73DE375}" destId="{D36FF7D6-98C5-4B03-BBFC-E854BA20FF51}" srcOrd="0" destOrd="2" presId="urn:microsoft.com/office/officeart/2005/8/layout/vList6"/>
    <dgm:cxn modelId="{DEAE1B81-F058-4D4C-A2BE-15AA80720BAE}" srcId="{32159731-0C27-4CBD-81E3-B2364E4CB7C2}" destId="{199D989F-F2E6-49C0-BE36-6603ED2EA054}" srcOrd="2" destOrd="0" parTransId="{16402D61-378F-4815-8ACC-D4E2BD54F1D5}" sibTransId="{0575923E-99AE-45D7-9460-264BED0C27F2}"/>
    <dgm:cxn modelId="{1461FB02-6E4F-4791-A098-E61367204D84}" srcId="{BB94255E-0CCD-4117-ABEA-A842CE888155}" destId="{B77D348E-E95C-4EA6-A2FB-3712C82F3345}" srcOrd="0" destOrd="0" parTransId="{D214ACDD-6569-4623-9BB6-E6485DB678FA}" sibTransId="{6D1DED51-97E5-4B83-9E42-3BA49FFEB7B8}"/>
    <dgm:cxn modelId="{FF6A5534-1783-405D-8BCD-D72FC64C57D4}" srcId="{1AF2D7CF-E97D-4907-B7C4-FF4E885BEF9F}" destId="{3C79F098-A049-4E77-9ECB-226AA455F23C}" srcOrd="0" destOrd="0" parTransId="{CBA3F379-820D-4F31-ABDD-8B766A26767C}" sibTransId="{DF9688CC-E1CB-4588-AA50-6B4DD3897F2C}"/>
    <dgm:cxn modelId="{ED6AE192-420E-486F-AECB-F41C332A2529}" srcId="{BB94255E-0CCD-4117-ABEA-A842CE888155}" destId="{D4EB608C-7E07-4337-BE19-C74BEF06CE21}" srcOrd="1" destOrd="0" parTransId="{019A06AC-58E8-4E59-922B-19A84CCAC3DE}" sibTransId="{EDD476A6-B13C-4C00-A5A9-74585A172C0C}"/>
    <dgm:cxn modelId="{72EDF562-0F16-4A88-BDBA-EB3EBC858DD9}" type="presOf" srcId="{D4EB608C-7E07-4337-BE19-C74BEF06CE21}" destId="{CF238B4C-5BDE-4279-B4E8-6028E6CBC84E}" srcOrd="0" destOrd="1" presId="urn:microsoft.com/office/officeart/2005/8/layout/vList6"/>
    <dgm:cxn modelId="{2E05F05A-041A-48D4-8F08-1A2B4575C676}" srcId="{3C79F098-A049-4E77-9ECB-226AA455F23C}" destId="{1B4BC4C0-2AE9-4C14-947B-FB04F857B732}" srcOrd="1" destOrd="0" parTransId="{103684CE-52E4-4F03-B82B-6331EB12516E}" sibTransId="{40D11AA2-A40F-4B2B-BEB4-737AC37E4FC9}"/>
    <dgm:cxn modelId="{64EFF36C-88A3-45A6-B31F-AAD17FC111B6}" type="presOf" srcId="{BB94255E-0CCD-4117-ABEA-A842CE888155}" destId="{D9F4E051-3C77-434B-B061-0DB17FEA639E}" srcOrd="0" destOrd="0" presId="urn:microsoft.com/office/officeart/2005/8/layout/vList6"/>
    <dgm:cxn modelId="{F59DBC6F-8251-4AF4-8C58-BAA0EDD251A9}" srcId="{1AF2D7CF-E97D-4907-B7C4-FF4E885BEF9F}" destId="{BB94255E-0CCD-4117-ABEA-A842CE888155}" srcOrd="2" destOrd="0" parTransId="{D4CDEA49-76E8-4F02-8613-356DC78B56DB}" sibTransId="{9F8359FC-5DB4-4761-BBCA-E17B2A4A1D0B}"/>
    <dgm:cxn modelId="{D48E39F8-49EC-4ED5-9AC2-0FDADF8537F9}" srcId="{3C79F098-A049-4E77-9ECB-226AA455F23C}" destId="{29508CC5-C72C-4505-9D01-C272C73DE375}" srcOrd="2" destOrd="0" parTransId="{74B87B76-087A-44B4-BAA7-801851E54B00}" sibTransId="{09DB9130-22BD-49AB-8E5E-E6F3376BFAD3}"/>
    <dgm:cxn modelId="{ABAE2A41-8F90-4521-B1F8-A440FB4AEE46}" srcId="{32159731-0C27-4CBD-81E3-B2364E4CB7C2}" destId="{49B217A2-FE26-453A-A70F-B68D4D61B34D}" srcOrd="0" destOrd="0" parTransId="{F1736A02-1074-4901-8BE3-F4F7BA15DA26}" sibTransId="{DF3C45EF-C1B4-4EEB-B341-623152E4EBFE}"/>
    <dgm:cxn modelId="{E7CD86A9-6032-4F9A-AC29-D7B7DE583E37}" type="presParOf" srcId="{78C1055E-A295-4DB8-98D8-EF0196D16E6C}" destId="{46693A07-7A5C-47B2-923A-82F0AE222AD1}" srcOrd="0" destOrd="0" presId="urn:microsoft.com/office/officeart/2005/8/layout/vList6"/>
    <dgm:cxn modelId="{7083D174-FBB5-4573-91FC-C1FFB6EF4489}" type="presParOf" srcId="{46693A07-7A5C-47B2-923A-82F0AE222AD1}" destId="{4AC9BF67-0EF9-4483-876A-D6A1486E64E5}" srcOrd="0" destOrd="0" presId="urn:microsoft.com/office/officeart/2005/8/layout/vList6"/>
    <dgm:cxn modelId="{E4EE94FD-76AE-4CF8-9A61-52B58D27006F}" type="presParOf" srcId="{46693A07-7A5C-47B2-923A-82F0AE222AD1}" destId="{D36FF7D6-98C5-4B03-BBFC-E854BA20FF51}" srcOrd="1" destOrd="0" presId="urn:microsoft.com/office/officeart/2005/8/layout/vList6"/>
    <dgm:cxn modelId="{5A031356-F0DC-4164-B65E-4EAC113DF406}" type="presParOf" srcId="{78C1055E-A295-4DB8-98D8-EF0196D16E6C}" destId="{876C897B-0E4D-44B3-AE82-51A5DF583132}" srcOrd="1" destOrd="0" presId="urn:microsoft.com/office/officeart/2005/8/layout/vList6"/>
    <dgm:cxn modelId="{5E3571D1-5032-4638-8592-4E70431E0F44}" type="presParOf" srcId="{78C1055E-A295-4DB8-98D8-EF0196D16E6C}" destId="{9BF548CA-4A70-4D86-8FC8-40C8CD6FDD33}" srcOrd="2" destOrd="0" presId="urn:microsoft.com/office/officeart/2005/8/layout/vList6"/>
    <dgm:cxn modelId="{32C083A3-5F6A-4C21-8545-78DF4114970B}" type="presParOf" srcId="{9BF548CA-4A70-4D86-8FC8-40C8CD6FDD33}" destId="{2CE6D527-7A41-4B0C-BFE6-1FC1621275A4}" srcOrd="0" destOrd="0" presId="urn:microsoft.com/office/officeart/2005/8/layout/vList6"/>
    <dgm:cxn modelId="{4B6AC9B6-0AD2-4922-B8E6-0CFD81A5B4D2}" type="presParOf" srcId="{9BF548CA-4A70-4D86-8FC8-40C8CD6FDD33}" destId="{DA7715A2-CE26-42C1-84EB-B5B6811228D8}" srcOrd="1" destOrd="0" presId="urn:microsoft.com/office/officeart/2005/8/layout/vList6"/>
    <dgm:cxn modelId="{288446D1-1D39-4A75-9ADD-D6041023F253}" type="presParOf" srcId="{78C1055E-A295-4DB8-98D8-EF0196D16E6C}" destId="{B29B6133-D821-4045-886E-D84BA00E1DC6}" srcOrd="3" destOrd="0" presId="urn:microsoft.com/office/officeart/2005/8/layout/vList6"/>
    <dgm:cxn modelId="{24B5D042-A1E9-4863-A4D7-D01BD5ED40B4}" type="presParOf" srcId="{78C1055E-A295-4DB8-98D8-EF0196D16E6C}" destId="{A4F0AEF4-0FA0-4BB0-BF11-237AA5687258}" srcOrd="4" destOrd="0" presId="urn:microsoft.com/office/officeart/2005/8/layout/vList6"/>
    <dgm:cxn modelId="{37D2EACE-B73D-4314-ADD0-EFE962F140BB}" type="presParOf" srcId="{A4F0AEF4-0FA0-4BB0-BF11-237AA5687258}" destId="{D9F4E051-3C77-434B-B061-0DB17FEA639E}" srcOrd="0" destOrd="0" presId="urn:microsoft.com/office/officeart/2005/8/layout/vList6"/>
    <dgm:cxn modelId="{E4690E3C-3BD1-4D5F-9B2F-7B0BC8D1B32F}" type="presParOf" srcId="{A4F0AEF4-0FA0-4BB0-BF11-237AA5687258}" destId="{CF238B4C-5BDE-4279-B4E8-6028E6CBC84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76A5A-8795-49A9-8859-CA667C945A6E}">
      <dsp:nvSpPr>
        <dsp:cNvPr id="0" name=""/>
        <dsp:cNvSpPr/>
      </dsp:nvSpPr>
      <dsp:spPr>
        <a:xfrm>
          <a:off x="2366841" y="609891"/>
          <a:ext cx="4121057" cy="4121057"/>
        </a:xfrm>
        <a:prstGeom prst="blockArc">
          <a:avLst>
            <a:gd name="adj1" fmla="val 10800000"/>
            <a:gd name="adj2" fmla="val 16200000"/>
            <a:gd name="adj3" fmla="val 4644"/>
          </a:avLst>
        </a:prstGeom>
        <a:solidFill>
          <a:schemeClr val="accent4">
            <a:hueOff val="1218040"/>
            <a:satOff val="-21072"/>
            <a:lumOff val="-451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3B97DE-403F-48B5-A3AB-E269585A7CFB}">
      <dsp:nvSpPr>
        <dsp:cNvPr id="0" name=""/>
        <dsp:cNvSpPr/>
      </dsp:nvSpPr>
      <dsp:spPr>
        <a:xfrm>
          <a:off x="2366841" y="609891"/>
          <a:ext cx="4121057" cy="4121057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solidFill>
          <a:schemeClr val="accent4">
            <a:hueOff val="812026"/>
            <a:satOff val="-14048"/>
            <a:lumOff val="-3007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CE28F6-2537-4B8E-9B6A-CCAB9B2D44FB}">
      <dsp:nvSpPr>
        <dsp:cNvPr id="0" name=""/>
        <dsp:cNvSpPr/>
      </dsp:nvSpPr>
      <dsp:spPr>
        <a:xfrm>
          <a:off x="2366841" y="609891"/>
          <a:ext cx="4121057" cy="4121057"/>
        </a:xfrm>
        <a:prstGeom prst="blockArc">
          <a:avLst>
            <a:gd name="adj1" fmla="val 0"/>
            <a:gd name="adj2" fmla="val 5400000"/>
            <a:gd name="adj3" fmla="val 4644"/>
          </a:avLst>
        </a:prstGeom>
        <a:solidFill>
          <a:schemeClr val="accent4">
            <a:hueOff val="406013"/>
            <a:satOff val="-7024"/>
            <a:lumOff val="-1503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4864C2-5A0C-47A6-BB87-9AC0F0B5F84D}">
      <dsp:nvSpPr>
        <dsp:cNvPr id="0" name=""/>
        <dsp:cNvSpPr/>
      </dsp:nvSpPr>
      <dsp:spPr>
        <a:xfrm>
          <a:off x="2366841" y="609891"/>
          <a:ext cx="4121057" cy="4121057"/>
        </a:xfrm>
        <a:prstGeom prst="blockArc">
          <a:avLst>
            <a:gd name="adj1" fmla="val 16200000"/>
            <a:gd name="adj2" fmla="val 0"/>
            <a:gd name="adj3" fmla="val 464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919755-131F-48E8-9022-CB6164A10C5E}">
      <dsp:nvSpPr>
        <dsp:cNvPr id="0" name=""/>
        <dsp:cNvSpPr/>
      </dsp:nvSpPr>
      <dsp:spPr>
        <a:xfrm>
          <a:off x="3295733" y="1721124"/>
          <a:ext cx="2263274" cy="189859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CONVENIOS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27182" y="1999166"/>
        <a:ext cx="1600376" cy="1342508"/>
      </dsp:txXfrm>
    </dsp:sp>
    <dsp:sp modelId="{309FF191-0C2B-4725-8999-2BE8BE8C1742}">
      <dsp:nvSpPr>
        <dsp:cNvPr id="0" name=""/>
        <dsp:cNvSpPr/>
      </dsp:nvSpPr>
      <dsp:spPr>
        <a:xfrm>
          <a:off x="3762863" y="-6771"/>
          <a:ext cx="1329014" cy="1329014"/>
        </a:xfrm>
        <a:prstGeom prst="ellipse">
          <a:avLst/>
        </a:prstGeom>
        <a:solidFill>
          <a:srgbClr val="CC00FF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FED</a:t>
          </a:r>
          <a:endParaRPr lang="es-E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57493" y="187859"/>
        <a:ext cx="939754" cy="939754"/>
      </dsp:txXfrm>
    </dsp:sp>
    <dsp:sp modelId="{BCBFC131-0EB8-4F45-8CA3-C43CDC8A6410}">
      <dsp:nvSpPr>
        <dsp:cNvPr id="0" name=""/>
        <dsp:cNvSpPr/>
      </dsp:nvSpPr>
      <dsp:spPr>
        <a:xfrm>
          <a:off x="5783149" y="1961623"/>
          <a:ext cx="1313810" cy="1417593"/>
        </a:xfrm>
        <a:prstGeom prst="ellipse">
          <a:avLst/>
        </a:prstGeom>
        <a:solidFill>
          <a:srgbClr val="00206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GESTIÓN</a:t>
          </a:r>
          <a:endParaRPr lang="es-E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5552" y="2169225"/>
        <a:ext cx="929004" cy="1002389"/>
      </dsp:txXfrm>
    </dsp:sp>
    <dsp:sp modelId="{B5183DAD-4558-4E93-99A9-82AA3A482D0C}">
      <dsp:nvSpPr>
        <dsp:cNvPr id="0" name=""/>
        <dsp:cNvSpPr/>
      </dsp:nvSpPr>
      <dsp:spPr>
        <a:xfrm>
          <a:off x="3676789" y="3999991"/>
          <a:ext cx="1501162" cy="1366227"/>
        </a:xfrm>
        <a:prstGeom prst="ellipse">
          <a:avLst/>
        </a:prstGeom>
        <a:solidFill>
          <a:srgbClr val="FF0066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AP-ENDIS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96629" y="4200070"/>
        <a:ext cx="1061482" cy="966069"/>
      </dsp:txXfrm>
    </dsp:sp>
    <dsp:sp modelId="{746F77C5-E92E-4826-A8C7-B4A4B1727FE1}">
      <dsp:nvSpPr>
        <dsp:cNvPr id="0" name=""/>
        <dsp:cNvSpPr/>
      </dsp:nvSpPr>
      <dsp:spPr>
        <a:xfrm>
          <a:off x="1750178" y="2005912"/>
          <a:ext cx="1329014" cy="1329014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SIS</a:t>
          </a:r>
          <a:endParaRPr lang="es-ES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44808" y="2200542"/>
        <a:ext cx="939754" cy="9397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FF7D6-98C5-4B03-BBFC-E854BA20FF51}">
      <dsp:nvSpPr>
        <dsp:cNvPr id="0" name=""/>
        <dsp:cNvSpPr/>
      </dsp:nvSpPr>
      <dsp:spPr>
        <a:xfrm>
          <a:off x="4389119" y="0"/>
          <a:ext cx="6583680" cy="14143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Indicador  (resultado) Institucional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Desempeño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Compromiso de Mejora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9119" y="176795"/>
        <a:ext cx="6053294" cy="1060773"/>
      </dsp:txXfrm>
    </dsp:sp>
    <dsp:sp modelId="{4AC9BF67-0EF9-4483-876A-D6A1486E64E5}">
      <dsp:nvSpPr>
        <dsp:cNvPr id="0" name=""/>
        <dsp:cNvSpPr/>
      </dsp:nvSpPr>
      <dsp:spPr>
        <a:xfrm>
          <a:off x="0" y="43703"/>
          <a:ext cx="4389120" cy="1414363"/>
        </a:xfrm>
        <a:prstGeom prst="roundRect">
          <a:avLst/>
        </a:prstGeom>
        <a:solidFill>
          <a:srgbClr val="00206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>
              <a:latin typeface="Arial" panose="020B0604020202020204" pitchFamily="34" charset="0"/>
              <a:cs typeface="Arial" panose="020B0604020202020204" pitchFamily="34" charset="0"/>
            </a:rPr>
            <a:t>DIRESA</a:t>
          </a:r>
          <a:endParaRPr lang="es-ES" sz="4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44" y="112747"/>
        <a:ext cx="4251032" cy="1276275"/>
      </dsp:txXfrm>
    </dsp:sp>
    <dsp:sp modelId="{DA7715A2-CE26-42C1-84EB-B5B6811228D8}">
      <dsp:nvSpPr>
        <dsp:cNvPr id="0" name=""/>
        <dsp:cNvSpPr/>
      </dsp:nvSpPr>
      <dsp:spPr>
        <a:xfrm>
          <a:off x="4389119" y="1555799"/>
          <a:ext cx="6583680" cy="14143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420343"/>
            <a:satOff val="-6182"/>
            <a:lumOff val="-677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420343"/>
              <a:satOff val="-6182"/>
              <a:lumOff val="-677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Cobertura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Gestión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9119" y="1732594"/>
        <a:ext cx="6053294" cy="1060773"/>
      </dsp:txXfrm>
    </dsp:sp>
    <dsp:sp modelId="{2CE6D527-7A41-4B0C-BFE6-1FC1621275A4}">
      <dsp:nvSpPr>
        <dsp:cNvPr id="0" name=""/>
        <dsp:cNvSpPr/>
      </dsp:nvSpPr>
      <dsp:spPr>
        <a:xfrm>
          <a:off x="0" y="1555799"/>
          <a:ext cx="4389120" cy="1414363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>
              <a:latin typeface="Arial" panose="020B0604020202020204" pitchFamily="34" charset="0"/>
              <a:cs typeface="Arial" panose="020B0604020202020204" pitchFamily="34" charset="0"/>
            </a:rPr>
            <a:t>RED</a:t>
          </a:r>
          <a:endParaRPr lang="es-ES" sz="4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44" y="1624843"/>
        <a:ext cx="4251032" cy="1276275"/>
      </dsp:txXfrm>
    </dsp:sp>
    <dsp:sp modelId="{CF238B4C-5BDE-4279-B4E8-6028E6CBC84E}">
      <dsp:nvSpPr>
        <dsp:cNvPr id="0" name=""/>
        <dsp:cNvSpPr/>
      </dsp:nvSpPr>
      <dsp:spPr>
        <a:xfrm>
          <a:off x="4389119" y="3111598"/>
          <a:ext cx="6583680" cy="14143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840686"/>
            <a:satOff val="-12365"/>
            <a:lumOff val="-135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840686"/>
              <a:satOff val="-12365"/>
              <a:lumOff val="-135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Desempeño 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Indicadores de Compromiso de Mejora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9119" y="3288393"/>
        <a:ext cx="6053294" cy="1060773"/>
      </dsp:txXfrm>
    </dsp:sp>
    <dsp:sp modelId="{D9F4E051-3C77-434B-B061-0DB17FEA639E}">
      <dsp:nvSpPr>
        <dsp:cNvPr id="0" name=""/>
        <dsp:cNvSpPr/>
      </dsp:nvSpPr>
      <dsp:spPr>
        <a:xfrm>
          <a:off x="0" y="3111598"/>
          <a:ext cx="4389120" cy="1414363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>
              <a:latin typeface="Arial" panose="020B0604020202020204" pitchFamily="34" charset="0"/>
              <a:cs typeface="Arial" panose="020B0604020202020204" pitchFamily="34" charset="0"/>
            </a:rPr>
            <a:t>HOSPITAL</a:t>
          </a:r>
          <a:endParaRPr lang="es-ES" sz="4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44" y="3180642"/>
        <a:ext cx="4251032" cy="12762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FD305-7544-46C2-855E-F4B9FDE8B513}" type="datetimeFigureOut">
              <a:rPr lang="es-PE" smtClean="0"/>
              <a:t>25/02/2019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12CD6-F5DE-4B1B-920A-179E9121F1B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03839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A03DF-EB14-4D99-8CCE-A7ADF09E41A7}" type="datetimeFigureOut">
              <a:rPr lang="es-PE" smtClean="0"/>
              <a:t>25/02/2019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DFEC5-4010-403C-97DC-BDBC4118B32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34940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DFEC5-4010-403C-97DC-BDBC4118B32D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2676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DFEC5-4010-403C-97DC-BDBC4118B32D}" type="slidenum">
              <a:rPr lang="es-PE" smtClean="0"/>
              <a:t>66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0496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  <p:sp>
        <p:nvSpPr>
          <p:cNvPr id="7" name="6 Cheurón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s-PE" smtClean="0"/>
              <a:t>20/02/2019</a:t>
            </a:r>
            <a:endParaRPr lang="es-PE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A7AF37-AF39-495C-A9C9-65F3DEE9574D}" type="slidenum">
              <a:rPr lang="es-PE" smtClean="0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11619" y="3586576"/>
            <a:ext cx="10972800" cy="1825396"/>
          </a:xfrm>
        </p:spPr>
        <p:txBody>
          <a:bodyPr>
            <a:normAutofit fontScale="25000" lnSpcReduction="20000"/>
          </a:bodyPr>
          <a:lstStyle/>
          <a:p>
            <a:pPr marL="109728" indent="0">
              <a:buNone/>
            </a:pPr>
            <a:endParaRPr lang="es-PE" sz="4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ctr">
              <a:buNone/>
            </a:pPr>
            <a:r>
              <a:rPr lang="es-PE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MONITOREO DE INDICADORES DE CONVENIOS</a:t>
            </a:r>
          </a:p>
          <a:p>
            <a:pPr marL="109728" indent="0" algn="ctr">
              <a:buNone/>
            </a:pPr>
            <a:endParaRPr lang="es-PE" sz="7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ctr">
              <a:buNone/>
            </a:pPr>
            <a:r>
              <a:rPr lang="es-PE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Técnico de la DESP</a:t>
            </a:r>
          </a:p>
          <a:p>
            <a:pPr marL="109728" indent="0">
              <a:buNone/>
            </a:pPr>
            <a:endParaRPr lang="es-PE" sz="4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s-PE" sz="4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r">
              <a:buNone/>
            </a:pPr>
            <a:r>
              <a:rPr lang="es-PE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Febrero del 2019</a:t>
            </a:r>
            <a:endParaRPr lang="es-PE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94660" y="1720667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DIRECCION REGIONAL DE SALUD JUNIN</a:t>
            </a:r>
            <a:b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DIRECCION EJECUTIVA DE SALUD DE LAS PERSONAS</a:t>
            </a:r>
            <a:endParaRPr lang="es-PE" sz="2400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18" y="211615"/>
            <a:ext cx="1741381" cy="111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dirty="0" smtClean="0"/>
              <a:t>Elab MC LAHP</a:t>
            </a:r>
            <a:endParaRPr lang="es-PE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1134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AutoNum type="arabicParenR"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998982" lvl="1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lphaLcParenR"/>
            </a:pPr>
            <a:r>
              <a:rPr lang="es-PE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generales</a:t>
            </a:r>
          </a:p>
          <a:p>
            <a:pPr marL="998982" lvl="1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lphaLcParenR"/>
            </a:pPr>
            <a:r>
              <a:rPr lang="es-PE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del Monitoreo de los indicadores </a:t>
            </a:r>
            <a:endParaRPr lang="es-PE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8982" lvl="1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lphaLcParenR"/>
            </a:pPr>
            <a:r>
              <a:rPr lang="es-PE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Normativo</a:t>
            </a:r>
            <a:endParaRPr lang="es-PE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AutoNum type="arabicParenR"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Organización y responsabilidades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AutoNum type="arabicParenR"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Supervisión y monitoreo </a:t>
            </a:r>
            <a:r>
              <a:rPr lang="es-P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AutoNum type="arabicParenR"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  de evaluación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AutoNum type="arabicParenR"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Reconocimiento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AutoNum type="arabicParenR"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de convenios</a:t>
            </a:r>
            <a:r>
              <a:rPr lang="es-P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DIRESA, REDES Y HOSPITALES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AutoNum type="arabicParenR"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Actas </a:t>
            </a:r>
            <a:r>
              <a:rPr lang="es-P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compromiso de DIRESA y REDES DE SALUD; y HOSPITALES</a:t>
            </a:r>
            <a:endParaRPr lang="es-PE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E" sz="320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  <a:endParaRPr lang="es-PE" sz="3200" dirty="0"/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413627" cy="90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168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318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INFORMACION DE CONVENIOS</a:t>
            </a:r>
            <a:endParaRPr lang="es-PE" sz="2800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</a:t>
            </a:fld>
            <a:endParaRPr lang="es-PE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731" y="1039959"/>
            <a:ext cx="9999049" cy="5374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7 Conector recto de flecha"/>
          <p:cNvCxnSpPr/>
          <p:nvPr/>
        </p:nvCxnSpPr>
        <p:spPr>
          <a:xfrm>
            <a:off x="4107976" y="4626591"/>
            <a:ext cx="1719618" cy="2593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2238744" y="4244453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LINK: </a:t>
            </a:r>
          </a:p>
          <a:p>
            <a:r>
              <a:rPr lang="es-PE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Convenios </a:t>
            </a:r>
            <a:r>
              <a:rPr lang="es-PE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PE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alud</a:t>
            </a:r>
            <a:endParaRPr lang="es-PE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96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</a:t>
            </a:fld>
            <a:endParaRPr lang="es-PE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6" t="8139" r="21321" b="2392"/>
          <a:stretch/>
        </p:blipFill>
        <p:spPr bwMode="auto">
          <a:xfrm>
            <a:off x="3639788" y="102515"/>
            <a:ext cx="5804463" cy="6433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93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947321" y="131430"/>
            <a:ext cx="10515600" cy="878664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PIM</a:t>
            </a:r>
            <a:br>
              <a:rPr lang="es-PE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RSVM 2019</a:t>
            </a:r>
            <a:endParaRPr lang="es-P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</a:t>
            </a:fld>
            <a:endParaRPr lang="es-PE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951" y="1487810"/>
            <a:ext cx="7449316" cy="438495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235" y="2372660"/>
            <a:ext cx="3831191" cy="190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8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7258" y="1863327"/>
            <a:ext cx="6685678" cy="3430225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09600" y="339033"/>
            <a:ext cx="10972800" cy="665520"/>
          </a:xfrm>
        </p:spPr>
        <p:txBody>
          <a:bodyPr>
            <a:normAutofit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POI </a:t>
            </a:r>
            <a:endParaRPr lang="es-PE" dirty="0"/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330916" cy="7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>
                <a:solidFill>
                  <a:prstClr val="black"/>
                </a:solidFill>
              </a:rPr>
              <a:t>Elab MC LAHP</a:t>
            </a:r>
            <a:endParaRPr lang="es-PE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>
                <a:solidFill>
                  <a:prstClr val="black"/>
                </a:solidFill>
              </a:rPr>
              <a:pPr/>
              <a:t>6</a:t>
            </a:fld>
            <a:endParaRPr lang="es-P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11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330916" cy="7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>
                <a:solidFill>
                  <a:prstClr val="black"/>
                </a:solidFill>
              </a:rPr>
              <a:t>Elab MC LAHP</a:t>
            </a:r>
            <a:endParaRPr lang="es-PE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>
                <a:solidFill>
                  <a:prstClr val="black"/>
                </a:solidFill>
              </a:rPr>
              <a:pPr/>
              <a:t>7</a:t>
            </a:fld>
            <a:endParaRPr lang="es-PE">
              <a:solidFill>
                <a:prstClr val="black"/>
              </a:solidFill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50" y="203936"/>
            <a:ext cx="11589500" cy="645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9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330916" cy="7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>
                <a:solidFill>
                  <a:prstClr val="black"/>
                </a:solidFill>
              </a:rPr>
              <a:t>Elab MC LAHP</a:t>
            </a:r>
            <a:endParaRPr lang="es-PE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>
                <a:solidFill>
                  <a:prstClr val="black"/>
                </a:solidFill>
              </a:rPr>
              <a:pPr/>
              <a:t>8</a:t>
            </a:fld>
            <a:endParaRPr lang="es-PE">
              <a:solidFill>
                <a:prstClr val="black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132237"/>
              </p:ext>
            </p:extLst>
          </p:nvPr>
        </p:nvGraphicFramePr>
        <p:xfrm>
          <a:off x="373487" y="875771"/>
          <a:ext cx="11346287" cy="5710288"/>
        </p:xfrm>
        <a:graphic>
          <a:graphicData uri="http://schemas.openxmlformats.org/drawingml/2006/table">
            <a:tbl>
              <a:tblPr/>
              <a:tblGrid>
                <a:gridCol w="5129526"/>
                <a:gridCol w="2616537"/>
                <a:gridCol w="1688602"/>
                <a:gridCol w="955811"/>
                <a:gridCol w="955811"/>
              </a:tblGrid>
              <a:tr h="432525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IPRESS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Microrred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Afiliadas SIS de </a:t>
                      </a:r>
                      <a:r>
                        <a:rPr lang="es-PE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  <a:p>
                      <a:pPr algn="l" fontAlgn="ctr"/>
                      <a:r>
                        <a:rPr lang="es-PE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64 a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Prog. anual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Progr. mes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HUAYUCACHI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CHILCA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1062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HUANCAN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CHILCA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1763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PUCARA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CHILCA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535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161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SAPALLANGA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CHILCA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1302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391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CHILCA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CHILCA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4976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5486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AUQUIMARCA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CHILCA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2368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710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STO DOMINGO DE ACOBAMBA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COMAS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COMAS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COMAS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ORCOTUNA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CONCEPCION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641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192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MATAHUASI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CONCEPCION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4010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STA. ROSA DE OCOPA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CONCEPCION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287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DAVID GUERRERO DUARTE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CONCEPCION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1958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587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JUSTICIA PAZ Y VIDA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TAMBO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2860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SAN MARTIN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TAMBO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480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JUAN PARRA DEL RIEGO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TAMBO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2420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726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PILCOMAYO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TAMBO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1942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SICAYA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TAMBO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1481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444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SAN AGUSTIN DE CAJAS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TAMBO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1338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401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SAN JERONIMO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TAMBO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1336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401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OCOPILLA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LIBERTAD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1190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357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22665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C.S. LA LIBERTAD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LIBERTAD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7453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2236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33997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26" marR="7726" marT="77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36328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10898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908</a:t>
                      </a:r>
                    </a:p>
                  </a:txBody>
                  <a:tcPr marL="7726" marR="7726" marT="7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ítulo 2"/>
          <p:cNvSpPr>
            <a:spLocks noGrp="1"/>
          </p:cNvSpPr>
          <p:nvPr>
            <p:ph type="title"/>
          </p:nvPr>
        </p:nvSpPr>
        <p:spPr>
          <a:xfrm>
            <a:off x="609600" y="339033"/>
            <a:ext cx="10972800" cy="665520"/>
          </a:xfrm>
        </p:spPr>
        <p:txBody>
          <a:bodyPr>
            <a:normAutofit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PROGRAMACION DE TAMIZAJE CaCu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9736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330916" cy="7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>
                <a:solidFill>
                  <a:prstClr val="black"/>
                </a:solidFill>
              </a:rPr>
              <a:t>Elab MC LAHP</a:t>
            </a:r>
            <a:endParaRPr lang="es-PE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>
                <a:solidFill>
                  <a:prstClr val="black"/>
                </a:solidFill>
              </a:rPr>
              <a:pPr/>
              <a:t>9</a:t>
            </a:fld>
            <a:endParaRPr lang="es-PE">
              <a:solidFill>
                <a:prstClr val="black"/>
              </a:solidFill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Cobertura de </a:t>
            </a:r>
            <a:r>
              <a:rPr lang="es-PE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APN reenfocada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? = Menos del 50 %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Cobertura de 2 </a:t>
            </a:r>
            <a:r>
              <a:rPr lang="es-PE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CRED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antes de los 15 días? =    ?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Cobertura de </a:t>
            </a:r>
            <a:r>
              <a:rPr lang="es-PE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tamizaje de Hb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=      ?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Cobertura de </a:t>
            </a:r>
            <a:r>
              <a:rPr lang="es-PE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completo de niños con </a:t>
            </a:r>
            <a:r>
              <a:rPr lang="es-PE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anemia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 =   ?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Cobertura de consumo de agua con niveles de </a:t>
            </a:r>
            <a:r>
              <a:rPr lang="es-PE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cloro optimo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en los distritos Q1 y Q2 ?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endParaRPr lang="es-P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 INDICADORES</a:t>
            </a:r>
            <a:endParaRPr lang="es-PE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2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1102" y="1568663"/>
            <a:ext cx="9860280" cy="4087858"/>
          </a:xfrm>
        </p:spPr>
        <p:txBody>
          <a:bodyPr>
            <a:noAutofit/>
          </a:bodyPr>
          <a:lstStyle/>
          <a:p>
            <a:pPr marL="109728" indent="0">
              <a:lnSpc>
                <a:spcPct val="150000"/>
              </a:lnSpc>
              <a:buNone/>
            </a:pPr>
            <a:endParaRPr lang="es-PE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s-PE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91141" y="454259"/>
            <a:ext cx="7956627" cy="896076"/>
          </a:xfrm>
        </p:spPr>
        <p:txBody>
          <a:bodyPr>
            <a:normAutofit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DIRESA JUNIN</a:t>
            </a:r>
            <a:endParaRPr lang="es-PE" sz="36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907917" cy="109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683071"/>
              </p:ext>
            </p:extLst>
          </p:nvPr>
        </p:nvGraphicFramePr>
        <p:xfrm>
          <a:off x="605308" y="1386412"/>
          <a:ext cx="4481643" cy="4766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2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43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2102">
                <a:tc gridSpan="2"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 - 2019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8473">
                <a:tc>
                  <a:txBody>
                    <a:bodyPr/>
                    <a:lstStyle/>
                    <a:p>
                      <a:pPr algn="l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 de Indicadores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7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Programas</a:t>
                      </a:r>
                      <a:r>
                        <a:rPr lang="es-PE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presupuestales (11)</a:t>
                      </a:r>
                      <a:endParaRPr lang="es-PE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84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APNP</a:t>
                      </a:r>
                    </a:p>
                    <a:p>
                      <a:pPr algn="l"/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2102">
                <a:tc>
                  <a:txBody>
                    <a:bodyPr/>
                    <a:lstStyle/>
                    <a:p>
                      <a:pPr algn="l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 (DEVIDA)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2102">
                <a:tc>
                  <a:txBody>
                    <a:bodyPr/>
                    <a:lstStyle/>
                    <a:p>
                      <a:pPr algn="l"/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346908"/>
              </p:ext>
            </p:extLst>
          </p:nvPr>
        </p:nvGraphicFramePr>
        <p:xfrm>
          <a:off x="6121667" y="1308418"/>
          <a:ext cx="5705341" cy="546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3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89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0272">
                <a:tc gridSpan="2"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Convenio - 2019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5921">
                <a:tc>
                  <a:txBody>
                    <a:bodyPr/>
                    <a:lstStyle/>
                    <a:p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Convenio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es-PE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Indicadores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98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(Acta 5/12/2018 – gestión, articulación</a:t>
                      </a:r>
                      <a:r>
                        <a:rPr lang="es-PE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 agua</a:t>
                      </a:r>
                      <a:r>
                        <a:rPr lang="es-PE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PE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3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469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AP-ENDIS </a:t>
                      </a:r>
                      <a:r>
                        <a:rPr lang="es-PE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(Acta: 25 y 26 /09/2018)</a:t>
                      </a:r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  <a:p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738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Gestión (16)</a:t>
                      </a:r>
                    </a:p>
                    <a:p>
                      <a:endParaRPr lang="es-P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</a:t>
                      </a:r>
                      <a:r>
                        <a:rPr lang="es-P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 III</a:t>
                      </a:r>
                      <a:r>
                        <a:rPr lang="es-P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</a:t>
                      </a:r>
                    </a:p>
                    <a:p>
                      <a:r>
                        <a:rPr lang="es-P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REDES:13</a:t>
                      </a:r>
                    </a:p>
                    <a:p>
                      <a:r>
                        <a:rPr lang="es-P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DIRESA:11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8 Flecha derecha"/>
          <p:cNvSpPr/>
          <p:nvPr/>
        </p:nvSpPr>
        <p:spPr>
          <a:xfrm>
            <a:off x="5086951" y="3592357"/>
            <a:ext cx="901726" cy="40403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49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926781462"/>
              </p:ext>
            </p:extLst>
          </p:nvPr>
        </p:nvGraphicFramePr>
        <p:xfrm>
          <a:off x="1572768" y="1233376"/>
          <a:ext cx="8847139" cy="5359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947321" y="131430"/>
            <a:ext cx="10515600" cy="878664"/>
          </a:xfrm>
        </p:spPr>
        <p:txBody>
          <a:bodyPr>
            <a:normAutofit/>
          </a:bodyPr>
          <a:lstStyle/>
          <a:p>
            <a:pPr algn="ctr"/>
            <a:r>
              <a:rPr lang="es-PE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Convenios existentes</a:t>
            </a:r>
            <a:endParaRPr lang="es-P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764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738389" y="1004553"/>
            <a:ext cx="10972800" cy="5236759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es-ES" sz="28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FED : </a:t>
            </a:r>
            <a:r>
              <a:rPr lang="es-ES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Funciona </a:t>
            </a: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través de Convenios de Asignación por Desempeño (CAD) suscritos entre el MIDIS, el MEF y los Gobiernos Regionales. Los CAD, establecen </a:t>
            </a:r>
            <a:r>
              <a:rPr lang="es-ES" sz="20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Metas de Cobertura </a:t>
            </a: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en la atención a la </a:t>
            </a:r>
            <a:r>
              <a:rPr lang="es-ES" sz="2000" b="1" dirty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gestante, niño y niña menor de 5 años </a:t>
            </a: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cuyo cumplimiento es multianual y </a:t>
            </a:r>
            <a:r>
              <a:rPr lang="es-ES" sz="20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Compromisos de Gestión </a:t>
            </a: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 los que se busca asegurar la adecuada provisión de los servicios priorizados</a:t>
            </a:r>
            <a:endParaRPr lang="es-PE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buNone/>
            </a:pPr>
            <a:endParaRPr lang="es-ES" sz="700" b="1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es-ES" sz="28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Convenios </a:t>
            </a:r>
            <a:r>
              <a:rPr lang="es-ES" sz="28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 Gestión (DL 1153</a:t>
            </a:r>
            <a:r>
              <a:rPr lang="es-ES" sz="28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): </a:t>
            </a:r>
            <a:r>
              <a:rPr lang="es-ES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Se dispone </a:t>
            </a: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una </a:t>
            </a:r>
            <a:r>
              <a:rPr lang="es-ES" sz="20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asignación económica</a:t>
            </a: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;  por cumplimiento de metas institucionales, indicadores de desempeño y compromisos de mejora de los servicios,  y se entrega una vez al año, al personal de los establecimientos de salud, redes y micro redes del Ministerio de Salud, sus organismos públicos y Gobiernos </a:t>
            </a:r>
            <a:r>
              <a:rPr lang="es-ES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Regionales.</a:t>
            </a:r>
            <a:endParaRPr lang="es-PE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 </a:t>
            </a:r>
            <a:endParaRPr lang="es-PE" sz="12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s-ES" sz="28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Convenios </a:t>
            </a:r>
            <a:r>
              <a:rPr lang="es-ES" sz="28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SIS: </a:t>
            </a:r>
            <a:r>
              <a:rPr lang="es-E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Mediante este convenio el SIS y FISSAL, transfieren presupuesto a los Gobiernos Regionales para garantizar la prestación asistencial a los asegurados SIS, de acuerdo al plan de salud aprobado</a:t>
            </a:r>
            <a:endParaRPr lang="es-PE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s-ES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09600" y="339033"/>
            <a:ext cx="10972800" cy="665520"/>
          </a:xfrm>
        </p:spPr>
        <p:txBody>
          <a:bodyPr>
            <a:normAutofit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CONVENIOS</a:t>
            </a:r>
            <a:endParaRPr lang="es-PE" dirty="0"/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330916" cy="7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7421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738389" y="1004553"/>
            <a:ext cx="10972800" cy="5403392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DE IPRESS	</a:t>
            </a:r>
            <a:r>
              <a:rPr lang="es-E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483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s-E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s-E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		= 384 IPRESS – 89 Distritos </a:t>
            </a:r>
          </a:p>
          <a:p>
            <a:pPr marL="950976" lvl="2" indent="-457200">
              <a:spcBef>
                <a:spcPts val="0"/>
              </a:spcBef>
              <a:buClrTx/>
              <a:buFont typeface="+mj-lt"/>
              <a:buAutoNum type="arabicPeriod"/>
            </a:pPr>
            <a:r>
              <a:rPr lang="es-E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Q1:         distritos</a:t>
            </a:r>
          </a:p>
          <a:p>
            <a:pPr marL="950976" lvl="2" indent="-457200">
              <a:spcBef>
                <a:spcPts val="0"/>
              </a:spcBef>
              <a:buClrTx/>
              <a:buFont typeface="+mj-lt"/>
              <a:buAutoNum type="arabicPeriod"/>
            </a:pPr>
            <a:r>
              <a:rPr lang="es-E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Q2:         distritos</a:t>
            </a:r>
          </a:p>
          <a:p>
            <a:pPr marL="457200" lvl="0" indent="-457200">
              <a:spcBef>
                <a:spcPts val="0"/>
              </a:spcBef>
              <a:buClrTx/>
              <a:buSzTx/>
              <a:buFont typeface="+mj-lt"/>
              <a:buAutoNum type="arabicPeriod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AP-ENDIS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= 144 IPRESS – 07 </a:t>
            </a: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Distritos – en 2 </a:t>
            </a:r>
            <a:r>
              <a:rPr lang="es-ES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provincias</a:t>
            </a:r>
          </a:p>
          <a:p>
            <a:pPr marL="109728" indent="0">
              <a:buNone/>
            </a:pP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Apoyo </a:t>
            </a:r>
            <a:r>
              <a:rPr lang="es-P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presupuestal a la estrategia nacional de desarrollo e inclusión </a:t>
            </a: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social en zonas amazónicas </a:t>
            </a:r>
          </a:p>
          <a:p>
            <a:pPr marL="109728" indent="0">
              <a:buNone/>
            </a:pPr>
            <a:endParaRPr lang="es-P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6928" indent="-457200">
              <a:buAutoNum type="arabicPeriod" startAt="3"/>
            </a:pPr>
            <a:r>
              <a:rPr lang="es-PE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Convenios de Gestion: </a:t>
            </a: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asistencial del ámbito regional.</a:t>
            </a:r>
          </a:p>
          <a:p>
            <a:pPr marL="566928" indent="-457200">
              <a:buAutoNum type="arabicPeriod" startAt="3"/>
            </a:pPr>
            <a:endParaRPr lang="es-PE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6928" indent="-457200">
              <a:buAutoNum type="arabicPeriod" startAt="3"/>
            </a:pPr>
            <a:r>
              <a:rPr lang="es-PE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Convenios SIS: </a:t>
            </a:r>
            <a:r>
              <a:rPr lang="es-P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Financiamiento de prestaciones a asegurados SIS.</a:t>
            </a:r>
          </a:p>
          <a:p>
            <a:pPr marL="109728" indent="0">
              <a:buNone/>
            </a:pPr>
            <a:endParaRPr lang="es-PE" sz="2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09600" y="339033"/>
            <a:ext cx="10972800" cy="665520"/>
          </a:xfrm>
        </p:spPr>
        <p:txBody>
          <a:bodyPr/>
          <a:lstStyle/>
          <a:p>
            <a:pPr algn="ctr"/>
            <a:r>
              <a:rPr lang="es-PE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DIRESA JUNIN</a:t>
            </a:r>
            <a:endParaRPr lang="es-PE" dirty="0"/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330916" cy="7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965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594194"/>
              </p:ext>
            </p:extLst>
          </p:nvPr>
        </p:nvGraphicFramePr>
        <p:xfrm>
          <a:off x="718782" y="1795036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34014" y="452059"/>
            <a:ext cx="9402726" cy="737560"/>
          </a:xfrm>
        </p:spPr>
        <p:txBody>
          <a:bodyPr>
            <a:normAutofit/>
          </a:bodyPr>
          <a:lstStyle/>
          <a:p>
            <a:pPr algn="ctr"/>
            <a:r>
              <a:rPr lang="es-PE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INDICADORES REGIONALES DE CONVENIOS EN SALUD</a:t>
            </a:r>
            <a:endParaRPr lang="es-PE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5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879492" cy="107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898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0290" y="1116418"/>
            <a:ext cx="10799260" cy="5209954"/>
          </a:xfrm>
        </p:spPr>
        <p:txBody>
          <a:bodyPr>
            <a:noAutofit/>
          </a:bodyPr>
          <a:lstStyle/>
          <a:p>
            <a:pPr marL="315468" indent="0">
              <a:lnSpc>
                <a:spcPct val="115000"/>
              </a:lnSpc>
              <a:buNone/>
            </a:pPr>
            <a:r>
              <a:rPr lang="es-PE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GENERAL</a:t>
            </a:r>
            <a:endParaRPr lang="es-PE" sz="240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93548" indent="0">
              <a:lnSpc>
                <a:spcPct val="115000"/>
              </a:lnSpc>
              <a:buNone/>
            </a:pP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s-PE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Contribuir </a:t>
            </a: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al cumplimiento de las metas/indicadores de los convenios, que </a:t>
            </a:r>
            <a:r>
              <a:rPr lang="es-PE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</a:t>
            </a:r>
          </a:p>
          <a:p>
            <a:pPr marL="193548" indent="0">
              <a:lnSpc>
                <a:spcPct val="115000"/>
              </a:lnSpc>
              <a:buNone/>
            </a:pP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s-PE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permitan </a:t>
            </a: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mejorar la salud de la población priorizada</a:t>
            </a:r>
            <a:r>
              <a:rPr lang="es-PE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</a:p>
          <a:p>
            <a:pPr marL="193548" indent="0">
              <a:lnSpc>
                <a:spcPct val="115000"/>
              </a:lnSpc>
              <a:buNone/>
            </a:pPr>
            <a:endParaRPr lang="es-PE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93548" indent="0">
              <a:lnSpc>
                <a:spcPct val="115000"/>
              </a:lnSpc>
              <a:buNone/>
            </a:pPr>
            <a:r>
              <a:rPr lang="es-PE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ESPECIFICO</a:t>
            </a:r>
            <a:r>
              <a:rPr lang="es-PE" sz="24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Contribuir  a incrementar la </a:t>
            </a:r>
            <a:r>
              <a:rPr lang="es-PE" sz="24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cobertura de servicios  </a:t>
            </a: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que se brinda a la población priorizada</a:t>
            </a:r>
            <a:r>
              <a:rPr lang="es-PE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15000"/>
              </a:lnSpc>
              <a:buFont typeface="+mj-lt"/>
              <a:buAutoNum type="arabicParenR"/>
            </a:pP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Mejorar el nivel de </a:t>
            </a:r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desempeño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 de la DIRESA/Gobierno Regional.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s-PE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Lograr </a:t>
            </a: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las </a:t>
            </a:r>
            <a:r>
              <a:rPr lang="es-PE" sz="24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transferencias presupuestales adicionales </a:t>
            </a: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para mejorar la capacidad resolutiva de las IPRESS.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Lograr la </a:t>
            </a:r>
            <a:r>
              <a:rPr lang="es-PE" sz="24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asignación económica </a:t>
            </a: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los trabajadores de salud </a:t>
            </a:r>
            <a:endParaRPr lang="es-PE" sz="24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endParaRPr lang="es-PE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endParaRPr lang="es-P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2612" y="398721"/>
            <a:ext cx="10515600" cy="781494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2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 </a:t>
            </a:r>
            <a:br>
              <a:rPr lang="es-PE" sz="32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2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PE" sz="32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314133" cy="84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215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3632" y="1568663"/>
            <a:ext cx="9860280" cy="4087858"/>
          </a:xfrm>
        </p:spPr>
        <p:txBody>
          <a:bodyPr>
            <a:noAutofit/>
          </a:bodyPr>
          <a:lstStyle/>
          <a:p>
            <a:pPr marL="109728" indent="0">
              <a:lnSpc>
                <a:spcPct val="150000"/>
              </a:lnSpc>
              <a:buNone/>
            </a:pPr>
            <a:endParaRPr lang="es-PE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s-PE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257577"/>
            <a:ext cx="8770513" cy="1092758"/>
          </a:xfrm>
        </p:spPr>
        <p:txBody>
          <a:bodyPr>
            <a:noAutofit/>
          </a:bodyPr>
          <a:lstStyle/>
          <a:p>
            <a:pPr algn="ctr"/>
            <a:r>
              <a:rPr lang="es-PE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DIRESA JUNIN</a:t>
            </a:r>
            <a: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Transferencia presupuesto por cumplimiento de metas de convenios</a:t>
            </a:r>
            <a:endParaRPr lang="es-PE" sz="24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188375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710306"/>
              </p:ext>
            </p:extLst>
          </p:nvPr>
        </p:nvGraphicFramePr>
        <p:xfrm>
          <a:off x="321972" y="1159099"/>
          <a:ext cx="11354674" cy="5344729"/>
        </p:xfrm>
        <a:graphic>
          <a:graphicData uri="http://schemas.openxmlformats.org/drawingml/2006/table">
            <a:tbl>
              <a:tblPr/>
              <a:tblGrid>
                <a:gridCol w="17148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550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175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91612"/>
                <a:gridCol w="25756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9393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s-PE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PE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PPTO</a:t>
                      </a:r>
                      <a:r>
                        <a:rPr lang="es-PE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CONVENIO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se cumple metas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SALUD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DESTINO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112">
                <a:tc>
                  <a:txBody>
                    <a:bodyPr/>
                    <a:lstStyle/>
                    <a:p>
                      <a:pPr algn="l" fontAlgn="ctr"/>
                      <a:r>
                        <a:rPr lang="es-PE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AP-ENDIS</a:t>
                      </a:r>
                      <a:endParaRPr lang="es-PE" sz="18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6.600.00 </a:t>
                      </a:r>
                      <a:endParaRPr lang="es-PE" sz="18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3,960,000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PE" sz="18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UE/IPRESS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5698">
                <a:tc>
                  <a:txBody>
                    <a:bodyPr/>
                    <a:lstStyle/>
                    <a:p>
                      <a:pPr algn="l" fontAlgn="ctr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7,011,704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4,207,022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P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UE/IPRESS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112">
                <a:tc>
                  <a:txBody>
                    <a:bodyPr/>
                    <a:lstStyle/>
                    <a:p>
                      <a:pPr algn="l" fontAlgn="ctr"/>
                      <a:r>
                        <a:rPr lang="es-PE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SIS</a:t>
                      </a:r>
                      <a:endParaRPr lang="es-PE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Transferencia</a:t>
                      </a:r>
                      <a:r>
                        <a:rPr lang="es-PE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monto variable del SIS en octubre el 100% </a:t>
                      </a:r>
                      <a:r>
                        <a:rPr lang="es-PE" sz="18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(S/. </a:t>
                      </a:r>
                      <a:r>
                        <a:rPr lang="es-PE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</a:t>
                      </a:r>
                      <a:r>
                        <a:rPr lang="es-PE" sz="18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PE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512, 685,00)</a:t>
                      </a:r>
                      <a:endParaRPr lang="es-PE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3112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CONVENIO</a:t>
                      </a:r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GESTION</a:t>
                      </a:r>
                    </a:p>
                    <a:p>
                      <a:pPr algn="l" fontAlgn="ctr"/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 1153/AÑO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</a:t>
                      </a:r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/Personal de Salud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50558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CD, QCO.FCO. OBST. ENF,NUT,ING.SANT. ASIST. SOCIAL, TEC. MAED. Y QCO.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</a:t>
                      </a:r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/Personal de Salud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5504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Tec, Especializados de fisioterapia, </a:t>
                      </a:r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 </a:t>
                      </a:r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Rayos x 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</a:t>
                      </a:r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/Personal de Salud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1998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</a:t>
                      </a:r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salud  </a:t>
                      </a:r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tec. Asistencial y auxiliar asistencial </a:t>
                      </a:r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 Choferes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SPA_SPF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</a:t>
                      </a:r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/Personal de Salud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3112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STA-STF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</a:t>
                      </a:r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/Personal de Salud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5504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SAA-SAF</a:t>
                      </a:r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</a:t>
                      </a:r>
                      <a:r>
                        <a:rPr lang="es-PE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/Personal de Salud</a:t>
                      </a:r>
                      <a:endParaRPr lang="es-PE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es-PE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59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32752" y="1313226"/>
            <a:ext cx="10515600" cy="5125674"/>
          </a:xfrm>
        </p:spPr>
        <p:txBody>
          <a:bodyPr>
            <a:noAutofit/>
          </a:bodyPr>
          <a:lstStyle/>
          <a:p>
            <a:pPr marL="624078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es-PE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DL N° 1153 </a:t>
            </a:r>
            <a:r>
              <a:rPr lang="es-PE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que regula la política Integral de Compensaciones y entregas económicas del personal de la salud al servicio del estado.</a:t>
            </a:r>
          </a:p>
          <a:p>
            <a:pPr marL="624078" indent="-514350" algn="just">
              <a:lnSpc>
                <a:spcPct val="120000"/>
              </a:lnSpc>
              <a:buFont typeface="+mj-lt"/>
              <a:buAutoNum type="arabicPeriod"/>
            </a:pPr>
            <a:endParaRPr lang="es-PE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4078" lvl="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es-E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Decreto </a:t>
            </a:r>
            <a:r>
              <a:rPr lang="es-ES" sz="2300" b="1" dirty="0">
                <a:latin typeface="Arial" panose="020B0604020202020204" pitchFamily="34" charset="0"/>
                <a:cs typeface="Arial" panose="020B0604020202020204" pitchFamily="34" charset="0"/>
              </a:rPr>
              <a:t>Legislativo N° 1346, </a:t>
            </a:r>
            <a:r>
              <a:rPr lang="es-ES" sz="2300" dirty="0">
                <a:latin typeface="Arial" panose="020B0604020202020204" pitchFamily="34" charset="0"/>
                <a:cs typeface="Arial" panose="020B0604020202020204" pitchFamily="34" charset="0"/>
              </a:rPr>
              <a:t>que establece disposiciones para optimizar los servicios que son financiados a través del Seguro Integral de Salud</a:t>
            </a:r>
            <a:r>
              <a:rPr lang="es-E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24078" lvl="0" indent="-514350" algn="just">
              <a:lnSpc>
                <a:spcPct val="120000"/>
              </a:lnSpc>
              <a:buFont typeface="+mj-lt"/>
              <a:buAutoNum type="arabicPeriod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4078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E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</a:t>
            </a:r>
            <a:r>
              <a:rPr lang="es-ES" sz="2300" b="1" dirty="0">
                <a:latin typeface="Arial" panose="020B0604020202020204" pitchFamily="34" charset="0"/>
                <a:cs typeface="Arial" panose="020B0604020202020204" pitchFamily="34" charset="0"/>
              </a:rPr>
              <a:t>Ministerial N° 991-2012/MINSA, </a:t>
            </a:r>
            <a:r>
              <a:rPr lang="es-ES" sz="2300" dirty="0">
                <a:latin typeface="Arial" panose="020B0604020202020204" pitchFamily="34" charset="0"/>
                <a:cs typeface="Arial" panose="020B0604020202020204" pitchFamily="34" charset="0"/>
              </a:rPr>
              <a:t>que aprueba los parámetros de negociación para la celebración de convenios entre el Seguro Integral de Salud y las Instituciones Prestadoras de Servicios de Salud Públicas</a:t>
            </a:r>
            <a:r>
              <a:rPr lang="es-E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24078" lvl="0" indent="-514350">
              <a:lnSpc>
                <a:spcPct val="120000"/>
              </a:lnSpc>
              <a:buFont typeface="+mj-lt"/>
              <a:buAutoNum type="arabicPeriod"/>
            </a:pP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4078" indent="-514350">
              <a:lnSpc>
                <a:spcPct val="120000"/>
              </a:lnSpc>
              <a:buFont typeface="+mj-lt"/>
              <a:buAutoNum type="arabicPeriod"/>
            </a:pPr>
            <a:r>
              <a:rPr lang="es-PE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Decreto Supremo Nº 010-2017-MIDIS, </a:t>
            </a:r>
            <a:r>
              <a:rPr lang="es-PE" sz="2300" dirty="0">
                <a:latin typeface="Arial" panose="020B0604020202020204" pitchFamily="34" charset="0"/>
                <a:cs typeface="Arial" panose="020B0604020202020204" pitchFamily="34" charset="0"/>
              </a:rPr>
              <a:t>Decreto Supremo que aprueba el Reglamento del Fondo de Estímulo al Desempeño y Logro de Resultados </a:t>
            </a:r>
            <a:r>
              <a:rPr lang="es-PE" sz="2300" dirty="0"/>
              <a:t>Sociales (FED</a:t>
            </a:r>
            <a:r>
              <a:rPr lang="es-PE" sz="2300" dirty="0" smtClean="0"/>
              <a:t>)</a:t>
            </a:r>
            <a:endParaRPr lang="es-PE" sz="2300" dirty="0"/>
          </a:p>
          <a:p>
            <a:pPr lvl="0"/>
            <a:endParaRPr lang="en-US" sz="2300" dirty="0"/>
          </a:p>
          <a:p>
            <a:endParaRPr lang="es-PE" sz="2300" dirty="0" smtClean="0"/>
          </a:p>
          <a:p>
            <a:endParaRPr lang="es-PE" sz="23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0037" y="550452"/>
            <a:ext cx="10515600" cy="762774"/>
          </a:xfrm>
        </p:spPr>
        <p:txBody>
          <a:bodyPr>
            <a:normAutofit/>
          </a:bodyPr>
          <a:lstStyle/>
          <a:p>
            <a:pPr algn="ctr"/>
            <a:r>
              <a:rPr lang="es-PE" sz="36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Marco Normativo</a:t>
            </a:r>
            <a:endParaRPr lang="es-PE" sz="36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4" y="114308"/>
            <a:ext cx="1413627" cy="90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9823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210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ORGANIZACIÓN y RESPONSABILIDADES</a:t>
            </a:r>
            <a:endParaRPr lang="es-PE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93" y="1145975"/>
            <a:ext cx="7730178" cy="540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0951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67833" y="1179887"/>
            <a:ext cx="11523423" cy="5016197"/>
          </a:xfrm>
        </p:spPr>
        <p:txBody>
          <a:bodyPr>
            <a:no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PE" sz="28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DIRESA JUNIN</a:t>
            </a:r>
            <a:endParaRPr lang="es-PE" sz="280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lphaLcPeriod"/>
            </a:pP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Encargar a un </a:t>
            </a:r>
            <a:r>
              <a:rPr lang="es-PE" sz="28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profesional d</a:t>
            </a: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 la salud, </a:t>
            </a:r>
            <a:r>
              <a:rPr lang="es-PE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como </a:t>
            </a:r>
            <a:r>
              <a:rPr lang="es-PE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coordinador del monitoreo</a:t>
            </a:r>
            <a:r>
              <a:rPr lang="es-PE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del cumplimiento de las metas/indicadores de los </a:t>
            </a:r>
            <a:r>
              <a:rPr lang="es-PE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convenios</a:t>
            </a:r>
          </a:p>
          <a:p>
            <a:pPr marL="742950" lvl="1" indent="-285750" algn="just">
              <a:spcAft>
                <a:spcPts val="0"/>
              </a:spcAft>
              <a:buFont typeface="+mj-lt"/>
              <a:buAutoNum type="alphaLcPeriod"/>
            </a:pPr>
            <a:r>
              <a:rPr lang="es-PE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Encargar  a </a:t>
            </a:r>
            <a:r>
              <a:rPr lang="es-PE" sz="28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un </a:t>
            </a:r>
            <a:r>
              <a:rPr lang="es-PE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responsable por cada indicador</a:t>
            </a:r>
            <a:r>
              <a:rPr lang="es-PE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: Gestión del indicador,  y preparar la información con análisis y recomendaciones, cada mes y según fecha de remisión a MIDIS/MINSA</a:t>
            </a:r>
            <a:endParaRPr lang="es-PE" sz="28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lphaLcPeriod"/>
            </a:pPr>
            <a:r>
              <a:rPr lang="es-PE" sz="28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</a:t>
            </a:r>
            <a:r>
              <a:rPr lang="es-PE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rindar </a:t>
            </a:r>
            <a:r>
              <a:rPr lang="es-PE" sz="28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asistencia técnica </a:t>
            </a: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las REDES/Hospitales para cumplir con las metas/indicadores de </a:t>
            </a:r>
            <a:r>
              <a:rPr lang="es-PE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convenios, a través del equipo técnico de la DIRESA.</a:t>
            </a:r>
            <a:endParaRPr lang="es-PE" sz="28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210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ORGANIZACIÓN y RESPONSABILIDADES</a:t>
            </a:r>
            <a:endParaRPr lang="es-PE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19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805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018456" y="1179887"/>
            <a:ext cx="10972800" cy="5016197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PE" sz="32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DIRESA JUNIN</a:t>
            </a:r>
            <a:endParaRPr lang="es-PE" sz="320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914400" lvl="1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lphaLcPeriod" startAt="4"/>
            </a:pPr>
            <a:r>
              <a:rPr lang="es-PE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Supervisar</a:t>
            </a:r>
            <a:r>
              <a:rPr lang="es-PE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y realizar </a:t>
            </a: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el</a:t>
            </a:r>
            <a:r>
              <a:rPr lang="es-PE" sz="280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s-PE" sz="28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monitoreo</a:t>
            </a:r>
            <a:r>
              <a:rPr lang="es-PE" sz="280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</a:t>
            </a: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periódico del cumplimiento  de los indicadores.</a:t>
            </a:r>
          </a:p>
          <a:p>
            <a:pPr marL="914400" lvl="1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lphaLcPeriod" startAt="4"/>
            </a:pPr>
            <a:r>
              <a:rPr lang="es-PE" sz="28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Evaluar</a:t>
            </a: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periódicamente las metas y proponer medidas que superen los factores limitantes en el logro de las metas.</a:t>
            </a:r>
          </a:p>
          <a:p>
            <a:pPr marL="914400" lvl="1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lphaLcPeriod" startAt="4"/>
            </a:pP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Desarrollar un </a:t>
            </a:r>
            <a:r>
              <a:rPr lang="es-PE" sz="28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aplicativo informático </a:t>
            </a:r>
            <a:r>
              <a:rPr lang="es-PE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para el registro y envió de la información.</a:t>
            </a:r>
          </a:p>
          <a:p>
            <a:pPr marL="109728" indent="0">
              <a:lnSpc>
                <a:spcPct val="150000"/>
              </a:lnSpc>
              <a:buNone/>
            </a:pPr>
            <a:endParaRPr lang="es-P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210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ORGANIZACIÓN y RESPONSABILIDADES</a:t>
            </a:r>
            <a:endParaRPr lang="es-PE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405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40243" y="1179887"/>
            <a:ext cx="11651014" cy="5369769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es-PE" sz="28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REDES DE </a:t>
            </a:r>
            <a:r>
              <a:rPr lang="es-PE" sz="28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SALUD/HOSPITALES</a:t>
            </a:r>
            <a:endParaRPr lang="es-PE" sz="2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PE" sz="24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Encargar </a:t>
            </a:r>
            <a:r>
              <a:rPr lang="es-PE" sz="2400" b="1" dirty="0">
                <a:latin typeface="Arial"/>
                <a:ea typeface="Calibri"/>
                <a:cs typeface="Times New Roman"/>
              </a:rPr>
              <a:t>a un personal de salud</a:t>
            </a:r>
            <a:r>
              <a:rPr lang="es-PE" sz="2400" dirty="0">
                <a:latin typeface="Arial"/>
                <a:ea typeface="Calibri"/>
                <a:cs typeface="Times New Roman"/>
              </a:rPr>
              <a:t>, </a:t>
            </a:r>
            <a:r>
              <a:rPr lang="es-PE" sz="2400" dirty="0" smtClean="0">
                <a:latin typeface="Arial"/>
                <a:ea typeface="Calibri"/>
                <a:cs typeface="Times New Roman"/>
              </a:rPr>
              <a:t>como coordinador del monitoreo y  </a:t>
            </a:r>
            <a:r>
              <a:rPr lang="es-PE" sz="2400" dirty="0">
                <a:latin typeface="Arial"/>
                <a:ea typeface="Calibri"/>
                <a:cs typeface="Times New Roman"/>
              </a:rPr>
              <a:t>cumplimiento de los </a:t>
            </a:r>
            <a:r>
              <a:rPr lang="es-PE" sz="2400" dirty="0" smtClean="0">
                <a:latin typeface="Arial"/>
                <a:ea typeface="Calibri"/>
                <a:cs typeface="Times New Roman"/>
              </a:rPr>
              <a:t>convenios.</a:t>
            </a:r>
          </a:p>
          <a:p>
            <a:pPr marL="742950" lvl="1" indent="-285750" algn="just">
              <a:lnSpc>
                <a:spcPct val="115000"/>
              </a:lnSpc>
              <a:buFont typeface="+mj-lt"/>
              <a:buAutoNum type="alphaLcPeriod"/>
            </a:pP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Encargar  a un </a:t>
            </a:r>
            <a:r>
              <a:rPr lang="es-PE" sz="24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responsable por cada indicador</a:t>
            </a:r>
            <a:r>
              <a:rPr lang="es-PE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: Gestión del indicador,  y preparar la información con análisis y recomendaciones, cada mes y según fecha de remisión a MIDIS/MINSA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PE" sz="24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Cumplir</a:t>
            </a:r>
            <a:r>
              <a:rPr lang="es-PE" sz="2400" dirty="0" smtClean="0">
                <a:latin typeface="Arial"/>
                <a:ea typeface="Calibri"/>
                <a:cs typeface="Times New Roman"/>
              </a:rPr>
              <a:t> </a:t>
            </a:r>
            <a:r>
              <a:rPr lang="es-PE" sz="2400" dirty="0">
                <a:latin typeface="Arial"/>
                <a:ea typeface="Calibri"/>
                <a:cs typeface="Times New Roman"/>
              </a:rPr>
              <a:t>con las metas/indicadores de convenios en los plazos establecidos</a:t>
            </a:r>
            <a:endParaRPr lang="es-PE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50000"/>
              </a:lnSpc>
              <a:buNone/>
            </a:pPr>
            <a:endParaRPr lang="es-P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210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ORGANIZACIÓN y RESPONSABILIDADES</a:t>
            </a:r>
            <a:endParaRPr lang="es-PE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5759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40243" y="1179887"/>
            <a:ext cx="11651014" cy="5369769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es-PE" sz="2800" b="1" dirty="0">
                <a:latin typeface="Arial"/>
                <a:ea typeface="Calibri"/>
                <a:cs typeface="Times New Roman"/>
              </a:rPr>
              <a:t>REDES DE </a:t>
            </a:r>
            <a:r>
              <a:rPr lang="es-PE" sz="2800" b="1" dirty="0" smtClean="0">
                <a:latin typeface="Arial"/>
                <a:ea typeface="Calibri"/>
                <a:cs typeface="Times New Roman"/>
              </a:rPr>
              <a:t>SALUD/HOSPITALES</a:t>
            </a:r>
            <a:endParaRPr lang="es-PE" sz="2800" dirty="0">
              <a:latin typeface="Calibri"/>
              <a:ea typeface="Calibri"/>
              <a:cs typeface="Times New Roman"/>
            </a:endParaRPr>
          </a:p>
          <a:p>
            <a:pPr marL="914400" lvl="1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lphaLcParenR" startAt="4"/>
            </a:pPr>
            <a:r>
              <a:rPr lang="es-PE" sz="24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Remitir </a:t>
            </a:r>
            <a:r>
              <a:rPr lang="es-PE" sz="24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la información  </a:t>
            </a:r>
            <a:r>
              <a:rPr lang="es-PE" sz="2400" dirty="0">
                <a:latin typeface="Arial"/>
                <a:ea typeface="Calibri"/>
                <a:cs typeface="Times New Roman"/>
              </a:rPr>
              <a:t>de los metas/indicadores de convenios oportunamente.</a:t>
            </a:r>
            <a:endParaRPr lang="es-PE" sz="2400" dirty="0">
              <a:latin typeface="Calibri"/>
              <a:ea typeface="Calibri"/>
              <a:cs typeface="Times New Roman"/>
            </a:endParaRPr>
          </a:p>
          <a:p>
            <a:pPr marL="914400" lvl="1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lphaLcParenR" startAt="4"/>
            </a:pPr>
            <a:r>
              <a:rPr lang="es-PE" sz="24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Desagregar las metas/indicadores </a:t>
            </a:r>
            <a:r>
              <a:rPr lang="es-PE" sz="2400" dirty="0">
                <a:latin typeface="Arial"/>
                <a:ea typeface="Calibri"/>
                <a:cs typeface="Times New Roman"/>
              </a:rPr>
              <a:t>hasta el nivel de IPRESS o UPSS.</a:t>
            </a:r>
            <a:endParaRPr lang="es-PE" sz="2400" dirty="0">
              <a:latin typeface="Calibri"/>
              <a:ea typeface="Calibri"/>
              <a:cs typeface="Times New Roman"/>
            </a:endParaRPr>
          </a:p>
          <a:p>
            <a:pPr marL="914400" lvl="1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lphaLcParenR" startAt="4"/>
            </a:pPr>
            <a:r>
              <a:rPr lang="es-PE" sz="24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Monitorear</a:t>
            </a:r>
            <a:r>
              <a:rPr lang="es-PE" sz="2400" b="1" dirty="0">
                <a:latin typeface="Arial"/>
                <a:ea typeface="Calibri"/>
                <a:cs typeface="Times New Roman"/>
              </a:rPr>
              <a:t> </a:t>
            </a:r>
            <a:r>
              <a:rPr lang="es-PE" sz="2400" dirty="0">
                <a:latin typeface="Arial"/>
                <a:ea typeface="Calibri"/>
                <a:cs typeface="Times New Roman"/>
              </a:rPr>
              <a:t>el cumplimiento de las metas/indicadores en los plazos establecidos</a:t>
            </a:r>
            <a:endParaRPr lang="es-PE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50000"/>
              </a:lnSpc>
              <a:buNone/>
            </a:pPr>
            <a:endParaRPr lang="es-P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210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ORGANIZACIÓN y RESPONSABILIDADES</a:t>
            </a:r>
            <a:endParaRPr lang="es-PE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7115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9750" indent="-539750">
              <a:buFont typeface="+mj-lt"/>
              <a:buAutoNum type="arabicPeriod"/>
            </a:pPr>
            <a:r>
              <a:rPr lang="es-PE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Supervisión y Monitoreo</a:t>
            </a:r>
            <a:r>
              <a:rPr lang="es-PE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95782" lvl="1" indent="-539750">
              <a:buFont typeface="+mj-lt"/>
              <a:buAutoNum type="alphaLcParenR"/>
            </a:pPr>
            <a:r>
              <a:rPr lang="es-PE" sz="2800" dirty="0">
                <a:latin typeface="Arial" panose="020B0604020202020204" pitchFamily="34" charset="0"/>
                <a:cs typeface="Arial" panose="020B0604020202020204" pitchFamily="34" charset="0"/>
              </a:rPr>
              <a:t>A través de las supervisiones de los órganos de línea, de apoyo y </a:t>
            </a:r>
            <a:r>
              <a:rPr lang="es-P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asesoría.</a:t>
            </a:r>
            <a:endParaRPr lang="es-P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782" lvl="1" indent="-539750">
              <a:buFont typeface="+mj-lt"/>
              <a:buAutoNum type="alphaLcParenR"/>
            </a:pPr>
            <a:r>
              <a:rPr lang="es-P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Monitoreo Mensual </a:t>
            </a:r>
            <a:r>
              <a:rPr lang="es-PE" sz="2800" dirty="0">
                <a:latin typeface="Arial" panose="020B0604020202020204" pitchFamily="34" charset="0"/>
                <a:cs typeface="Arial" panose="020B0604020202020204" pitchFamily="34" charset="0"/>
              </a:rPr>
              <a:t>a través del sistema informático (Link</a:t>
            </a:r>
            <a:r>
              <a:rPr lang="es-P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56032" lvl="1" indent="0">
              <a:buNone/>
            </a:pPr>
            <a:endParaRPr lang="es-P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9750" indent="-539750">
              <a:buFont typeface="+mj-lt"/>
              <a:buAutoNum type="arabicPeriod"/>
            </a:pPr>
            <a:r>
              <a:rPr lang="es-PE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r>
              <a:rPr lang="es-PE" sz="2800" dirty="0">
                <a:latin typeface="Arial" panose="020B0604020202020204" pitchFamily="34" charset="0"/>
                <a:cs typeface="Arial" panose="020B0604020202020204" pitchFamily="34" charset="0"/>
              </a:rPr>
              <a:t>: Trimestral / Anual; presencial o video conferencia</a:t>
            </a:r>
          </a:p>
          <a:p>
            <a:endParaRPr lang="es-P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52130" y="405614"/>
            <a:ext cx="10972800" cy="767353"/>
          </a:xfrm>
        </p:spPr>
        <p:txBody>
          <a:bodyPr>
            <a:normAutofit/>
          </a:bodyPr>
          <a:lstStyle/>
          <a:p>
            <a:pPr algn="ctr"/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Supervisión, </a:t>
            </a:r>
            <a:r>
              <a:rPr lang="es-PE" sz="280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Monitoreo y Evaluación </a:t>
            </a:r>
            <a:endParaRPr lang="es-PE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17" y="405614"/>
            <a:ext cx="1585097" cy="1012024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5740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09600" y="1481330"/>
            <a:ext cx="10972800" cy="4764924"/>
          </a:xfrm>
        </p:spPr>
        <p:txBody>
          <a:bodyPr>
            <a:noAutofit/>
          </a:bodyPr>
          <a:lstStyle/>
          <a:p>
            <a:pPr marL="452628" indent="-342900">
              <a:buFont typeface="+mj-lt"/>
              <a:buAutoNum type="arabicParenR"/>
            </a:pPr>
            <a:r>
              <a:rPr lang="es-PE" sz="1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 de Unidades Ejecutoras que </a:t>
            </a:r>
            <a:r>
              <a:rPr lang="es-P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informan oportunamente 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las metas/indicadores de convenios</a:t>
            </a:r>
          </a:p>
          <a:p>
            <a:pPr marL="452628" indent="-342900">
              <a:buFont typeface="+mj-lt"/>
              <a:buAutoNum type="arabicParenR"/>
            </a:pPr>
            <a:endParaRPr lang="es-P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UE 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encargaron a un personal 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el monitoreo de los 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convenios  y por cada indicador</a:t>
            </a:r>
          </a:p>
          <a:p>
            <a:pPr marL="566928" lvl="0" indent="-457200">
              <a:buFont typeface="+mj-lt"/>
              <a:buAutoNum type="arabicParenR"/>
            </a:pPr>
            <a:endParaRPr lang="es-P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UE 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desagregaron las metas/indicadores 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el nivel de IPRESS / Unidades Productoras de 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</a:p>
          <a:p>
            <a:pPr marL="566928" lvl="0" indent="-457200">
              <a:buFont typeface="+mj-lt"/>
              <a:buAutoNum type="arabicParenR"/>
            </a:pPr>
            <a:endParaRPr lang="es-P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UE que </a:t>
            </a:r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cumplieron con las metas/indicadores de los convenios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s-PE" sz="280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INDICADORES A EVALUAR.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17" y="405614"/>
            <a:ext cx="1585097" cy="1012024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093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726559" y="1789777"/>
            <a:ext cx="10972800" cy="413255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A las Unidades Ejecutoras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llegan o superan la meta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planteada: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PE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DIRESA  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a Hospitales y Redes de  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Salud; y Órganos Estructurales.</a:t>
            </a:r>
          </a:p>
          <a:p>
            <a:pPr marL="624078" indent="-514350"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De Director de Hospital a UPS</a:t>
            </a:r>
          </a:p>
          <a:p>
            <a:pPr marL="624078" indent="-514350"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De Redes de Salud a IPRESS</a:t>
            </a:r>
          </a:p>
          <a:p>
            <a:pPr marL="624078" indent="-514350">
              <a:buFont typeface="+mj-lt"/>
              <a:buAutoNum type="arabicPeriod"/>
            </a:pP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Gobierno Regional a la DIRESA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s-P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es-PE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reconocimiento: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16688" y="625291"/>
            <a:ext cx="10972800" cy="841781"/>
          </a:xfrm>
        </p:spPr>
        <p:txBody>
          <a:bodyPr>
            <a:normAutofit/>
          </a:bodyPr>
          <a:lstStyle/>
          <a:p>
            <a:pPr algn="ctr"/>
            <a:r>
              <a:rPr lang="es-PE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Reconocimiento</a:t>
            </a: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503" y="2912417"/>
            <a:ext cx="1931655" cy="19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74" y="455835"/>
            <a:ext cx="15843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4543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707509" y="2418427"/>
            <a:ext cx="10972800" cy="743873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s-PE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METAS/INDICADORES</a:t>
            </a:r>
            <a:r>
              <a:rPr lang="es-PE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CONVENIOS</a:t>
            </a:r>
            <a:endParaRPr lang="es-PE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74" y="455835"/>
            <a:ext cx="15843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868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2630" y="273607"/>
            <a:ext cx="10515600" cy="842565"/>
          </a:xfrm>
        </p:spPr>
        <p:txBody>
          <a:bodyPr/>
          <a:lstStyle/>
          <a:p>
            <a:pPr algn="ctr"/>
            <a:r>
              <a:rPr lang="es-PE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Malla/matriz de indicadores</a:t>
            </a:r>
            <a:endParaRPr lang="es-PE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315966" cy="84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27</a:t>
            </a:fld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1140373"/>
            <a:ext cx="11210925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42693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7702" y="2347987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DE CONVENIOS DE GESTION</a:t>
            </a: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346837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316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7702" y="2347987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DE CONVENIOS DE GESTION</a:t>
            </a:r>
            <a:b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DIRESA</a:t>
            </a: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346837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29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0379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713405" y="216609"/>
            <a:ext cx="10515600" cy="779118"/>
          </a:xfrm>
        </p:spPr>
        <p:txBody>
          <a:bodyPr>
            <a:no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PE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INDICADORES REGIONALES DE CONVENIOS DE GESTION</a:t>
            </a:r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RESA</a:t>
            </a:r>
            <a:endParaRPr lang="es-PE" sz="28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30</a:t>
            </a:fld>
            <a:endParaRPr lang="es-PE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981075"/>
            <a:ext cx="11534775" cy="492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988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6"/>
          <p:cNvSpPr>
            <a:spLocks noGrp="1"/>
          </p:cNvSpPr>
          <p:nvPr>
            <p:ph type="title"/>
          </p:nvPr>
        </p:nvSpPr>
        <p:spPr>
          <a:xfrm>
            <a:off x="549632" y="253425"/>
            <a:ext cx="10515600" cy="779118"/>
          </a:xfrm>
        </p:spPr>
        <p:txBody>
          <a:bodyPr>
            <a:no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PE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INDICADORES REGIONALES DE CONVENIOS GESTION</a:t>
            </a:r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RESA</a:t>
            </a:r>
            <a:endParaRPr lang="es-PE" sz="28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31</a:t>
            </a:fld>
            <a:endParaRPr lang="es-PE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70985"/>
            <a:ext cx="11936412" cy="520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670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6"/>
          <p:cNvSpPr>
            <a:spLocks noGrp="1"/>
          </p:cNvSpPr>
          <p:nvPr>
            <p:ph type="title"/>
          </p:nvPr>
        </p:nvSpPr>
        <p:spPr>
          <a:xfrm>
            <a:off x="713405" y="253426"/>
            <a:ext cx="10515600" cy="779118"/>
          </a:xfrm>
        </p:spPr>
        <p:txBody>
          <a:bodyPr>
            <a:noAutofit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PE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INDICADORES REGIONALES DE CONVENIOS GESTION</a:t>
            </a:r>
            <a:br>
              <a:rPr lang="es-PE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DIRESA</a:t>
            </a:r>
            <a:endParaRPr lang="es-PE" sz="28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32</a:t>
            </a:fld>
            <a:endParaRPr lang="es-PE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203325"/>
            <a:ext cx="11730038" cy="44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579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7702" y="2347987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DE CONVENIOS DE GESTION</a:t>
            </a:r>
            <a:b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REDES DE SALUD</a:t>
            </a: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346837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0379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6"/>
          <p:cNvSpPr txBox="1">
            <a:spLocks/>
          </p:cNvSpPr>
          <p:nvPr/>
        </p:nvSpPr>
        <p:spPr>
          <a:xfrm>
            <a:off x="713405" y="371475"/>
            <a:ext cx="10515600" cy="779118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PE" sz="24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INDICADORES REGIONALES DE CONVENIOS GESTION</a:t>
            </a:r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DE SALUD </a:t>
            </a:r>
            <a:endParaRPr lang="es-PE" sz="2800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34</a:t>
            </a:fld>
            <a:endParaRPr lang="es-PE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25" y="1297210"/>
            <a:ext cx="11772900" cy="484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79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83226" y="182545"/>
            <a:ext cx="117039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REGIONALES DE CONVENIOS </a:t>
            </a:r>
            <a:r>
              <a:rPr lang="es-PE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</a:t>
            </a:r>
            <a:r>
              <a:rPr lang="es-PE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REDES DE SALUD</a:t>
            </a:r>
            <a:endParaRPr lang="es-ES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35</a:t>
            </a:fld>
            <a:endParaRPr lang="es-PE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013542"/>
            <a:ext cx="11839575" cy="532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08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83226" y="182545"/>
            <a:ext cx="117039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REGIONALES DE CONVENIOS </a:t>
            </a:r>
            <a:r>
              <a:rPr lang="es-PE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</a:t>
            </a:r>
            <a:r>
              <a:rPr lang="es-PE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REDES DE SALUD</a:t>
            </a:r>
            <a:endParaRPr lang="es-ES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36</a:t>
            </a:fld>
            <a:endParaRPr lang="es-PE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013542"/>
            <a:ext cx="11704638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21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7702" y="2347987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DE CONVENIOS DE GESTION</a:t>
            </a:r>
            <a:b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HOSPITALES</a:t>
            </a: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346837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0379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" y="259058"/>
            <a:ext cx="15303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5"/>
          <p:cNvSpPr/>
          <p:nvPr/>
        </p:nvSpPr>
        <p:spPr>
          <a:xfrm>
            <a:off x="1748503" y="514702"/>
            <a:ext cx="9617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DE II NIVEL DE  MAS DE 50 CAMAS y III NIVEL</a:t>
            </a: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38</a:t>
            </a:fld>
            <a:endParaRPr lang="es-PE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" y="1486048"/>
            <a:ext cx="1124267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91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" y="259058"/>
            <a:ext cx="15303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5"/>
          <p:cNvSpPr/>
          <p:nvPr/>
        </p:nvSpPr>
        <p:spPr>
          <a:xfrm>
            <a:off x="1748503" y="305927"/>
            <a:ext cx="9617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DE II NIVEL DE  MAS DE 50 CAMAS y III NIVEL</a:t>
            </a: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39</a:t>
            </a:fld>
            <a:endParaRPr lang="es-PE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" y="1254273"/>
            <a:ext cx="1182687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07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7702" y="2347986"/>
            <a:ext cx="10972800" cy="2360491"/>
          </a:xfrm>
        </p:spPr>
        <p:txBody>
          <a:bodyPr>
            <a:normAutofit/>
          </a:bodyPr>
          <a:lstStyle/>
          <a:p>
            <a:pPr algn="ctr"/>
            <a:r>
              <a:rPr lang="es-PE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REGIONALES </a:t>
            </a:r>
            <a:r>
              <a:rPr lang="es-PE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CONVENIOS FED</a:t>
            </a:r>
            <a:br>
              <a:rPr lang="es-PE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346837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290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41</a:t>
            </a:fld>
            <a:endParaRPr lang="es-PE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005921"/>
            <a:ext cx="11704638" cy="532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42</a:t>
            </a:fld>
            <a:endParaRPr lang="es-PE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3" y="1036528"/>
            <a:ext cx="11668125" cy="578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131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43</a:t>
            </a:fld>
            <a:endParaRPr lang="es-PE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206611"/>
            <a:ext cx="11723688" cy="509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241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44</a:t>
            </a:fld>
            <a:endParaRPr lang="es-PE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1099478"/>
            <a:ext cx="11358562" cy="461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51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45</a:t>
            </a:fld>
            <a:endParaRPr lang="es-PE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3" y="1059337"/>
            <a:ext cx="11704637" cy="51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0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46</a:t>
            </a:fld>
            <a:endParaRPr lang="es-PE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31" y="1099478"/>
            <a:ext cx="11704637" cy="545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4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47</a:t>
            </a:fld>
            <a:endParaRPr lang="es-PE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130300"/>
            <a:ext cx="11657013" cy="459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17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48</a:t>
            </a:fld>
            <a:endParaRPr lang="es-PE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099478"/>
            <a:ext cx="11637963" cy="501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9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7702" y="2921193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s-PE" sz="3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REGIONALES AP ENDIS</a:t>
            </a:r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346837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49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5809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AP ENDIS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50</a:t>
            </a:fld>
            <a:endParaRPr lang="es-PE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3" y="999129"/>
            <a:ext cx="117475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32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AP ENDIS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51</a:t>
            </a:fld>
            <a:endParaRPr lang="es-PE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3" y="920972"/>
            <a:ext cx="11803062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7596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AP ENDIS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52</a:t>
            </a:fld>
            <a:endParaRPr lang="es-PE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1102505"/>
            <a:ext cx="11790362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905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AP ENDIS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53</a:t>
            </a:fld>
            <a:endParaRPr lang="es-PE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989677"/>
            <a:ext cx="11637962" cy="584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010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54</a:t>
            </a:fld>
            <a:endParaRPr lang="es-PE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083271"/>
            <a:ext cx="11717338" cy="55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416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55</a:t>
            </a:fld>
            <a:endParaRPr lang="es-PE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72" y="1223556"/>
            <a:ext cx="10974388" cy="529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775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117415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561181" y="310540"/>
            <a:ext cx="8399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CONVENIO  FED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56</a:t>
            </a:fld>
            <a:endParaRPr lang="es-PE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3" y="1099478"/>
            <a:ext cx="11784012" cy="524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047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7702" y="2347987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s-PE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SIS</a:t>
            </a:r>
            <a:endParaRPr lang="es-PE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235193" y="346837"/>
            <a:ext cx="1531602" cy="9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279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" y="259058"/>
            <a:ext cx="15303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5"/>
          <p:cNvSpPr/>
          <p:nvPr/>
        </p:nvSpPr>
        <p:spPr>
          <a:xfrm>
            <a:off x="1748501" y="395652"/>
            <a:ext cx="9617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 I NIVEL DE ATENCION</a:t>
            </a:r>
          </a:p>
          <a:p>
            <a:pPr algn="ctr" fontAlgn="ctr"/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Transferencia de Monto Variable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58</a:t>
            </a:fld>
            <a:endParaRPr lang="es-PE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409959"/>
            <a:ext cx="11730038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258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" y="259058"/>
            <a:ext cx="15303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5"/>
          <p:cNvSpPr/>
          <p:nvPr/>
        </p:nvSpPr>
        <p:spPr>
          <a:xfrm>
            <a:off x="1748501" y="395652"/>
            <a:ext cx="9617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 I NIVEL DE ATENCION</a:t>
            </a:r>
          </a:p>
          <a:p>
            <a:pPr algn="ctr" fontAlgn="ctr"/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Transferencia de Monto Variable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59</a:t>
            </a:fld>
            <a:endParaRPr lang="es-PE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" y="1534005"/>
            <a:ext cx="11723688" cy="50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2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" y="259058"/>
            <a:ext cx="15303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5"/>
          <p:cNvSpPr/>
          <p:nvPr/>
        </p:nvSpPr>
        <p:spPr>
          <a:xfrm>
            <a:off x="1748501" y="395652"/>
            <a:ext cx="9617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 I NIVEL DE ATENCION</a:t>
            </a:r>
          </a:p>
          <a:p>
            <a:pPr algn="ctr" fontAlgn="ctr"/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Transferencia de Monto Variable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665547"/>
            <a:ext cx="11290300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Flecha abajo"/>
          <p:cNvSpPr/>
          <p:nvPr/>
        </p:nvSpPr>
        <p:spPr>
          <a:xfrm>
            <a:off x="8729326" y="1380351"/>
            <a:ext cx="191386" cy="570392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60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334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3"/>
          <p:cNvSpPr/>
          <p:nvPr/>
        </p:nvSpPr>
        <p:spPr>
          <a:xfrm>
            <a:off x="1032129" y="1970314"/>
            <a:ext cx="9198429" cy="533400"/>
          </a:xfrm>
          <a:prstGeom prst="rect">
            <a:avLst/>
          </a:prstGeom>
          <a:solidFill>
            <a:srgbClr val="FF0000"/>
          </a:solidFill>
          <a:ln w="55000" cap="flat" cmpd="thickThin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318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DE LOS INDICADORES </a:t>
            </a:r>
            <a:br>
              <a:rPr lang="es-PE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 - 2019</a:t>
            </a:r>
            <a:endParaRPr lang="es-PE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sp>
        <p:nvSpPr>
          <p:cNvPr id="8" name="Rectángulo 5"/>
          <p:cNvSpPr/>
          <p:nvPr/>
        </p:nvSpPr>
        <p:spPr>
          <a:xfrm>
            <a:off x="7792153" y="1959425"/>
            <a:ext cx="195943" cy="566057"/>
          </a:xfrm>
          <a:prstGeom prst="rect">
            <a:avLst/>
          </a:prstGeom>
          <a:solidFill>
            <a:srgbClr val="FFFF00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9" name="CuadroTexto 7"/>
          <p:cNvSpPr txBox="1"/>
          <p:nvPr/>
        </p:nvSpPr>
        <p:spPr>
          <a:xfrm>
            <a:off x="5653114" y="1546552"/>
            <a:ext cx="653143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JUN</a:t>
            </a:r>
          </a:p>
        </p:txBody>
      </p:sp>
      <p:sp>
        <p:nvSpPr>
          <p:cNvPr id="10" name="CuadroTexto 8"/>
          <p:cNvSpPr txBox="1"/>
          <p:nvPr/>
        </p:nvSpPr>
        <p:spPr>
          <a:xfrm>
            <a:off x="7563552" y="1523998"/>
            <a:ext cx="653143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SET</a:t>
            </a:r>
          </a:p>
        </p:txBody>
      </p:sp>
      <p:sp>
        <p:nvSpPr>
          <p:cNvPr id="11" name="CuadroTexto 6"/>
          <p:cNvSpPr txBox="1"/>
          <p:nvPr/>
        </p:nvSpPr>
        <p:spPr>
          <a:xfrm>
            <a:off x="1067568" y="1546552"/>
            <a:ext cx="653143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ENE</a:t>
            </a:r>
          </a:p>
        </p:txBody>
      </p:sp>
      <p:sp>
        <p:nvSpPr>
          <p:cNvPr id="12" name="CuadroTexto 10"/>
          <p:cNvSpPr txBox="1"/>
          <p:nvPr/>
        </p:nvSpPr>
        <p:spPr>
          <a:xfrm>
            <a:off x="2781300" y="2702440"/>
            <a:ext cx="2750257" cy="954107"/>
          </a:xfrm>
          <a:prstGeom prst="wedgeRectCallout">
            <a:avLst>
              <a:gd name="adj1" fmla="val 69592"/>
              <a:gd name="adj2" fmla="val -74962"/>
            </a:avLst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EVALUACION AL II TRIMESTRE POR EL </a:t>
            </a:r>
            <a:r>
              <a:rPr kumimoji="0" lang="es-P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r>
              <a:rPr kumimoji="0" lang="es-P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DEL MONTO ASIGNADO POR INDICADORES</a:t>
            </a:r>
          </a:p>
        </p:txBody>
      </p:sp>
      <p:sp>
        <p:nvSpPr>
          <p:cNvPr id="13" name="CuadroTexto 10"/>
          <p:cNvSpPr txBox="1"/>
          <p:nvPr/>
        </p:nvSpPr>
        <p:spPr>
          <a:xfrm>
            <a:off x="6528772" y="2948662"/>
            <a:ext cx="3281977" cy="738664"/>
          </a:xfrm>
          <a:prstGeom prst="wedgeRectCallout">
            <a:avLst>
              <a:gd name="adj1" fmla="val -6071"/>
              <a:gd name="adj2" fmla="val -118752"/>
            </a:avLst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EVALUACION AL III TRIMESTRE POR EL </a:t>
            </a:r>
            <a:r>
              <a:rPr kumimoji="0" lang="es-PE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s-P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r>
              <a:rPr kumimoji="0" lang="es-P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DEL MONTO ASIGNADO POR INDICADORES</a:t>
            </a:r>
          </a:p>
        </p:txBody>
      </p:sp>
      <p:sp>
        <p:nvSpPr>
          <p:cNvPr id="7" name="Rectángulo 4"/>
          <p:cNvSpPr/>
          <p:nvPr/>
        </p:nvSpPr>
        <p:spPr>
          <a:xfrm>
            <a:off x="5865386" y="1937657"/>
            <a:ext cx="195943" cy="566057"/>
          </a:xfrm>
          <a:prstGeom prst="rect">
            <a:avLst/>
          </a:prstGeom>
          <a:solidFill>
            <a:srgbClr val="FFFF00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4" name="CuadroTexto 12"/>
          <p:cNvSpPr txBox="1"/>
          <p:nvPr/>
        </p:nvSpPr>
        <p:spPr>
          <a:xfrm>
            <a:off x="628651" y="4091948"/>
            <a:ext cx="10839450" cy="15388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s-P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EVALUACION DE LOS INDICADORES ES EN EL II  y EN EL III TRIMESTRE.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s-P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CADA INDICADOR TIENE UN PESO PONDERADO PARA EVALUARLO DE MANERA INDEPENDIENTE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s-P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SOLO SE TRANSFIERE AL HABER CUMPLIDO LA META.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P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SIS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61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1096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303" y="318515"/>
            <a:ext cx="10972800" cy="969372"/>
          </a:xfrm>
        </p:spPr>
        <p:txBody>
          <a:bodyPr>
            <a:normAutofit/>
          </a:bodyPr>
          <a:lstStyle/>
          <a:p>
            <a:pPr algn="ctr"/>
            <a:r>
              <a:rPr lang="es-PE" sz="1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MAPA DE FLUJO DE INFORMACION DE  METAS/INDICADORES CONVENIOS 2019</a:t>
            </a:r>
            <a:endParaRPr lang="es-PE" sz="1600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15"/>
            <a:ext cx="1856606" cy="118537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6" r="7641" b="808"/>
          <a:stretch/>
        </p:blipFill>
        <p:spPr bwMode="auto">
          <a:xfrm>
            <a:off x="381000" y="1287887"/>
            <a:ext cx="11201330" cy="4318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62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0936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3405" y="1396409"/>
            <a:ext cx="5007936" cy="47314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es-ES" sz="1400" b="1" dirty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LA DIRECCIÓN REGIONAL DE SALUD </a:t>
            </a:r>
            <a:r>
              <a:rPr lang="es-ES" sz="1400" b="1" dirty="0" smtClean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JUNÍN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es-ES" sz="1400" b="1" dirty="0" smtClean="0">
                <a:latin typeface="Arial"/>
                <a:ea typeface="Times New Roman"/>
              </a:rPr>
              <a:t> </a:t>
            </a:r>
            <a:r>
              <a:rPr lang="es-ES" sz="1400" b="1" dirty="0">
                <a:latin typeface="Arial"/>
                <a:ea typeface="Times New Roman"/>
              </a:rPr>
              <a:t>compromete a</a:t>
            </a:r>
            <a:r>
              <a:rPr lang="es-ES" sz="1400" b="1" dirty="0" smtClean="0">
                <a:latin typeface="Arial"/>
                <a:ea typeface="Times New Roman"/>
              </a:rPr>
              <a:t>:</a:t>
            </a:r>
            <a:r>
              <a:rPr lang="es-ES" sz="1400" dirty="0">
                <a:latin typeface="Arial"/>
                <a:ea typeface="Times New Roman"/>
              </a:rPr>
              <a:t> </a:t>
            </a:r>
            <a:endParaRPr lang="es-ES" sz="1400" dirty="0" smtClean="0">
              <a:latin typeface="Arial"/>
              <a:ea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endParaRPr lang="es-PE" sz="14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r>
              <a:rPr lang="es-ES" sz="1400" dirty="0" smtClean="0">
                <a:latin typeface="Arial"/>
                <a:ea typeface="Times New Roman"/>
              </a:rPr>
              <a:t>Sistematizar las metas de los convenios existentes en la Región, tomando en cuenta las normatividad vigente que se adjunta al presente.</a:t>
            </a: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endParaRPr lang="es-PE" sz="1400" dirty="0"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r>
              <a:rPr lang="es-ES" sz="1400" dirty="0" smtClean="0">
                <a:latin typeface="Arial"/>
                <a:ea typeface="Times New Roman"/>
              </a:rPr>
              <a:t>Encargara a un profesional de la salud el monitoreo del  </a:t>
            </a:r>
            <a:r>
              <a:rPr lang="es-ES" sz="1400" dirty="0">
                <a:latin typeface="Arial"/>
                <a:ea typeface="Times New Roman"/>
              </a:rPr>
              <a:t>avance del cumplimiento de metas </a:t>
            </a:r>
            <a:r>
              <a:rPr lang="es-ES" sz="1400" dirty="0" smtClean="0">
                <a:latin typeface="Arial"/>
                <a:ea typeface="Times New Roman"/>
              </a:rPr>
              <a:t> de los convenios.</a:t>
            </a: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endParaRPr lang="es-PE" sz="1400" dirty="0"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r>
              <a:rPr lang="es-ES" sz="1400" dirty="0" smtClean="0">
                <a:latin typeface="Arial"/>
                <a:ea typeface="Times New Roman"/>
              </a:rPr>
              <a:t>Realizar </a:t>
            </a:r>
            <a:r>
              <a:rPr lang="es-ES" sz="1400" dirty="0">
                <a:latin typeface="Arial"/>
                <a:ea typeface="Times New Roman"/>
              </a:rPr>
              <a:t>una evaluación trimestral presencial o por video conferencia sobre las metas logradas</a:t>
            </a:r>
            <a:r>
              <a:rPr lang="es-ES" sz="1400" dirty="0" smtClean="0">
                <a:latin typeface="Arial"/>
                <a:ea typeface="Times New Roman"/>
              </a:rPr>
              <a:t>.</a:t>
            </a: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endParaRPr lang="es-PE" sz="1400" dirty="0"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r>
              <a:rPr lang="es-ES" sz="1400" dirty="0">
                <a:latin typeface="Arial"/>
                <a:ea typeface="Times New Roman"/>
              </a:rPr>
              <a:t>Entregar a las Redes de Salud una matriz con las IPRESS de su jurisdicción, para el desagregado de las metas/indicadores, que puedan ser medidos en este nivel</a:t>
            </a:r>
            <a:r>
              <a:rPr lang="es-ES" sz="1400" dirty="0" smtClean="0">
                <a:latin typeface="Arial"/>
                <a:ea typeface="Times New Roman"/>
              </a:rPr>
              <a:t>.</a:t>
            </a:r>
          </a:p>
          <a:p>
            <a:pPr marL="342900" lvl="0" indent="-342900" algn="just">
              <a:spcBef>
                <a:spcPts val="0"/>
              </a:spcBef>
              <a:buFont typeface="+mj-lt"/>
              <a:buAutoNum type="arabicPeriod"/>
            </a:pPr>
            <a:endParaRPr lang="es-PE" sz="1400" dirty="0">
              <a:latin typeface="Times New Roman"/>
              <a:ea typeface="Times New Roman"/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r>
              <a:rPr lang="es-ES" sz="1400" dirty="0">
                <a:latin typeface="Arial"/>
                <a:ea typeface="Times New Roman"/>
              </a:rPr>
              <a:t>Brindar asistencia técnica a </a:t>
            </a:r>
            <a:r>
              <a:rPr lang="es-ES" sz="1400" dirty="0" smtClean="0">
                <a:latin typeface="Arial"/>
                <a:ea typeface="Times New Roman"/>
              </a:rPr>
              <a:t>las  </a:t>
            </a:r>
            <a:r>
              <a:rPr lang="es-ES" sz="1400" dirty="0">
                <a:latin typeface="Arial"/>
                <a:ea typeface="Times New Roman"/>
              </a:rPr>
              <a:t>Redes para la implementación de estrategias que permitan cumplir las metas de los convenios.</a:t>
            </a:r>
            <a:endParaRPr lang="es-PE" sz="1400" dirty="0">
              <a:latin typeface="Times New Roman"/>
              <a:ea typeface="Times New Roman"/>
            </a:endParaRPr>
          </a:p>
          <a:p>
            <a:pPr marL="109728" indent="0">
              <a:buNone/>
            </a:pPr>
            <a:endParaRPr lang="es-P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3585" y="348539"/>
            <a:ext cx="10515600" cy="916735"/>
          </a:xfrm>
        </p:spPr>
        <p:txBody>
          <a:bodyPr>
            <a:normAutofit fontScale="90000"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Acta de Compromiso </a:t>
            </a:r>
            <a:b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DIRESA y RED DE SALUD</a:t>
            </a:r>
            <a:endParaRPr lang="es-PE" sz="28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6191691" y="1481470"/>
            <a:ext cx="5450960" cy="5227673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>
              <a:lnSpc>
                <a:spcPct val="115000"/>
              </a:lnSpc>
              <a:buFont typeface="Wingdings 3"/>
              <a:buNone/>
            </a:pPr>
            <a:r>
              <a:rPr lang="es-ES" sz="1400" b="1" dirty="0" smtClean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LA RED DE SALUD </a:t>
            </a:r>
          </a:p>
          <a:p>
            <a:pPr marL="0" indent="0" algn="just">
              <a:lnSpc>
                <a:spcPct val="115000"/>
              </a:lnSpc>
              <a:buFont typeface="Wingdings 3"/>
              <a:buNone/>
            </a:pPr>
            <a:r>
              <a:rPr lang="es-ES" sz="1400" b="1" dirty="0" smtClean="0">
                <a:latin typeface="Arial"/>
                <a:ea typeface="Times New Roman"/>
                <a:cs typeface="Arial"/>
              </a:rPr>
              <a:t>Se c</a:t>
            </a:r>
            <a:r>
              <a:rPr lang="es-ES" sz="1400" b="1" dirty="0" smtClean="0">
                <a:latin typeface="Arial"/>
                <a:ea typeface="Times New Roman"/>
              </a:rPr>
              <a:t>ompromete a:</a:t>
            </a:r>
            <a:r>
              <a:rPr lang="es-ES" sz="1400" dirty="0" smtClean="0">
                <a:latin typeface="Arial"/>
                <a:ea typeface="Times New Roman"/>
              </a:rPr>
              <a:t> </a:t>
            </a:r>
            <a:endParaRPr lang="es-PE" sz="1400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400" dirty="0" smtClean="0">
                <a:latin typeface="Arial"/>
                <a:ea typeface="Times New Roman"/>
              </a:rPr>
              <a:t>Cumplir </a:t>
            </a:r>
            <a:r>
              <a:rPr lang="es-ES" sz="1400" dirty="0">
                <a:latin typeface="Arial"/>
                <a:ea typeface="Times New Roman"/>
              </a:rPr>
              <a:t>con las metas de los convenios, en los plazos </a:t>
            </a:r>
            <a:r>
              <a:rPr lang="es-ES" sz="1400" dirty="0" smtClean="0">
                <a:latin typeface="Arial"/>
                <a:ea typeface="Times New Roman"/>
              </a:rPr>
              <a:t>establecidos</a:t>
            </a:r>
            <a:endParaRPr lang="es-PE" sz="1400" b="1" dirty="0">
              <a:latin typeface="Arial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400" dirty="0">
                <a:latin typeface="Arial"/>
                <a:ea typeface="Times New Roman"/>
              </a:rPr>
              <a:t>Remitir la información de las metas ejecutar </a:t>
            </a:r>
            <a:r>
              <a:rPr lang="es-ES" sz="1400" dirty="0" smtClean="0">
                <a:latin typeface="Arial"/>
                <a:ea typeface="Times New Roman"/>
              </a:rPr>
              <a:t>según  </a:t>
            </a:r>
            <a:r>
              <a:rPr lang="es-ES" sz="1400" dirty="0">
                <a:latin typeface="Arial"/>
                <a:ea typeface="Times New Roman"/>
              </a:rPr>
              <a:t>convenios; desagregadas por IPRESS del I Nivel y por UPSS del IPRESS del II </a:t>
            </a:r>
            <a:r>
              <a:rPr lang="es-ES" sz="1400" dirty="0" smtClean="0">
                <a:latin typeface="Arial"/>
                <a:ea typeface="Times New Roman"/>
              </a:rPr>
              <a:t>Nivel de mas de 50 camas, </a:t>
            </a:r>
            <a:r>
              <a:rPr lang="es-ES" sz="1400" dirty="0">
                <a:latin typeface="Arial"/>
                <a:ea typeface="Times New Roman"/>
              </a:rPr>
              <a:t>hasta 22 de febrero del presente año.</a:t>
            </a:r>
            <a:endParaRPr lang="es-PE" sz="1400" b="1" dirty="0">
              <a:latin typeface="Arial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400" dirty="0">
                <a:latin typeface="Arial"/>
                <a:ea typeface="Times New Roman"/>
              </a:rPr>
              <a:t>Remitir la información a la responsable de la Coordinación de Convenios de la DIRESA; hasta el 5 día hábil del mes </a:t>
            </a:r>
            <a:r>
              <a:rPr lang="es-ES" sz="1400" dirty="0" smtClean="0">
                <a:latin typeface="Arial"/>
                <a:ea typeface="Times New Roman"/>
              </a:rPr>
              <a:t>siguiente y al 5to </a:t>
            </a:r>
            <a:r>
              <a:rPr lang="es-ES" sz="1400" dirty="0" err="1" smtClean="0">
                <a:latin typeface="Arial"/>
                <a:ea typeface="Times New Roman"/>
              </a:rPr>
              <a:t>dia</a:t>
            </a:r>
            <a:r>
              <a:rPr lang="es-ES" sz="1400" dirty="0" smtClean="0">
                <a:latin typeface="Arial"/>
                <a:ea typeface="Times New Roman"/>
              </a:rPr>
              <a:t> del mes siguiente de finalizar el trimestre.</a:t>
            </a:r>
            <a:endParaRPr lang="es-PE" sz="1400" b="1" dirty="0">
              <a:latin typeface="Arial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400" dirty="0">
                <a:latin typeface="Arial"/>
                <a:ea typeface="Times New Roman"/>
              </a:rPr>
              <a:t>Disponer que en cada IPRESS del I Nivel se tenga un mapa radar para identificar y ubicar a los niños con anemia, gestantes, deserción de niños, abandonos de pacientes TBC sensibles, con tamizaje de lesiones de </a:t>
            </a:r>
            <a:r>
              <a:rPr lang="es-ES" sz="1400" dirty="0" err="1">
                <a:latin typeface="Arial"/>
                <a:ea typeface="Times New Roman"/>
              </a:rPr>
              <a:t>CaCu</a:t>
            </a:r>
            <a:r>
              <a:rPr lang="es-ES" sz="1400" dirty="0">
                <a:latin typeface="Arial"/>
                <a:ea typeface="Times New Roman"/>
              </a:rPr>
              <a:t> y otros</a:t>
            </a:r>
            <a:endParaRPr lang="es-PE" sz="1400" b="1" dirty="0">
              <a:latin typeface="Arial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400" dirty="0">
                <a:latin typeface="Arial"/>
                <a:ea typeface="Times New Roman"/>
              </a:rPr>
              <a:t>Disponer que el personal que realice guardias comunitarias, debe realizar por lo menos una visita domiciliaria a los pacientes señalados en los ítems d).</a:t>
            </a:r>
            <a:endParaRPr lang="es-PE" sz="1400" b="1" dirty="0">
              <a:latin typeface="Arial"/>
              <a:ea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endParaRPr lang="es-PE" sz="1400" dirty="0">
              <a:latin typeface="Times New Roman"/>
              <a:ea typeface="Times New Roman"/>
            </a:endParaRPr>
          </a:p>
          <a:p>
            <a:pPr marL="109728" indent="0">
              <a:buFont typeface="Wingdings 3"/>
              <a:buNone/>
            </a:pP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63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4198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86270" y="1566531"/>
            <a:ext cx="8654902" cy="3515833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es-E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endParaRPr lang="es-PE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2628" lvl="0" indent="-342900">
              <a:buFont typeface="+mj-lt"/>
              <a:buAutoNum type="arabicPeriod"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Los indicadores propuestos en el que se incrementó 1 a 3 puntos porcentuales, está sujeto a evaluación al finalizar el II trimestre y según los resultados de la evaluación y a pedido debidamente justificado de la Red de Salud, se procederá a reprogramar la meta a la establecida en el Convenio</a:t>
            </a: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2628" lvl="0" indent="-342900">
              <a:buFont typeface="+mj-lt"/>
              <a:buAutoNum type="arabicPeriod"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2628" indent="-342900">
              <a:buFont typeface="+mj-lt"/>
              <a:buAutoNum type="arabicPeriod"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La vigencia de la presente acta es por el presente ejercicio presupuestal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3585" y="348539"/>
            <a:ext cx="10515600" cy="916735"/>
          </a:xfrm>
        </p:spPr>
        <p:txBody>
          <a:bodyPr>
            <a:normAutofit fontScale="90000"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Acta de Compromiso </a:t>
            </a:r>
            <a:b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DIRESA y RED DE SALUD</a:t>
            </a:r>
            <a:endParaRPr lang="es-PE" sz="28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64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929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2137" y="1424762"/>
            <a:ext cx="5677786" cy="47314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es-ES" sz="1800" b="1" dirty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LA DIRECCIÓN REGIONAL DE SALUD </a:t>
            </a:r>
            <a:r>
              <a:rPr lang="es-ES" sz="1800" b="1" dirty="0" smtClean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JUNÍN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es-ES" sz="1800" b="1" dirty="0" smtClean="0">
                <a:latin typeface="Arial"/>
                <a:ea typeface="Times New Roman"/>
              </a:rPr>
              <a:t> </a:t>
            </a:r>
            <a:r>
              <a:rPr lang="es-ES" sz="1800" b="1" dirty="0">
                <a:latin typeface="Arial"/>
                <a:ea typeface="Times New Roman"/>
              </a:rPr>
              <a:t>compromete a</a:t>
            </a:r>
            <a:r>
              <a:rPr lang="es-ES" sz="1800" b="1" dirty="0" smtClean="0">
                <a:latin typeface="Arial"/>
                <a:ea typeface="Times New Roman"/>
              </a:rPr>
              <a:t>:</a:t>
            </a:r>
            <a:r>
              <a:rPr lang="es-ES" sz="1800" dirty="0">
                <a:latin typeface="Arial"/>
                <a:ea typeface="Times New Roman"/>
              </a:rPr>
              <a:t> </a:t>
            </a:r>
            <a:endParaRPr lang="es-ES" sz="1800" dirty="0" smtClean="0">
              <a:latin typeface="Arial"/>
              <a:ea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endParaRPr lang="es-PE" sz="1800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800" dirty="0">
                <a:latin typeface="Arial"/>
                <a:ea typeface="Times New Roman"/>
              </a:rPr>
              <a:t>Sistematizar las metas de los convenios existentes en la Región, tomando en cuenta las normatividad vigente, y que se adjunta al presente.</a:t>
            </a:r>
            <a:endParaRPr lang="es-PE" sz="2000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800" dirty="0">
                <a:latin typeface="Arial"/>
                <a:ea typeface="Times New Roman"/>
              </a:rPr>
              <a:t>Encargará a un profesional de la salud el monitoreo del avance del cumplimiento de metas de los convenios.</a:t>
            </a:r>
            <a:endParaRPr lang="es-PE" sz="2000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800" dirty="0">
                <a:latin typeface="Arial"/>
                <a:ea typeface="Times New Roman"/>
              </a:rPr>
              <a:t>Realizara una evaluación trimestral presencial o por video conferencia sobre las metas logradas.</a:t>
            </a:r>
            <a:endParaRPr lang="es-PE" sz="2000" dirty="0">
              <a:latin typeface="Times New Roman"/>
              <a:ea typeface="Times New Roman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s-ES" sz="1800" dirty="0">
                <a:latin typeface="Arial"/>
                <a:ea typeface="Times New Roman"/>
              </a:rPr>
              <a:t>Brindar asistencia técnica a los Hospitales para la implementación de estrategias que permitan cumplir las metas de los convenios.</a:t>
            </a:r>
            <a:endParaRPr lang="es-PE" sz="2000" dirty="0">
              <a:latin typeface="Times New Roman"/>
              <a:ea typeface="Times New Roman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s-PE" sz="1800" dirty="0">
              <a:latin typeface="Times New Roman"/>
              <a:ea typeface="Times New Roman"/>
            </a:endParaRPr>
          </a:p>
          <a:p>
            <a:pPr marL="109728" indent="0">
              <a:buNone/>
            </a:pP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3585" y="348539"/>
            <a:ext cx="10515600" cy="916735"/>
          </a:xfrm>
        </p:spPr>
        <p:txBody>
          <a:bodyPr>
            <a:normAutofit fontScale="90000"/>
          </a:bodyPr>
          <a:lstStyle/>
          <a:p>
            <a:pPr algn="ctr"/>
            <a: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Acta de Compromiso </a:t>
            </a:r>
            <a:br>
              <a:rPr lang="es-PE" sz="28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DIRESA y HOSPITALES NIVEL III</a:t>
            </a:r>
            <a:endParaRPr lang="es-PE" sz="2800" b="1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183225" y="114308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6616993" y="1310019"/>
            <a:ext cx="5025657" cy="4674781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>
              <a:lnSpc>
                <a:spcPct val="115000"/>
              </a:lnSpc>
              <a:buFont typeface="Wingdings 3"/>
              <a:buNone/>
            </a:pPr>
            <a:r>
              <a:rPr lang="es-ES" sz="1800" b="1" dirty="0" smtClean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HOSPITALES DE NIVEL III</a:t>
            </a:r>
          </a:p>
          <a:p>
            <a:pPr marL="0" indent="0" algn="just">
              <a:lnSpc>
                <a:spcPct val="115000"/>
              </a:lnSpc>
              <a:buFont typeface="Wingdings 3"/>
              <a:buNone/>
            </a:pPr>
            <a:r>
              <a:rPr lang="es-ES" sz="1800" b="1" dirty="0" smtClean="0">
                <a:latin typeface="Arial"/>
                <a:ea typeface="Times New Roman"/>
                <a:cs typeface="Arial"/>
              </a:rPr>
              <a:t>Se c</a:t>
            </a:r>
            <a:r>
              <a:rPr lang="es-ES" sz="1800" b="1" dirty="0" smtClean="0">
                <a:latin typeface="Arial"/>
                <a:ea typeface="Times New Roman"/>
              </a:rPr>
              <a:t>ompromete a:</a:t>
            </a:r>
            <a:r>
              <a:rPr lang="es-ES" sz="1800" dirty="0" smtClean="0">
                <a:latin typeface="Arial"/>
                <a:ea typeface="Times New Roman"/>
              </a:rPr>
              <a:t> </a:t>
            </a:r>
            <a:endParaRPr lang="es-PE" sz="1800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800" dirty="0">
                <a:latin typeface="Arial"/>
                <a:ea typeface="Times New Roman"/>
              </a:rPr>
              <a:t>Cumplir con las metas de los convenios en los plazos establecidos. </a:t>
            </a:r>
            <a:endParaRPr lang="es-PE" sz="1800" b="1" dirty="0">
              <a:latin typeface="Arial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800" dirty="0">
                <a:latin typeface="Arial"/>
                <a:ea typeface="Times New Roman"/>
              </a:rPr>
              <a:t>Remitir la información de las metas ejecutar de convenios; desagregadas por UPS hasta el 22 de febrero del presente año.</a:t>
            </a:r>
            <a:endParaRPr lang="es-PE" sz="1800" b="1" dirty="0">
              <a:latin typeface="Arial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es-ES" sz="1800" dirty="0">
                <a:latin typeface="Arial"/>
                <a:ea typeface="Times New Roman"/>
              </a:rPr>
              <a:t>Remitir la información a la responsable de la Coordinación de Convenios de la DIRESA; hasta el 5 día hábil del mes siguiente y el trimestral al 5 día hábil de mes siguiente al cumplimiento del trimestre</a:t>
            </a:r>
            <a:endParaRPr lang="es-PE" sz="1800" b="1" dirty="0">
              <a:latin typeface="Arial"/>
              <a:ea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endParaRPr lang="es-PE" sz="1800" dirty="0">
              <a:latin typeface="Times New Roman"/>
              <a:ea typeface="Times New Roman"/>
            </a:endParaRPr>
          </a:p>
          <a:p>
            <a:pPr marL="109728" indent="0">
              <a:buFont typeface="Wingdings 3"/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65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2172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920" y="3474085"/>
            <a:ext cx="10515600" cy="1325563"/>
          </a:xfrm>
        </p:spPr>
        <p:txBody>
          <a:bodyPr/>
          <a:lstStyle/>
          <a:p>
            <a:pPr algn="ctr"/>
            <a:r>
              <a:rPr lang="es-PE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  <a:endParaRPr lang="es-PE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 txBox="1">
            <a:spLocks/>
          </p:cNvSpPr>
          <p:nvPr/>
        </p:nvSpPr>
        <p:spPr>
          <a:xfrm>
            <a:off x="8627582" y="5181795"/>
            <a:ext cx="2865120" cy="8693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1" i="1" dirty="0" err="1" smtClean="0">
                <a:solidFill>
                  <a:srgbClr val="FF0000"/>
                </a:solidFill>
              </a:rPr>
              <a:t>Elaborado</a:t>
            </a:r>
            <a:r>
              <a:rPr lang="en-US" sz="1200" b="1" i="1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1" i="1" dirty="0" smtClean="0">
                <a:solidFill>
                  <a:srgbClr val="FF0000"/>
                </a:solidFill>
              </a:rPr>
              <a:t>EQUIPO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PE" sz="900" i="1" dirty="0" smtClean="0">
                <a:cs typeface="Arial" panose="020B0604020202020204" pitchFamily="34" charset="0"/>
              </a:rPr>
              <a:t>Director Regional de Salud Junín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PE" sz="900" i="1" dirty="0" smtClean="0">
                <a:cs typeface="Arial" panose="020B0604020202020204" pitchFamily="34" charset="0"/>
              </a:rPr>
              <a:t>Directora de Salud de las Personas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PE" sz="900" i="1" dirty="0" smtClean="0">
                <a:cs typeface="Arial" panose="020B0604020202020204" pitchFamily="34" charset="0"/>
              </a:rPr>
              <a:t>Directora de Atención Integral de Salud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900" i="1" dirty="0" err="1" smtClean="0">
                <a:cs typeface="Arial" panose="020B0604020202020204" pitchFamily="34" charset="0"/>
              </a:rPr>
              <a:t>Responsable</a:t>
            </a:r>
            <a:r>
              <a:rPr lang="en-US" sz="900" i="1" dirty="0" smtClean="0">
                <a:cs typeface="Arial" panose="020B0604020202020204" pitchFamily="34" charset="0"/>
              </a:rPr>
              <a:t> de </a:t>
            </a:r>
            <a:r>
              <a:rPr lang="en-US" sz="900" i="1" dirty="0" err="1" smtClean="0">
                <a:cs typeface="Arial" panose="020B0604020202020204" pitchFamily="34" charset="0"/>
              </a:rPr>
              <a:t>Convenios</a:t>
            </a:r>
            <a:endParaRPr lang="es-PE" sz="1800" i="1" dirty="0" smtClean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PE" sz="1800" i="1" dirty="0" smtClean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PE" sz="1800" i="1" dirty="0" smtClean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i="1" dirty="0" smtClean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PE" sz="1800" i="1" dirty="0"/>
          </a:p>
        </p:txBody>
      </p:sp>
      <p:pic>
        <p:nvPicPr>
          <p:cNvPr id="4" name="Picture 2" descr="Resultado de imagen para logo gobierno regional juni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20235"/>
          <a:stretch/>
        </p:blipFill>
        <p:spPr bwMode="auto">
          <a:xfrm>
            <a:off x="969350" y="1543863"/>
            <a:ext cx="1060360" cy="6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Elab MC LAHP</a:t>
            </a: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AF37-AF39-495C-A9C9-65F3DEE9574D}" type="slidenum">
              <a:rPr lang="es-PE" smtClean="0"/>
              <a:t>66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348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3128</TotalTime>
  <Words>1779</Words>
  <Application>Microsoft Office PowerPoint</Application>
  <PresentationFormat>Personalizado</PresentationFormat>
  <Paragraphs>541</Paragraphs>
  <Slides>66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66</vt:i4>
      </vt:variant>
    </vt:vector>
  </HeadingPairs>
  <TitlesOfParts>
    <vt:vector size="67" baseType="lpstr">
      <vt:lpstr>Concurrencia</vt:lpstr>
      <vt:lpstr>DIRECCION REGIONAL DE SALUD JUNIN DIRECCION EJECUTIVA DE SALUD DE LAS PERSONAS</vt:lpstr>
      <vt:lpstr>CONTENIDO</vt:lpstr>
      <vt:lpstr>INFORMACION DE CONVENIOS</vt:lpstr>
      <vt:lpstr>Presentación de PowerPoint</vt:lpstr>
      <vt:lpstr>PIM RSVM 2019</vt:lpstr>
      <vt:lpstr>POI </vt:lpstr>
      <vt:lpstr>Presentación de PowerPoint</vt:lpstr>
      <vt:lpstr>PROGRAMACION DE TAMIZAJE CaCu</vt:lpstr>
      <vt:lpstr>OTROS INDICADORES</vt:lpstr>
      <vt:lpstr>DIRESA JUNIN</vt:lpstr>
      <vt:lpstr>Convenios existentes</vt:lpstr>
      <vt:lpstr>CONVENIOS</vt:lpstr>
      <vt:lpstr>DIRESA JUNIN</vt:lpstr>
      <vt:lpstr>INDICADORES REGIONALES DE CONVENIOS EN SALUD</vt:lpstr>
      <vt:lpstr>OBJETIVO   </vt:lpstr>
      <vt:lpstr>DIRESA JUNIN Transferencia presupuesto por cumplimiento de metas de convenios</vt:lpstr>
      <vt:lpstr>Marco Normativo</vt:lpstr>
      <vt:lpstr>ORGANIZACIÓN y RESPONSABILIDADES</vt:lpstr>
      <vt:lpstr>ORGANIZACIÓN y RESPONSABILIDADES</vt:lpstr>
      <vt:lpstr>ORGANIZACIÓN y RESPONSABILIDADES</vt:lpstr>
      <vt:lpstr>ORGANIZACIÓN y RESPONSABILIDADES</vt:lpstr>
      <vt:lpstr>ORGANIZACIÓN y RESPONSABILIDADES</vt:lpstr>
      <vt:lpstr>Supervisión, Monitoreo y Evaluación </vt:lpstr>
      <vt:lpstr>INDICADORES A EVALUAR.</vt:lpstr>
      <vt:lpstr>Reconocimiento</vt:lpstr>
      <vt:lpstr>Presentación de PowerPoint</vt:lpstr>
      <vt:lpstr>Malla/matriz de indicadores</vt:lpstr>
      <vt:lpstr>INDICADORES DE CONVENIOS DE GESTION</vt:lpstr>
      <vt:lpstr>INDICADORES DE CONVENIOS DE GESTION DIRESA</vt:lpstr>
      <vt:lpstr> INDICADORES REGIONALES DE CONVENIOS DE GESTION DIRESA</vt:lpstr>
      <vt:lpstr> INDICADORES REGIONALES DE CONVENIOS GESTION DIRESA</vt:lpstr>
      <vt:lpstr> INDICADORES REGIONALES DE CONVENIOS GESTION DIRESA</vt:lpstr>
      <vt:lpstr>INDICADORES DE CONVENIOS DE GESTION REDES DE SALUD</vt:lpstr>
      <vt:lpstr>Presentación de PowerPoint</vt:lpstr>
      <vt:lpstr>Presentación de PowerPoint</vt:lpstr>
      <vt:lpstr>Presentación de PowerPoint</vt:lpstr>
      <vt:lpstr>INDICADORES DE CONVENIOS DE GESTION HOSPITALES</vt:lpstr>
      <vt:lpstr>Presentación de PowerPoint</vt:lpstr>
      <vt:lpstr>Presentación de PowerPoint</vt:lpstr>
      <vt:lpstr>INDICADORES REGIONALES  CONVENIOS FED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INDICADORES REGIONALES AP ENDIS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INDICADORES SIS</vt:lpstr>
      <vt:lpstr>Presentación de PowerPoint</vt:lpstr>
      <vt:lpstr>Presentación de PowerPoint</vt:lpstr>
      <vt:lpstr>Presentación de PowerPoint</vt:lpstr>
      <vt:lpstr>EVALUACIÓN DE LOS INDICADORES  SIS - 2019</vt:lpstr>
      <vt:lpstr>MAPA DE FLUJO DE INFORMACION DE  METAS/INDICADORES CONVENIOS 2019</vt:lpstr>
      <vt:lpstr>Acta de Compromiso  DIRESA y RED DE SALUD</vt:lpstr>
      <vt:lpstr>Acta de Compromiso  DIRESA y RED DE SALUD</vt:lpstr>
      <vt:lpstr>Acta de Compromiso  DIRESA y HOSPITALES NIVEL III</vt:lpstr>
      <vt:lpstr>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Caratula</dc:title>
  <dc:creator>MARIANELA</dc:creator>
  <cp:lastModifiedBy>CARMEN</cp:lastModifiedBy>
  <cp:revision>187</cp:revision>
  <cp:lastPrinted>2019-02-13T16:25:29Z</cp:lastPrinted>
  <dcterms:created xsi:type="dcterms:W3CDTF">2019-02-01T02:52:40Z</dcterms:created>
  <dcterms:modified xsi:type="dcterms:W3CDTF">2019-02-25T21:28:29Z</dcterms:modified>
</cp:coreProperties>
</file>