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1" r:id="rId1"/>
  </p:sldMasterIdLst>
  <p:sldIdLst>
    <p:sldId id="261" r:id="rId2"/>
    <p:sldId id="297" r:id="rId3"/>
    <p:sldId id="275" r:id="rId4"/>
    <p:sldId id="271" r:id="rId5"/>
    <p:sldId id="284" r:id="rId6"/>
    <p:sldId id="280" r:id="rId7"/>
    <p:sldId id="274" r:id="rId8"/>
    <p:sldId id="291" r:id="rId9"/>
    <p:sldId id="260" r:id="rId10"/>
    <p:sldId id="279" r:id="rId11"/>
    <p:sldId id="281" r:id="rId12"/>
    <p:sldId id="282" r:id="rId13"/>
    <p:sldId id="283" r:id="rId14"/>
    <p:sldId id="263" r:id="rId15"/>
    <p:sldId id="257" r:id="rId16"/>
    <p:sldId id="287" r:id="rId17"/>
    <p:sldId id="286" r:id="rId18"/>
    <p:sldId id="290" r:id="rId19"/>
    <p:sldId id="292" r:id="rId20"/>
    <p:sldId id="293" r:id="rId21"/>
    <p:sldId id="295" r:id="rId22"/>
    <p:sldId id="289" r:id="rId23"/>
    <p:sldId id="299" r:id="rId24"/>
    <p:sldId id="296" r:id="rId25"/>
    <p:sldId id="298" r:id="rId26"/>
    <p:sldId id="300" r:id="rId27"/>
    <p:sldId id="28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VI" initials="S" lastIdx="4" clrIdx="0">
    <p:extLst>
      <p:ext uri="{19B8F6BF-5375-455C-9EA6-DF929625EA0E}">
        <p15:presenceInfo xmlns:p15="http://schemas.microsoft.com/office/powerpoint/2012/main" userId="SERV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69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2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08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23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87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22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5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7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6286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26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82158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12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55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7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8F7C8-3B60-42FC-8A28-B7198890C425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D70C33A-D6E2-40C5-8338-5321206236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2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REDES INTEGRADAS DE SALUD</a:t>
            </a:r>
            <a:endParaRPr lang="en-US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sz="4400" b="1" dirty="0" smtClean="0">
                <a:latin typeface="Antique Olive" panose="020B0603020204030204" pitchFamily="34" charset="0"/>
              </a:rPr>
              <a:t>DIRESA JUNIN-</a:t>
            </a:r>
            <a:r>
              <a:rPr lang="es-ES" sz="6600" b="1" dirty="0" smtClean="0">
                <a:latin typeface="Antique Olive" panose="020B0603020204030204" pitchFamily="34" charset="0"/>
              </a:rPr>
              <a:t>2023</a:t>
            </a:r>
            <a:endParaRPr lang="en-US" sz="6600" b="1" dirty="0">
              <a:latin typeface="Antique Olive" panose="020B0603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46" y="286909"/>
            <a:ext cx="2444708" cy="149974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309" y="272938"/>
            <a:ext cx="2170364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8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DDE8C8E-A570-4117-8894-0287B8534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3528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9AFEFC1-3F7A-41FB-8BCD-98C6F18952BB}"/>
              </a:ext>
            </a:extLst>
          </p:cNvPr>
          <p:cNvSpPr txBox="1">
            <a:spLocks/>
          </p:cNvSpPr>
          <p:nvPr/>
        </p:nvSpPr>
        <p:spPr bwMode="auto">
          <a:xfrm>
            <a:off x="2045415" y="329149"/>
            <a:ext cx="6757970" cy="84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es-PE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</a:p>
        </p:txBody>
      </p:sp>
      <p:sp>
        <p:nvSpPr>
          <p:cNvPr id="6" name="Rectángulo 15"/>
          <p:cNvSpPr/>
          <p:nvPr/>
        </p:nvSpPr>
        <p:spPr>
          <a:xfrm>
            <a:off x="7913511" y="-6035"/>
            <a:ext cx="4303776" cy="521526"/>
          </a:xfrm>
          <a:custGeom>
            <a:avLst/>
            <a:gdLst>
              <a:gd name="connsiteX0" fmla="*/ 0 w 6016625"/>
              <a:gd name="connsiteY0" fmla="*/ 0 h 503238"/>
              <a:gd name="connsiteX1" fmla="*/ 6016625 w 6016625"/>
              <a:gd name="connsiteY1" fmla="*/ 0 h 503238"/>
              <a:gd name="connsiteX2" fmla="*/ 6016625 w 6016625"/>
              <a:gd name="connsiteY2" fmla="*/ 503238 h 503238"/>
              <a:gd name="connsiteX3" fmla="*/ 0 w 6016625"/>
              <a:gd name="connsiteY3" fmla="*/ 503238 h 503238"/>
              <a:gd name="connsiteX4" fmla="*/ 0 w 6016625"/>
              <a:gd name="connsiteY4" fmla="*/ 0 h 503238"/>
              <a:gd name="connsiteX0" fmla="*/ 0 w 6016625"/>
              <a:gd name="connsiteY0" fmla="*/ 0 h 509334"/>
              <a:gd name="connsiteX1" fmla="*/ 6016625 w 6016625"/>
              <a:gd name="connsiteY1" fmla="*/ 0 h 509334"/>
              <a:gd name="connsiteX2" fmla="*/ 6016625 w 6016625"/>
              <a:gd name="connsiteY2" fmla="*/ 503238 h 509334"/>
              <a:gd name="connsiteX3" fmla="*/ 256032 w 6016625"/>
              <a:gd name="connsiteY3" fmla="*/ 509334 h 509334"/>
              <a:gd name="connsiteX4" fmla="*/ 0 w 6016625"/>
              <a:gd name="connsiteY4" fmla="*/ 0 h 509334"/>
              <a:gd name="connsiteX0" fmla="*/ 0 w 6025147"/>
              <a:gd name="connsiteY0" fmla="*/ 0 h 539814"/>
              <a:gd name="connsiteX1" fmla="*/ 6016625 w 6025147"/>
              <a:gd name="connsiteY1" fmla="*/ 0 h 539814"/>
              <a:gd name="connsiteX2" fmla="*/ 6025147 w 6025147"/>
              <a:gd name="connsiteY2" fmla="*/ 539814 h 539814"/>
              <a:gd name="connsiteX3" fmla="*/ 256032 w 6025147"/>
              <a:gd name="connsiteY3" fmla="*/ 509334 h 539814"/>
              <a:gd name="connsiteX4" fmla="*/ 0 w 6025147"/>
              <a:gd name="connsiteY4" fmla="*/ 0 h 539814"/>
              <a:gd name="connsiteX0" fmla="*/ 0 w 6025147"/>
              <a:gd name="connsiteY0" fmla="*/ 0 h 539814"/>
              <a:gd name="connsiteX1" fmla="*/ 6016625 w 6025147"/>
              <a:gd name="connsiteY1" fmla="*/ 0 h 539814"/>
              <a:gd name="connsiteX2" fmla="*/ 6025147 w 6025147"/>
              <a:gd name="connsiteY2" fmla="*/ 539814 h 539814"/>
              <a:gd name="connsiteX3" fmla="*/ 256032 w 6025147"/>
              <a:gd name="connsiteY3" fmla="*/ 521526 h 539814"/>
              <a:gd name="connsiteX4" fmla="*/ 0 w 6025147"/>
              <a:gd name="connsiteY4" fmla="*/ 0 h 539814"/>
              <a:gd name="connsiteX0" fmla="*/ 0 w 6025147"/>
              <a:gd name="connsiteY0" fmla="*/ 0 h 539814"/>
              <a:gd name="connsiteX1" fmla="*/ 6016625 w 6025147"/>
              <a:gd name="connsiteY1" fmla="*/ 0 h 539814"/>
              <a:gd name="connsiteX2" fmla="*/ 6025147 w 6025147"/>
              <a:gd name="connsiteY2" fmla="*/ 539814 h 539814"/>
              <a:gd name="connsiteX3" fmla="*/ 256032 w 6025147"/>
              <a:gd name="connsiteY3" fmla="*/ 521526 h 539814"/>
              <a:gd name="connsiteX4" fmla="*/ 0 w 6025147"/>
              <a:gd name="connsiteY4" fmla="*/ 0 h 539814"/>
              <a:gd name="connsiteX0" fmla="*/ 0 w 6016625"/>
              <a:gd name="connsiteY0" fmla="*/ 0 h 521526"/>
              <a:gd name="connsiteX1" fmla="*/ 6016625 w 6016625"/>
              <a:gd name="connsiteY1" fmla="*/ 0 h 521526"/>
              <a:gd name="connsiteX2" fmla="*/ 6016625 w 6016625"/>
              <a:gd name="connsiteY2" fmla="*/ 521526 h 521526"/>
              <a:gd name="connsiteX3" fmla="*/ 256032 w 6016625"/>
              <a:gd name="connsiteY3" fmla="*/ 521526 h 521526"/>
              <a:gd name="connsiteX4" fmla="*/ 0 w 6016625"/>
              <a:gd name="connsiteY4" fmla="*/ 0 h 521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6625" h="521526">
                <a:moveTo>
                  <a:pt x="0" y="0"/>
                </a:moveTo>
                <a:lnTo>
                  <a:pt x="6016625" y="0"/>
                </a:lnTo>
                <a:lnTo>
                  <a:pt x="6016625" y="521526"/>
                </a:lnTo>
                <a:lnTo>
                  <a:pt x="256032" y="521526"/>
                </a:lnTo>
                <a:lnTo>
                  <a:pt x="0" y="0"/>
                </a:lnTo>
                <a:close/>
              </a:path>
            </a:pathLst>
          </a:custGeom>
          <a:solidFill>
            <a:srgbClr val="008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srgbClr val="F2923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1989" y="1304415"/>
            <a:ext cx="9783763" cy="397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1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7000" y="257263"/>
            <a:ext cx="8600890" cy="1320800"/>
          </a:xfr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just"/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LEY N° 30885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LEY QUE ESTABLECE LA CONFORMACIÓN Y FUNCIONAMIENTO DE LAS RIS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5770" y="2002971"/>
            <a:ext cx="11698515" cy="4214949"/>
          </a:xfrm>
        </p:spPr>
        <p:txBody>
          <a:bodyPr>
            <a:normAutofit lnSpcReduction="10000"/>
          </a:bodyPr>
          <a:lstStyle/>
          <a:p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Artículo 4. Conformación de las </a:t>
            </a:r>
            <a:r>
              <a:rPr lang="es-E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RIS</a:t>
            </a:r>
          </a:p>
          <a:p>
            <a:pPr marL="0" lvl="1" indent="0">
              <a:spcBef>
                <a:spcPts val="1200"/>
              </a:spcBef>
              <a:spcAft>
                <a:spcPts val="200"/>
              </a:spcAft>
              <a:buNone/>
            </a:pP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1. La delimitación territorial y poblacional. </a:t>
            </a:r>
          </a:p>
          <a:p>
            <a:pPr marL="0" lvl="1" indent="0">
              <a:spcBef>
                <a:spcPts val="1200"/>
              </a:spcBef>
              <a:spcAft>
                <a:spcPts val="200"/>
              </a:spcAft>
              <a:buNone/>
            </a:pP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2. La complementariedad de la cartera de atención de salud, (ES de 12 y 24 h, y la continuidad de la atención del usuario) Objetivo: prestar servicios de salud pública, promoción, prevención, recuperación, rehabilitación y cuidados paliativos, según lo que establezca el reglamento.</a:t>
            </a:r>
          </a:p>
          <a:p>
            <a:r>
              <a:rPr lang="es-E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Artículo 5. Funciones de la </a:t>
            </a:r>
            <a:r>
              <a:rPr lang="es-E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RIS</a:t>
            </a:r>
          </a:p>
          <a:p>
            <a:pPr marL="0" indent="0">
              <a:buNone/>
            </a:pPr>
            <a:r>
              <a:rPr lang="es-E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. Proveer servicios de salud integrales a la población de su ámbito, mediante intervenciones de salud individual y salud pública. </a:t>
            </a:r>
            <a:endParaRPr lang="es-ES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s-ES" sz="2400" b="1" dirty="0">
                <a:latin typeface="Calibri" panose="020F0502020204030204" pitchFamily="34" charset="0"/>
                <a:cs typeface="Calibri" panose="020F0502020204030204" pitchFamily="34" charset="0"/>
              </a:rPr>
              <a:t>. Abordaje de los determinantes sociales de la salud.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06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2184" t="18005" r="13411" b="7590"/>
          <a:stretch/>
        </p:blipFill>
        <p:spPr>
          <a:xfrm>
            <a:off x="-1" y="47693"/>
            <a:ext cx="12151987" cy="683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1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572" t="16666" r="2465" b="8160"/>
          <a:stretch/>
        </p:blipFill>
        <p:spPr>
          <a:xfrm>
            <a:off x="475208" y="284176"/>
            <a:ext cx="11239501" cy="633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5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2031" t="16146" r="13299" b="32118"/>
          <a:stretch/>
        </p:blipFill>
        <p:spPr>
          <a:xfrm>
            <a:off x="192948" y="434267"/>
            <a:ext cx="11822495" cy="59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0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737" t="16815" r="13076" b="9375"/>
          <a:stretch/>
        </p:blipFill>
        <p:spPr>
          <a:xfrm>
            <a:off x="118394" y="124518"/>
            <a:ext cx="11942978" cy="659167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969542" y="6102504"/>
            <a:ext cx="18036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 smtClean="0">
                <a:solidFill>
                  <a:srgbClr val="FF0000"/>
                </a:solidFill>
              </a:rPr>
              <a:t>* CERRAR BRECHAS DE RR.HH</a:t>
            </a:r>
            <a:endParaRPr lang="es-PE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55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75" y="285311"/>
            <a:ext cx="11913314" cy="634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3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224" t="17141" r="2100" b="6645"/>
          <a:stretch/>
        </p:blipFill>
        <p:spPr>
          <a:xfrm>
            <a:off x="134590" y="173761"/>
            <a:ext cx="11804861" cy="6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5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2030" t="16318" r="12909" b="8682"/>
          <a:stretch/>
        </p:blipFill>
        <p:spPr>
          <a:xfrm>
            <a:off x="304800" y="265760"/>
            <a:ext cx="11734800" cy="659224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</p:pic>
      <p:sp>
        <p:nvSpPr>
          <p:cNvPr id="5" name="Rectángulo redondeado 4"/>
          <p:cNvSpPr/>
          <p:nvPr/>
        </p:nvSpPr>
        <p:spPr>
          <a:xfrm>
            <a:off x="0" y="265760"/>
            <a:ext cx="2413000" cy="14224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la conformación de las Redes Integradas de Salud, se constituye un EQUIPO DE TRABAJO FUNCIONAL a cargo de </a:t>
            </a:r>
            <a:r>
              <a:rPr lang="es-ES" sz="12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ASR, EQUIPO IMPULSOR DEL RIS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4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909" t="18229" r="12737" b="6945"/>
          <a:stretch/>
        </p:blipFill>
        <p:spPr>
          <a:xfrm>
            <a:off x="212718" y="0"/>
            <a:ext cx="11737982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6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2225" t="14584" r="13133" b="12153"/>
          <a:stretch/>
        </p:blipFill>
        <p:spPr>
          <a:xfrm>
            <a:off x="280281" y="284177"/>
            <a:ext cx="11657719" cy="643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6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2226" t="16493" r="12908" b="9028"/>
          <a:stretch/>
        </p:blipFill>
        <p:spPr>
          <a:xfrm>
            <a:off x="205123" y="101600"/>
            <a:ext cx="11807153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3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88423" y="1149442"/>
            <a:ext cx="9144000" cy="1655762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9918" t="40778" r="17775" b="9108"/>
          <a:stretch/>
        </p:blipFill>
        <p:spPr>
          <a:xfrm>
            <a:off x="74333" y="174171"/>
            <a:ext cx="12062756" cy="6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3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0355" t="25625" r="17438" b="26875"/>
          <a:stretch/>
        </p:blipFill>
        <p:spPr>
          <a:xfrm>
            <a:off x="13473" y="62249"/>
            <a:ext cx="11953578" cy="611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966" t="1133" r="2045" b="4627"/>
          <a:stretch/>
        </p:blipFill>
        <p:spPr>
          <a:xfrm>
            <a:off x="209005" y="169817"/>
            <a:ext cx="11808823" cy="651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4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25" t="12964" r="1680" b="4225"/>
          <a:stretch/>
        </p:blipFill>
        <p:spPr>
          <a:xfrm>
            <a:off x="404949" y="1330919"/>
            <a:ext cx="11116492" cy="546188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91883" y="253701"/>
            <a:ext cx="8626881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bg2">
                    <a:lumMod val="75000"/>
                  </a:schemeClr>
                </a:solidFill>
              </a:rPr>
              <a:t>CRITERIOS PARA LA DELIMITACIÓN TERRITOTORIAL Y POBLACIONAL</a:t>
            </a:r>
            <a:endParaRPr lang="en-US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516359" y="1330919"/>
            <a:ext cx="2978331" cy="7840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70916" t="34375" r="12920" b="57232"/>
          <a:stretch/>
        </p:blipFill>
        <p:spPr>
          <a:xfrm>
            <a:off x="8007530" y="1255814"/>
            <a:ext cx="3422469" cy="99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30018" cy="607753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77425" y="4295163"/>
            <a:ext cx="3632432" cy="65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 </a:t>
            </a:r>
            <a:r>
              <a:rPr lang="es-PE" sz="1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TARMA</a:t>
            </a: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RD N° </a:t>
            </a: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094-2020-DRSJ/OEGDRH</a:t>
            </a:r>
            <a:endParaRPr lang="es-PE" sz="12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q"/>
            </a:pP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 </a:t>
            </a:r>
            <a:r>
              <a:rPr lang="es-PE" sz="105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CHANCHAMAYO</a:t>
            </a: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RD N° </a:t>
            </a: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1326-2021-DRSJ /OEGDRH</a:t>
            </a:r>
            <a:endParaRPr lang="es-PE" sz="12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 </a:t>
            </a:r>
            <a:r>
              <a:rPr lang="es-PE" sz="1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PANGOA</a:t>
            </a: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RD N° 003-2023-DRSJ/OEGDRH</a:t>
            </a:r>
            <a:endParaRPr lang="es-PE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2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37" y="338203"/>
            <a:ext cx="11978956" cy="63740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1979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81" y="109074"/>
            <a:ext cx="11555438" cy="663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5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8710" t="20090" r="20048" b="5447"/>
          <a:stretch/>
        </p:blipFill>
        <p:spPr>
          <a:xfrm rot="5400000">
            <a:off x="-2261167" y="1011079"/>
            <a:ext cx="7481069" cy="511410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8835" t="19140" r="20249" b="5191"/>
          <a:stretch/>
        </p:blipFill>
        <p:spPr>
          <a:xfrm rot="5668292">
            <a:off x="2209257" y="800440"/>
            <a:ext cx="7925888" cy="553538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9111" t="18839" r="20048" b="6518"/>
          <a:stretch/>
        </p:blipFill>
        <p:spPr>
          <a:xfrm rot="5400000">
            <a:off x="7080068" y="741657"/>
            <a:ext cx="7916092" cy="546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0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7646" y="284176"/>
            <a:ext cx="11181805" cy="1508760"/>
          </a:xfrm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IMPLEMENTACION DE RIS EN LA REGION JUNIN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0629" y="2011680"/>
            <a:ext cx="12061371" cy="4206240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RIS ESTRUCTURADAS</a:t>
            </a:r>
            <a:r>
              <a:rPr lang="es-ES" sz="4800" dirty="0" smtClean="0"/>
              <a:t>: </a:t>
            </a:r>
            <a:r>
              <a:rPr lang="es-ES" sz="4400" b="1" dirty="0" smtClean="0">
                <a:solidFill>
                  <a:schemeClr val="accent5">
                    <a:lumMod val="75000"/>
                  </a:schemeClr>
                </a:solidFill>
                <a:latin typeface="Antique Olive" panose="020B0603020204030204" pitchFamily="34" charset="0"/>
              </a:rPr>
              <a:t>Etapa 1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3800" b="1" dirty="0" smtClean="0">
                <a:solidFill>
                  <a:schemeClr val="tx2">
                    <a:lumMod val="90000"/>
                  </a:schemeClr>
                </a:solidFill>
              </a:rPr>
              <a:t>RIS TARMA </a:t>
            </a:r>
            <a:r>
              <a:rPr lang="es-ES" sz="3800" dirty="0" smtClean="0">
                <a:latin typeface="Arial Narrow" panose="020B0606020202030204" pitchFamily="34" charset="0"/>
              </a:rPr>
              <a:t>(RD Nº094-2020-DRSJ/OEGDRH)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3800" b="1" dirty="0">
                <a:solidFill>
                  <a:schemeClr val="tx2">
                    <a:lumMod val="90000"/>
                  </a:schemeClr>
                </a:solidFill>
              </a:rPr>
              <a:t>RIS CHANCHAMAYO </a:t>
            </a:r>
            <a:r>
              <a:rPr lang="es-ES" sz="3800" dirty="0">
                <a:latin typeface="Arial Narrow" panose="020B0606020202030204" pitchFamily="34" charset="0"/>
              </a:rPr>
              <a:t>(RD Nº1326-2021-DRSJ/OEGDRH)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800" b="1" dirty="0">
                <a:solidFill>
                  <a:schemeClr val="tx2">
                    <a:lumMod val="90000"/>
                  </a:schemeClr>
                </a:solidFill>
              </a:rPr>
              <a:t>RIS </a:t>
            </a:r>
            <a:r>
              <a:rPr lang="es-PE" sz="3800" b="1" dirty="0">
                <a:solidFill>
                  <a:schemeClr val="tx2">
                    <a:lumMod val="90000"/>
                  </a:schemeClr>
                </a:solidFill>
              </a:rPr>
              <a:t>PANGOA</a:t>
            </a:r>
            <a:r>
              <a:rPr lang="en-US" sz="3800" b="1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3800" dirty="0">
                <a:latin typeface="Arial Narrow" panose="020B0606020202030204" pitchFamily="34" charset="0"/>
              </a:rPr>
              <a:t>(RD N° 003-2023-DRSJ/OEGDRH)</a:t>
            </a:r>
          </a:p>
        </p:txBody>
      </p:sp>
    </p:spTree>
    <p:extLst>
      <p:ext uri="{BB962C8B-B14F-4D97-AF65-F5344CB8AC3E}">
        <p14:creationId xmlns:p14="http://schemas.microsoft.com/office/powerpoint/2010/main" val="345073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250" y="31994"/>
            <a:ext cx="9701938" cy="68260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b="5638"/>
          <a:stretch/>
        </p:blipFill>
        <p:spPr>
          <a:xfrm>
            <a:off x="403984" y="1487837"/>
            <a:ext cx="1905266" cy="340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4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730892"/>
          </a:xfr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es-ES" b="1" dirty="0" smtClean="0"/>
              <a:t>Funciones del equipo impulsor </a:t>
            </a:r>
            <a:r>
              <a:rPr lang="es-ES" b="1" dirty="0" smtClean="0"/>
              <a:t>(EIRIS)</a:t>
            </a:r>
            <a:endParaRPr lang="es-PE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5560" y="1166070"/>
            <a:ext cx="11274803" cy="5051850"/>
          </a:xfrm>
        </p:spPr>
        <p:txBody>
          <a:bodyPr>
            <a:normAutofit/>
          </a:bodyPr>
          <a:lstStyle/>
          <a:p>
            <a:r>
              <a:rPr lang="en-US" dirty="0" smtClean="0"/>
              <a:t>la</a:t>
            </a:r>
            <a:endParaRPr lang="es-PE" dirty="0" smtClean="0"/>
          </a:p>
          <a:p>
            <a:pPr marL="0" indent="0" algn="just">
              <a:buNone/>
            </a:pP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) 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Impulsa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el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proceso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de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implementación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de  las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Redes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Integradas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de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Salud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la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jurisdicción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de la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DIRESA JUNIN,  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sus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diferentes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Etapas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s-PE" b="1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b)    </a:t>
            </a:r>
            <a:r>
              <a:rPr lang="en-US" b="1" dirty="0" err="1" smtClean="0">
                <a:solidFill>
                  <a:schemeClr val="tx2">
                    <a:lumMod val="10000"/>
                  </a:schemeClr>
                </a:solidFill>
              </a:rPr>
              <a:t>Participar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activamente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la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elaboración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del Plan Nacional de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Implementación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las</a:t>
            </a:r>
            <a:r>
              <a:rPr lang="es-PE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10000"/>
                  </a:schemeClr>
                </a:solidFill>
              </a:rPr>
              <a:t>Redes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Integradas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Salud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según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10000"/>
                  </a:schemeClr>
                </a:solidFill>
              </a:rPr>
              <a:t>período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correspondiente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s-PE" b="1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e) 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Elabora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el Plan de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Implementación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de las  RIS de la  DIRESA/GERSA,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promueve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y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controla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su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ejecución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s-PE" b="1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d) 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Elabora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el Plan  de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Fortalecimiento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de la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Capacidad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Resolutiva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de las  RIS de 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la</a:t>
            </a:r>
            <a:r>
              <a:rPr lang="es-PE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DIRESA JUNIN,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promueve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y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controla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su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ejecución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s-PE" b="1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e) 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Asesora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a la </a:t>
            </a:r>
            <a:r>
              <a:rPr lang="en-US" b="1" dirty="0" err="1" smtClean="0">
                <a:solidFill>
                  <a:schemeClr val="tx2">
                    <a:lumMod val="10000"/>
                  </a:schemeClr>
                </a:solidFill>
              </a:rPr>
              <a:t>Dirección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General de la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DIRESA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la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conformación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del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Equipo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Gestión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cada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RIS.</a:t>
            </a:r>
            <a:endParaRPr lang="es-PE" b="1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f)   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Coordina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con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los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Equipos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de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Gestión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de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cada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RIS  de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manera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permanente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el</a:t>
            </a:r>
            <a:r>
              <a:rPr lang="es-PE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10000"/>
                  </a:schemeClr>
                </a:solidFill>
              </a:rPr>
              <a:t>desarrollo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   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de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los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atributos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esenciales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 de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funcionamiento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 de  las   RIS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 las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dimensiones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prestación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, 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gestión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financiamiento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 y 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gobernanza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s-PE" b="1" dirty="0">
              <a:solidFill>
                <a:schemeClr val="tx2">
                  <a:lumMod val="10000"/>
                </a:schemeClr>
              </a:solidFill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96468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87897" y="488847"/>
            <a:ext cx="7106577" cy="1138617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REDES A IMPLEMENTARSE: </a:t>
            </a:r>
            <a:r>
              <a:rPr lang="es-ES" b="1" dirty="0" smtClean="0">
                <a:solidFill>
                  <a:schemeClr val="accent4"/>
                </a:solidFill>
              </a:rPr>
              <a:t/>
            </a:r>
            <a:br>
              <a:rPr lang="es-ES" b="1" dirty="0" smtClean="0">
                <a:solidFill>
                  <a:schemeClr val="accent4"/>
                </a:solidFill>
              </a:rPr>
            </a:b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2860502" y="2092272"/>
            <a:ext cx="9150683" cy="3797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4000" b="1" dirty="0" smtClean="0"/>
              <a:t>RED DE SALUD VALLE DEL MANTARO</a:t>
            </a:r>
          </a:p>
          <a:p>
            <a:r>
              <a:rPr lang="es-ES" sz="4000" b="1" dirty="0" smtClean="0"/>
              <a:t>RED DE SALUD  SATIPO</a:t>
            </a:r>
          </a:p>
          <a:p>
            <a:r>
              <a:rPr lang="es-ES" sz="4000" b="1" dirty="0" smtClean="0"/>
              <a:t>RED DE SALUD PICHANAKI </a:t>
            </a:r>
          </a:p>
          <a:p>
            <a:r>
              <a:rPr lang="es-ES" sz="4000" b="1" dirty="0" smtClean="0"/>
              <a:t>RED DE SALUD CHUPACA</a:t>
            </a:r>
          </a:p>
          <a:p>
            <a:r>
              <a:rPr lang="es-ES" sz="4000" b="1" dirty="0" smtClean="0"/>
              <a:t>RED DE SALUD JUNIN</a:t>
            </a:r>
          </a:p>
          <a:p>
            <a:r>
              <a:rPr lang="es-ES" sz="4000" b="1" dirty="0" smtClean="0"/>
              <a:t>RED DE SALUD JAUJA</a:t>
            </a:r>
          </a:p>
          <a:p>
            <a:pPr marL="0" indent="0">
              <a:buFont typeface="Wingdings" pitchFamily="2" charset="2"/>
              <a:buNone/>
            </a:pPr>
            <a:endParaRPr lang="en-US" sz="4000" dirty="0"/>
          </a:p>
        </p:txBody>
      </p:sp>
      <p:sp>
        <p:nvSpPr>
          <p:cNvPr id="2" name="CuadroTexto 1"/>
          <p:cNvSpPr txBox="1"/>
          <p:nvPr/>
        </p:nvSpPr>
        <p:spPr>
          <a:xfrm>
            <a:off x="771786" y="3045204"/>
            <a:ext cx="18539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accent4"/>
                </a:solidFill>
              </a:rPr>
              <a:t>(Monitoreo y consolidación de información </a:t>
            </a:r>
            <a:br>
              <a:rPr lang="es-ES" sz="2000" b="1" dirty="0">
                <a:solidFill>
                  <a:schemeClr val="accent4"/>
                </a:solidFill>
              </a:rPr>
            </a:br>
            <a:r>
              <a:rPr lang="es-ES" sz="2000" b="1" dirty="0">
                <a:solidFill>
                  <a:schemeClr val="accent4"/>
                </a:solidFill>
              </a:rPr>
              <a:t>formulario de oferta - demanda)</a:t>
            </a:r>
            <a:br>
              <a:rPr lang="es-ES" sz="2000" b="1" dirty="0">
                <a:solidFill>
                  <a:schemeClr val="accent4"/>
                </a:solidFill>
              </a:rPr>
            </a:br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1527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17938" cy="692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211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30279" y="2206771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8800" b="1" dirty="0" smtClean="0"/>
              <a:t>Gracias</a:t>
            </a:r>
          </a:p>
          <a:p>
            <a:pPr marL="0" indent="0" algn="r">
              <a:buNone/>
            </a:pPr>
            <a:endParaRPr lang="es-ES" sz="4800" dirty="0" smtClean="0"/>
          </a:p>
          <a:p>
            <a:pPr marL="0" indent="0" algn="r">
              <a:buNone/>
            </a:pPr>
            <a:r>
              <a:rPr lang="es-ES" sz="4400" b="1" dirty="0" smtClean="0">
                <a:solidFill>
                  <a:srgbClr val="FF0000"/>
                </a:solidFill>
              </a:rPr>
              <a:t>pvgoza@gmail.com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64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</TotalTime>
  <Words>422</Words>
  <Application>Microsoft Office PowerPoint</Application>
  <PresentationFormat>Panorámica</PresentationFormat>
  <Paragraphs>41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6" baseType="lpstr">
      <vt:lpstr>Antique Olive</vt:lpstr>
      <vt:lpstr>Arial</vt:lpstr>
      <vt:lpstr>Arial Narrow</vt:lpstr>
      <vt:lpstr>Calibri</vt:lpstr>
      <vt:lpstr>Times New Roman</vt:lpstr>
      <vt:lpstr>Trebuchet MS</vt:lpstr>
      <vt:lpstr>Wingdings</vt:lpstr>
      <vt:lpstr>Wingdings 3</vt:lpstr>
      <vt:lpstr>Faceta</vt:lpstr>
      <vt:lpstr>REDES INTEGRADAS DE SALUD</vt:lpstr>
      <vt:lpstr>Presentación de PowerPoint</vt:lpstr>
      <vt:lpstr>LEY N° 30885, LEY QUE ESTABLECE LA CONFORMACIÓN Y FUNCIONAMIENTO DE LAS RIS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IMPLEMENTACION DE RIS EN LA REGION JUNIN</vt:lpstr>
      <vt:lpstr>Presentación de PowerPoint</vt:lpstr>
      <vt:lpstr>Funciones del equipo impulsor (EIRIS)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Acer</dc:creator>
  <cp:lastModifiedBy>SERVI</cp:lastModifiedBy>
  <cp:revision>87</cp:revision>
  <dcterms:created xsi:type="dcterms:W3CDTF">2021-04-30T16:37:21Z</dcterms:created>
  <dcterms:modified xsi:type="dcterms:W3CDTF">2023-04-03T20:54:21Z</dcterms:modified>
</cp:coreProperties>
</file>